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61" r:id="rId5"/>
    <p:sldId id="258" r:id="rId6"/>
    <p:sldId id="262" r:id="rId7"/>
    <p:sldId id="260" r:id="rId8"/>
    <p:sldId id="263" r:id="rId9"/>
    <p:sldId id="264" r:id="rId10"/>
    <p:sldId id="267" r:id="rId11"/>
    <p:sldId id="268" r:id="rId12"/>
    <p:sldId id="270" r:id="rId13"/>
    <p:sldId id="271" r:id="rId14"/>
    <p:sldId id="272"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43"/>
    <p:restoredTop sz="72320"/>
  </p:normalViewPr>
  <p:slideViewPr>
    <p:cSldViewPr snapToGrid="0">
      <p:cViewPr varScale="1">
        <p:scale>
          <a:sx n="68" d="100"/>
          <a:sy n="68" d="100"/>
        </p:scale>
        <p:origin x="240"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E9842-9241-40FF-A80A-411F46E637D7}" type="datetimeFigureOut">
              <a:rPr lang="en-US" smtClean="0"/>
              <a:t>2/12/24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87C238-D88D-4FDF-9445-24C3BF5641D1}" type="slidenum">
              <a:rPr lang="en-US" smtClean="0"/>
              <a:t>‹#›</a:t>
            </a:fld>
            <a:endParaRPr lang="en-US"/>
          </a:p>
        </p:txBody>
      </p:sp>
    </p:spTree>
    <p:extLst>
      <p:ext uri="{BB962C8B-B14F-4D97-AF65-F5344CB8AC3E}">
        <p14:creationId xmlns:p14="http://schemas.microsoft.com/office/powerpoint/2010/main" val="1992214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87C238-D88D-4FDF-9445-24C3BF5641D1}" type="slidenum">
              <a:rPr lang="en-US" smtClean="0"/>
              <a:t>1</a:t>
            </a:fld>
            <a:endParaRPr lang="en-US"/>
          </a:p>
        </p:txBody>
      </p:sp>
    </p:spTree>
    <p:extLst>
      <p:ext uri="{BB962C8B-B14F-4D97-AF65-F5344CB8AC3E}">
        <p14:creationId xmlns:p14="http://schemas.microsoft.com/office/powerpoint/2010/main" val="482426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87C238-D88D-4FDF-9445-24C3BF5641D1}" type="slidenum">
              <a:rPr lang="en-US" smtClean="0"/>
              <a:t>2</a:t>
            </a:fld>
            <a:endParaRPr lang="en-US"/>
          </a:p>
        </p:txBody>
      </p:sp>
    </p:spTree>
    <p:extLst>
      <p:ext uri="{BB962C8B-B14F-4D97-AF65-F5344CB8AC3E}">
        <p14:creationId xmlns:p14="http://schemas.microsoft.com/office/powerpoint/2010/main" val="24316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eligible person can apply for only one fellowship in any given round. It’s up to the applicant whether they apply for a travel, project or meeting fellowship. </a:t>
            </a:r>
          </a:p>
          <a:p>
            <a:endParaRPr lang="en-US" dirty="0"/>
          </a:p>
          <a:p>
            <a:r>
              <a:rPr lang="en-US" dirty="0"/>
              <a:t>All three fellowships types should involve new collaboration(s). If you apply to work with people you have collaborated with in the past, the application will not be as strong as if you applied to collaborate with new colleagues. Collaborators can be people you met at GFBR or others who did not attend GFBR. The Steering Committee will review the applications and assess whether your proposals involves a new collaboration.</a:t>
            </a:r>
          </a:p>
        </p:txBody>
      </p:sp>
      <p:sp>
        <p:nvSpPr>
          <p:cNvPr id="4" name="Slide Number Placeholder 3"/>
          <p:cNvSpPr>
            <a:spLocks noGrp="1"/>
          </p:cNvSpPr>
          <p:nvPr>
            <p:ph type="sldNum" sz="quarter" idx="5"/>
          </p:nvPr>
        </p:nvSpPr>
        <p:spPr/>
        <p:txBody>
          <a:bodyPr/>
          <a:lstStyle/>
          <a:p>
            <a:fld id="{4587C238-D88D-4FDF-9445-24C3BF5641D1}" type="slidenum">
              <a:rPr lang="en-US" smtClean="0"/>
              <a:t>3</a:t>
            </a:fld>
            <a:endParaRPr lang="en-US"/>
          </a:p>
        </p:txBody>
      </p:sp>
    </p:spTree>
    <p:extLst>
      <p:ext uri="{BB962C8B-B14F-4D97-AF65-F5344CB8AC3E}">
        <p14:creationId xmlns:p14="http://schemas.microsoft.com/office/powerpoint/2010/main" val="2140851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Proposals should address the </a:t>
            </a:r>
            <a:r>
              <a:rPr lang="en-US" b="1" u="sng" dirty="0"/>
              <a:t>ethics of </a:t>
            </a:r>
            <a:r>
              <a:rPr lang="en-US" b="0" u="none" dirty="0"/>
              <a:t>health </a:t>
            </a:r>
            <a:r>
              <a:rPr lang="en-US" dirty="0"/>
              <a:t>research priority setting. </a:t>
            </a:r>
          </a:p>
          <a:p>
            <a:endParaRPr lang="en-US" dirty="0"/>
          </a:p>
          <a:p>
            <a:r>
              <a:rPr lang="en-US" dirty="0"/>
              <a:t>A strong justification of costs is needed if you request more than the normal maximum of $10,000. </a:t>
            </a:r>
          </a:p>
          <a:p>
            <a:endParaRPr lang="en-US" dirty="0"/>
          </a:p>
          <a:p>
            <a:r>
              <a:rPr lang="en-US" dirty="0"/>
              <a:t>To allow sufficient time for the review process and to disperse the fellowship funds, your fellowship should start no earlier than September 2024. This is especially true for travel fellowships where you may need to factor in time after receiving the funding to arrange travel and accommodation and apply for a visa (if required).</a:t>
            </a:r>
          </a:p>
          <a:p>
            <a:endParaRPr lang="en-US" dirty="0"/>
          </a:p>
          <a:p>
            <a:r>
              <a:rPr lang="en-US" dirty="0"/>
              <a:t>We aim to inform applicants of the outcome by mid-May. Some applications may be approved as they are, with no alterations. For others, we may give feedback to the applicant on issues raised by the Steering Committee during it’s review. These applicants will be given time to revise and re-submit their applications.</a:t>
            </a:r>
          </a:p>
          <a:p>
            <a:r>
              <a:rPr lang="en-US" dirty="0"/>
              <a:t> </a:t>
            </a:r>
          </a:p>
        </p:txBody>
      </p:sp>
      <p:sp>
        <p:nvSpPr>
          <p:cNvPr id="4" name="Slide Number Placeholder 3"/>
          <p:cNvSpPr>
            <a:spLocks noGrp="1"/>
          </p:cNvSpPr>
          <p:nvPr>
            <p:ph type="sldNum" sz="quarter" idx="5"/>
          </p:nvPr>
        </p:nvSpPr>
        <p:spPr/>
        <p:txBody>
          <a:bodyPr/>
          <a:lstStyle/>
          <a:p>
            <a:fld id="{4587C238-D88D-4FDF-9445-24C3BF5641D1}" type="slidenum">
              <a:rPr lang="en-US" smtClean="0"/>
              <a:t>4</a:t>
            </a:fld>
            <a:endParaRPr lang="en-US"/>
          </a:p>
        </p:txBody>
      </p:sp>
    </p:spTree>
    <p:extLst>
      <p:ext uri="{BB962C8B-B14F-4D97-AF65-F5344CB8AC3E}">
        <p14:creationId xmlns:p14="http://schemas.microsoft.com/office/powerpoint/2010/main" val="3834576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GFBR fellows can publish in </a:t>
            </a:r>
            <a:r>
              <a:rPr lang="en-US" dirty="0" err="1"/>
              <a:t>Wellcome</a:t>
            </a:r>
            <a:r>
              <a:rPr lang="en-US" dirty="0"/>
              <a:t> Open Research at no cost to themselves. </a:t>
            </a:r>
            <a:r>
              <a:rPr lang="en-US" dirty="0" err="1"/>
              <a:t>Wellcome</a:t>
            </a:r>
            <a:r>
              <a:rPr lang="en-US" dirty="0"/>
              <a:t> pays the Article Processing Charges (APCs) directly. If you want to publish elsewhere - and the journal charge APCs - you’ll need to add this cost to your fellowship budget. If you have a particular journal in mind you can check which publishing options are supported by WHO’s open access policy using this tool: https://</a:t>
            </a:r>
            <a:r>
              <a:rPr lang="en-US" dirty="0" err="1"/>
              <a:t>journalcheckertool.org</a:t>
            </a:r>
            <a:r>
              <a:rPr lang="en-US" dirty="0"/>
              <a:t>/  </a:t>
            </a:r>
          </a:p>
        </p:txBody>
      </p:sp>
      <p:sp>
        <p:nvSpPr>
          <p:cNvPr id="4" name="Slide Number Placeholder 3"/>
          <p:cNvSpPr>
            <a:spLocks noGrp="1"/>
          </p:cNvSpPr>
          <p:nvPr>
            <p:ph type="sldNum" sz="quarter" idx="5"/>
          </p:nvPr>
        </p:nvSpPr>
        <p:spPr/>
        <p:txBody>
          <a:bodyPr/>
          <a:lstStyle/>
          <a:p>
            <a:fld id="{4587C238-D88D-4FDF-9445-24C3BF5641D1}" type="slidenum">
              <a:rPr lang="en-US" smtClean="0"/>
              <a:t>5</a:t>
            </a:fld>
            <a:endParaRPr lang="en-US"/>
          </a:p>
        </p:txBody>
      </p:sp>
    </p:spTree>
    <p:extLst>
      <p:ext uri="{BB962C8B-B14F-4D97-AF65-F5344CB8AC3E}">
        <p14:creationId xmlns:p14="http://schemas.microsoft.com/office/powerpoint/2010/main" val="1632166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Costs for a Travel fellowship can include </a:t>
            </a:r>
            <a:r>
              <a:rPr lang="en-US"/>
              <a:t>preparatory activities (prior </a:t>
            </a:r>
            <a:r>
              <a:rPr lang="en-US" dirty="0"/>
              <a:t>to you undertaking </a:t>
            </a:r>
            <a:r>
              <a:rPr lang="en-US"/>
              <a:t>the visit) </a:t>
            </a:r>
            <a:r>
              <a:rPr lang="en-US" dirty="0"/>
              <a:t>and post-visit dissemination activities.</a:t>
            </a:r>
          </a:p>
        </p:txBody>
      </p:sp>
      <p:sp>
        <p:nvSpPr>
          <p:cNvPr id="4" name="Slide Number Placeholder 3"/>
          <p:cNvSpPr>
            <a:spLocks noGrp="1"/>
          </p:cNvSpPr>
          <p:nvPr>
            <p:ph type="sldNum" sz="quarter" idx="5"/>
          </p:nvPr>
        </p:nvSpPr>
        <p:spPr/>
        <p:txBody>
          <a:bodyPr/>
          <a:lstStyle/>
          <a:p>
            <a:fld id="{4587C238-D88D-4FDF-9445-24C3BF5641D1}" type="slidenum">
              <a:rPr lang="en-US" smtClean="0"/>
              <a:t>7</a:t>
            </a:fld>
            <a:endParaRPr lang="en-US"/>
          </a:p>
        </p:txBody>
      </p:sp>
    </p:spTree>
    <p:extLst>
      <p:ext uri="{BB962C8B-B14F-4D97-AF65-F5344CB8AC3E}">
        <p14:creationId xmlns:p14="http://schemas.microsoft.com/office/powerpoint/2010/main" val="3302562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past we have seen applications that have a mismatch between a stated objective and the methods or activities put forward to achieve the objective. Be sure that your methods and activities are suitable for what it is you want to achieve. </a:t>
            </a:r>
          </a:p>
        </p:txBody>
      </p:sp>
      <p:sp>
        <p:nvSpPr>
          <p:cNvPr id="4" name="Slide Number Placeholder 3"/>
          <p:cNvSpPr>
            <a:spLocks noGrp="1"/>
          </p:cNvSpPr>
          <p:nvPr>
            <p:ph type="sldNum" sz="quarter" idx="5"/>
          </p:nvPr>
        </p:nvSpPr>
        <p:spPr/>
        <p:txBody>
          <a:bodyPr/>
          <a:lstStyle/>
          <a:p>
            <a:fld id="{4587C238-D88D-4FDF-9445-24C3BF5641D1}" type="slidenum">
              <a:rPr lang="en-US" smtClean="0"/>
              <a:t>9</a:t>
            </a:fld>
            <a:endParaRPr lang="en-US"/>
          </a:p>
        </p:txBody>
      </p:sp>
    </p:spTree>
    <p:extLst>
      <p:ext uri="{BB962C8B-B14F-4D97-AF65-F5344CB8AC3E}">
        <p14:creationId xmlns:p14="http://schemas.microsoft.com/office/powerpoint/2010/main" val="1900298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fellowship needs to be feasible in order to be impactful. The Steering Committee will assess feasibility when it reviews the applications. It will consider, for example, if the fellowship can be completed in the timeframe proposed and also whether you have the relevant expertise or experience to undertake the work – or if you have identified a collaborator who can bring this expertise and experience. </a:t>
            </a:r>
          </a:p>
        </p:txBody>
      </p:sp>
      <p:sp>
        <p:nvSpPr>
          <p:cNvPr id="4" name="Slide Number Placeholder 3"/>
          <p:cNvSpPr>
            <a:spLocks noGrp="1"/>
          </p:cNvSpPr>
          <p:nvPr>
            <p:ph type="sldNum" sz="quarter" idx="5"/>
          </p:nvPr>
        </p:nvSpPr>
        <p:spPr/>
        <p:txBody>
          <a:bodyPr/>
          <a:lstStyle/>
          <a:p>
            <a:fld id="{4587C238-D88D-4FDF-9445-24C3BF5641D1}" type="slidenum">
              <a:rPr lang="en-US" smtClean="0"/>
              <a:t>10</a:t>
            </a:fld>
            <a:endParaRPr lang="en-US"/>
          </a:p>
        </p:txBody>
      </p:sp>
    </p:spTree>
    <p:extLst>
      <p:ext uri="{BB962C8B-B14F-4D97-AF65-F5344CB8AC3E}">
        <p14:creationId xmlns:p14="http://schemas.microsoft.com/office/powerpoint/2010/main" val="3586950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fellowship scheme exists to promote work on the </a:t>
            </a:r>
            <a:r>
              <a:rPr lang="en-US" b="1" u="sng" dirty="0"/>
              <a:t>ethics of</a:t>
            </a:r>
            <a:r>
              <a:rPr lang="en-US" b="0" u="none" dirty="0"/>
              <a:t> health </a:t>
            </a:r>
            <a:r>
              <a:rPr lang="en-US" dirty="0"/>
              <a:t>research priority setting. Ask yourself: </a:t>
            </a:r>
            <a:r>
              <a:rPr lang="en-US" sz="1200" b="0" i="0" kern="1200" dirty="0">
                <a:solidFill>
                  <a:schemeClr val="tx1"/>
                </a:solidFill>
                <a:effectLst/>
                <a:latin typeface="+mn-lt"/>
                <a:ea typeface="+mn-ea"/>
                <a:cs typeface="+mn-cs"/>
              </a:rPr>
              <a:t>W</a:t>
            </a:r>
            <a:r>
              <a:rPr lang="en-US" dirty="0"/>
              <a:t>hat impact will your fellowship have on moving these discussions forward? Have you </a:t>
            </a:r>
            <a:r>
              <a:rPr lang="en-GB" sz="1200" b="0" i="0" kern="1200" dirty="0">
                <a:solidFill>
                  <a:schemeClr val="tx1"/>
                </a:solidFill>
                <a:effectLst/>
                <a:latin typeface="+mn-lt"/>
                <a:ea typeface="+mn-ea"/>
                <a:cs typeface="+mn-cs"/>
              </a:rPr>
              <a:t>identified the ethical issue(s) as the core questions that will be addressed by your proposal? Also, </a:t>
            </a:r>
            <a:r>
              <a:rPr lang="en-US" sz="1200" b="0" i="0" kern="1200" dirty="0">
                <a:solidFill>
                  <a:schemeClr val="tx1"/>
                </a:solidFill>
                <a:effectLst/>
                <a:latin typeface="+mn-lt"/>
                <a:ea typeface="+mn-ea"/>
                <a:cs typeface="+mn-cs"/>
              </a:rPr>
              <a:t>b</a:t>
            </a:r>
            <a:r>
              <a:rPr lang="en-US" dirty="0"/>
              <a:t>e realistic about what can be achieved because a fellowship that is not feasible is likely to have no impact. </a:t>
            </a:r>
          </a:p>
          <a:p>
            <a:endParaRPr lang="en-US" dirty="0"/>
          </a:p>
          <a:p>
            <a:r>
              <a:rPr lang="en-US" dirty="0"/>
              <a:t>For example, we have received applications in relation to past GFBR topics that proposed to create national ethical guidelines. But the applicant did not demonstrate any prior experience in guideline development or the necessary contacts required to achieve uptake and impact. It’s better to submit an achievable proposal, rather than offer to do too much, which makes it unfeasible. For example, in this context, the applicant could have proposed to undertake a project where they tease out the main considerations and recommendations for what national ethical guidelines should take into account. Or they could have proposed creating guidelines for their institution. </a:t>
            </a:r>
          </a:p>
        </p:txBody>
      </p:sp>
      <p:sp>
        <p:nvSpPr>
          <p:cNvPr id="4" name="Slide Number Placeholder 3"/>
          <p:cNvSpPr>
            <a:spLocks noGrp="1"/>
          </p:cNvSpPr>
          <p:nvPr>
            <p:ph type="sldNum" sz="quarter" idx="5"/>
          </p:nvPr>
        </p:nvSpPr>
        <p:spPr/>
        <p:txBody>
          <a:bodyPr/>
          <a:lstStyle/>
          <a:p>
            <a:fld id="{4587C238-D88D-4FDF-9445-24C3BF5641D1}" type="slidenum">
              <a:rPr lang="en-US" smtClean="0"/>
              <a:t>11</a:t>
            </a:fld>
            <a:endParaRPr lang="en-US"/>
          </a:p>
        </p:txBody>
      </p:sp>
    </p:spTree>
    <p:extLst>
      <p:ext uri="{BB962C8B-B14F-4D97-AF65-F5344CB8AC3E}">
        <p14:creationId xmlns:p14="http://schemas.microsoft.com/office/powerpoint/2010/main" val="3610862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38F258F5-BED7-4E88-87C4-F4AFE0EAAE67}" type="datetimeFigureOut">
              <a:rPr lang="en-US" smtClean="0"/>
              <a:t>2/12/24</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933D6C5-495A-47E6-B2A5-6CE6E4B31E33}" type="slidenum">
              <a:rPr lang="en-US" smtClean="0"/>
              <a:t>‹#›</a:t>
            </a:fld>
            <a:endParaRPr lang="en-US"/>
          </a:p>
        </p:txBody>
      </p:sp>
    </p:spTree>
    <p:extLst>
      <p:ext uri="{BB962C8B-B14F-4D97-AF65-F5344CB8AC3E}">
        <p14:creationId xmlns:p14="http://schemas.microsoft.com/office/powerpoint/2010/main" val="333461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85983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585743"/>
          </a:xfrm>
        </p:spPr>
        <p:txBody>
          <a:bodyPr>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581192" y="1679510"/>
            <a:ext cx="11029615" cy="4179289"/>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F258F5-BED7-4E88-87C4-F4AFE0EAAE67}" type="datetimeFigureOut">
              <a:rPr lang="en-US" smtClean="0"/>
              <a:t>2/12/24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933D6C5-495A-47E6-B2A5-6CE6E4B31E33}" type="slidenum">
              <a:rPr lang="en-US" smtClean="0"/>
              <a:t>‹#›</a:t>
            </a:fld>
            <a:endParaRPr lang="en-US"/>
          </a:p>
        </p:txBody>
      </p:sp>
    </p:spTree>
    <p:extLst>
      <p:ext uri="{BB962C8B-B14F-4D97-AF65-F5344CB8AC3E}">
        <p14:creationId xmlns:p14="http://schemas.microsoft.com/office/powerpoint/2010/main" val="276876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8F258F5-BED7-4E88-87C4-F4AFE0EAAE67}" type="datetimeFigureOut">
              <a:rPr lang="en-US" smtClean="0"/>
              <a:t>2/12/24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933D6C5-495A-47E6-B2A5-6CE6E4B31E33}" type="slidenum">
              <a:rPr lang="en-US" smtClean="0"/>
              <a:t>‹#›</a:t>
            </a:fld>
            <a:endParaRPr lang="en-US"/>
          </a:p>
        </p:txBody>
      </p:sp>
    </p:spTree>
    <p:extLst>
      <p:ext uri="{BB962C8B-B14F-4D97-AF65-F5344CB8AC3E}">
        <p14:creationId xmlns:p14="http://schemas.microsoft.com/office/powerpoint/2010/main" val="3482267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F258F5-BED7-4E88-87C4-F4AFE0EAAE67}" type="datetimeFigureOut">
              <a:rPr lang="en-US" smtClean="0"/>
              <a:t>2/12/24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3D6C5-495A-47E6-B2A5-6CE6E4B31E33}" type="slidenum">
              <a:rPr lang="en-US" smtClean="0"/>
              <a:t>‹#›</a:t>
            </a:fld>
            <a:endParaRPr lang="en-US"/>
          </a:p>
        </p:txBody>
      </p:sp>
      <p:sp>
        <p:nvSpPr>
          <p:cNvPr id="9" name="Rectangle 8">
            <a:extLst>
              <a:ext uri="{FF2B5EF4-FFF2-40B4-BE49-F238E27FC236}">
                <a16:creationId xmlns:a16="http://schemas.microsoft.com/office/drawing/2014/main" id="{4AF73AB3-0F1B-41CC-8951-B38087781C0A}"/>
              </a:ext>
            </a:extLst>
          </p:cNvPr>
          <p:cNvSpPr>
            <a:spLocks noChangeAspect="1"/>
          </p:cNvSpPr>
          <p:nvPr userDrawn="1"/>
        </p:nvSpPr>
        <p:spPr>
          <a:xfrm>
            <a:off x="440286" y="614407"/>
            <a:ext cx="11309338" cy="6734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C0859888-635C-4D68-B29A-6D69DCDF54DA}"/>
              </a:ext>
            </a:extLst>
          </p:cNvPr>
          <p:cNvSpPr>
            <a:spLocks noGrp="1"/>
          </p:cNvSpPr>
          <p:nvPr>
            <p:ph type="title"/>
          </p:nvPr>
        </p:nvSpPr>
        <p:spPr>
          <a:xfrm>
            <a:off x="581192" y="702156"/>
            <a:ext cx="11029616" cy="585743"/>
          </a:xfrm>
        </p:spPr>
        <p:txBody>
          <a:bodyPr/>
          <a:lstStyle/>
          <a:p>
            <a:r>
              <a:rPr lang="en-US"/>
              <a:t>Click to edit Master title style</a:t>
            </a:r>
          </a:p>
        </p:txBody>
      </p:sp>
    </p:spTree>
    <p:extLst>
      <p:ext uri="{BB962C8B-B14F-4D97-AF65-F5344CB8AC3E}">
        <p14:creationId xmlns:p14="http://schemas.microsoft.com/office/powerpoint/2010/main" val="287823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F258F5-BED7-4E88-87C4-F4AFE0EAAE67}" type="datetimeFigureOut">
              <a:rPr lang="en-US" smtClean="0"/>
              <a:t>2/12/24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33D6C5-495A-47E6-B2A5-6CE6E4B31E33}" type="slidenum">
              <a:rPr lang="en-US" smtClean="0"/>
              <a:t>‹#›</a:t>
            </a:fld>
            <a:endParaRPr lang="en-US"/>
          </a:p>
        </p:txBody>
      </p:sp>
      <p:sp>
        <p:nvSpPr>
          <p:cNvPr id="13" name="Rectangle 12">
            <a:extLst>
              <a:ext uri="{FF2B5EF4-FFF2-40B4-BE49-F238E27FC236}">
                <a16:creationId xmlns:a16="http://schemas.microsoft.com/office/drawing/2014/main" id="{54B1E4CB-2531-4D60-A823-E0C139315377}"/>
              </a:ext>
            </a:extLst>
          </p:cNvPr>
          <p:cNvSpPr>
            <a:spLocks noChangeAspect="1"/>
          </p:cNvSpPr>
          <p:nvPr userDrawn="1"/>
        </p:nvSpPr>
        <p:spPr>
          <a:xfrm>
            <a:off x="440286" y="614407"/>
            <a:ext cx="11309338" cy="6734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Title 1">
            <a:extLst>
              <a:ext uri="{FF2B5EF4-FFF2-40B4-BE49-F238E27FC236}">
                <a16:creationId xmlns:a16="http://schemas.microsoft.com/office/drawing/2014/main" id="{D2DD8FBB-F4B1-4FEB-AB5E-EF9FCC5F8E03}"/>
              </a:ext>
            </a:extLst>
          </p:cNvPr>
          <p:cNvSpPr>
            <a:spLocks noGrp="1"/>
          </p:cNvSpPr>
          <p:nvPr>
            <p:ph type="title"/>
          </p:nvPr>
        </p:nvSpPr>
        <p:spPr>
          <a:xfrm>
            <a:off x="581192" y="702156"/>
            <a:ext cx="11029616" cy="585743"/>
          </a:xfrm>
        </p:spPr>
        <p:txBody>
          <a:bodyPr/>
          <a:lstStyle/>
          <a:p>
            <a:r>
              <a:rPr lang="en-US"/>
              <a:t>Click to edit Master title style</a:t>
            </a:r>
          </a:p>
        </p:txBody>
      </p:sp>
    </p:spTree>
    <p:extLst>
      <p:ext uri="{BB962C8B-B14F-4D97-AF65-F5344CB8AC3E}">
        <p14:creationId xmlns:p14="http://schemas.microsoft.com/office/powerpoint/2010/main" val="2494916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8F258F5-BED7-4E88-87C4-F4AFE0EAAE67}" type="datetimeFigureOut">
              <a:rPr lang="en-US" smtClean="0"/>
              <a:t>2/12/24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33D6C5-495A-47E6-B2A5-6CE6E4B31E33}" type="slidenum">
              <a:rPr lang="en-US" smtClean="0"/>
              <a:t>‹#›</a:t>
            </a:fld>
            <a:endParaRPr lang="en-US"/>
          </a:p>
        </p:txBody>
      </p:sp>
      <p:sp>
        <p:nvSpPr>
          <p:cNvPr id="9" name="Rectangle 8">
            <a:extLst>
              <a:ext uri="{FF2B5EF4-FFF2-40B4-BE49-F238E27FC236}">
                <a16:creationId xmlns:a16="http://schemas.microsoft.com/office/drawing/2014/main" id="{18A2F8E6-E6AB-4600-84B0-AADE55C0EB05}"/>
              </a:ext>
            </a:extLst>
          </p:cNvPr>
          <p:cNvSpPr>
            <a:spLocks noChangeAspect="1"/>
          </p:cNvSpPr>
          <p:nvPr userDrawn="1"/>
        </p:nvSpPr>
        <p:spPr>
          <a:xfrm>
            <a:off x="440286" y="614407"/>
            <a:ext cx="11309338" cy="6734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EADA4EBE-F832-46B7-8192-14C23CB3599C}"/>
              </a:ext>
            </a:extLst>
          </p:cNvPr>
          <p:cNvSpPr>
            <a:spLocks noGrp="1"/>
          </p:cNvSpPr>
          <p:nvPr>
            <p:ph type="title"/>
          </p:nvPr>
        </p:nvSpPr>
        <p:spPr>
          <a:xfrm>
            <a:off x="581192" y="702156"/>
            <a:ext cx="11029616" cy="585743"/>
          </a:xfrm>
        </p:spPr>
        <p:txBody>
          <a:bodyPr/>
          <a:lstStyle/>
          <a:p>
            <a:r>
              <a:rPr lang="en-US"/>
              <a:t>Click to edit Master title style</a:t>
            </a:r>
          </a:p>
        </p:txBody>
      </p:sp>
    </p:spTree>
    <p:extLst>
      <p:ext uri="{BB962C8B-B14F-4D97-AF65-F5344CB8AC3E}">
        <p14:creationId xmlns:p14="http://schemas.microsoft.com/office/powerpoint/2010/main" val="387088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F258F5-BED7-4E88-87C4-F4AFE0EAAE67}" type="datetimeFigureOut">
              <a:rPr lang="en-US" smtClean="0"/>
              <a:t>2/12/24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33D6C5-495A-47E6-B2A5-6CE6E4B31E33}" type="slidenum">
              <a:rPr lang="en-US" smtClean="0"/>
              <a:t>‹#›</a:t>
            </a:fld>
            <a:endParaRPr lang="en-US"/>
          </a:p>
        </p:txBody>
      </p:sp>
    </p:spTree>
    <p:extLst>
      <p:ext uri="{BB962C8B-B14F-4D97-AF65-F5344CB8AC3E}">
        <p14:creationId xmlns:p14="http://schemas.microsoft.com/office/powerpoint/2010/main" val="251116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8F258F5-BED7-4E88-87C4-F4AFE0EAAE67}" type="datetimeFigureOut">
              <a:rPr lang="en-US" smtClean="0"/>
              <a:t>2/12/24</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933D6C5-495A-47E6-B2A5-6CE6E4B31E33}" type="slidenum">
              <a:rPr lang="en-US" smtClean="0"/>
              <a:t>‹#›</a:t>
            </a:fld>
            <a:endParaRPr lang="en-US"/>
          </a:p>
        </p:txBody>
      </p:sp>
    </p:spTree>
    <p:extLst>
      <p:ext uri="{BB962C8B-B14F-4D97-AF65-F5344CB8AC3E}">
        <p14:creationId xmlns:p14="http://schemas.microsoft.com/office/powerpoint/2010/main" val="1038209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F258F5-BED7-4E88-87C4-F4AFE0EAAE67}" type="datetimeFigureOut">
              <a:rPr lang="en-US" smtClean="0"/>
              <a:t>2/12/24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3D6C5-495A-47E6-B2A5-6CE6E4B31E33}" type="slidenum">
              <a:rPr lang="en-US" smtClean="0"/>
              <a:t>‹#›</a:t>
            </a:fld>
            <a:endParaRPr lang="en-US"/>
          </a:p>
        </p:txBody>
      </p:sp>
    </p:spTree>
    <p:extLst>
      <p:ext uri="{BB962C8B-B14F-4D97-AF65-F5344CB8AC3E}">
        <p14:creationId xmlns:p14="http://schemas.microsoft.com/office/powerpoint/2010/main" val="384690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F258F5-BED7-4E88-87C4-F4AFE0EAAE67}" type="datetimeFigureOut">
              <a:rPr lang="en-US" smtClean="0"/>
              <a:t>2/12/24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3D6C5-495A-47E6-B2A5-6CE6E4B31E33}" type="slidenum">
              <a:rPr lang="en-US" smtClean="0"/>
              <a:t>‹#›</a:t>
            </a:fld>
            <a:endParaRPr lang="en-US"/>
          </a:p>
        </p:txBody>
      </p:sp>
    </p:spTree>
    <p:extLst>
      <p:ext uri="{BB962C8B-B14F-4D97-AF65-F5344CB8AC3E}">
        <p14:creationId xmlns:p14="http://schemas.microsoft.com/office/powerpoint/2010/main" val="3903498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38F258F5-BED7-4E88-87C4-F4AFE0EAAE67}" type="datetimeFigureOut">
              <a:rPr lang="en-US" smtClean="0"/>
              <a:t>2/12/24</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933D6C5-495A-47E6-B2A5-6CE6E4B31E33}" type="slidenum">
              <a:rPr lang="en-US" smtClean="0"/>
              <a:t>‹#›</a:t>
            </a:fld>
            <a:endParaRPr lang="en-US"/>
          </a:p>
        </p:txBody>
      </p:sp>
    </p:spTree>
    <p:extLst>
      <p:ext uri="{BB962C8B-B14F-4D97-AF65-F5344CB8AC3E}">
        <p14:creationId xmlns:p14="http://schemas.microsoft.com/office/powerpoint/2010/main" val="145884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38F258F5-BED7-4E88-87C4-F4AFE0EAAE67}" type="datetimeFigureOut">
              <a:rPr lang="en-US" smtClean="0"/>
              <a:t>2/12/24</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933D6C5-495A-47E6-B2A5-6CE6E4B31E33}"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641704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gfbr.global/fellowship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3188-F670-450E-B264-8200BA10ED24}"/>
              </a:ext>
            </a:extLst>
          </p:cNvPr>
          <p:cNvSpPr>
            <a:spLocks noGrp="1"/>
          </p:cNvSpPr>
          <p:nvPr>
            <p:ph type="ctrTitle"/>
          </p:nvPr>
        </p:nvSpPr>
        <p:spPr>
          <a:xfrm>
            <a:off x="994307" y="827453"/>
            <a:ext cx="10121368" cy="2090007"/>
          </a:xfrm>
        </p:spPr>
        <p:txBody>
          <a:bodyPr anchor="t">
            <a:normAutofit fontScale="90000"/>
          </a:bodyPr>
          <a:lstStyle/>
          <a:p>
            <a:pPr algn="ctr"/>
            <a:r>
              <a:rPr lang="en-US" sz="2000" b="1" dirty="0">
                <a:solidFill>
                  <a:schemeClr val="accent4"/>
                </a:solidFill>
              </a:rPr>
              <a:t>Global Forum on Bioethics in Research</a:t>
            </a:r>
            <a:br>
              <a:rPr lang="en-US" sz="2000" b="1" dirty="0"/>
            </a:br>
            <a:br>
              <a:rPr lang="en-US" sz="2000" b="1" dirty="0"/>
            </a:br>
            <a:r>
              <a:rPr lang="en-GB" b="1" dirty="0"/>
              <a:t>fellowships </a:t>
            </a:r>
            <a:r>
              <a:rPr lang="en-GB" b="1" dirty="0" err="1"/>
              <a:t>q&amp;a</a:t>
            </a:r>
            <a:br>
              <a:rPr lang="en-GB" sz="2000" dirty="0"/>
            </a:br>
            <a:r>
              <a:rPr lang="en-GB" sz="2000" dirty="0"/>
              <a:t>Adrienne SAYER</a:t>
            </a:r>
            <a:br>
              <a:rPr lang="en-GB" sz="2000" dirty="0"/>
            </a:br>
            <a:r>
              <a:rPr lang="en-GB" sz="2000" dirty="0"/>
              <a:t>BARBARA SINA</a:t>
            </a:r>
            <a:br>
              <a:rPr lang="en-GB" sz="2000" dirty="0"/>
            </a:br>
            <a:r>
              <a:rPr lang="en-GB" sz="2000" dirty="0"/>
              <a:t>CARLA SAENZ</a:t>
            </a:r>
            <a:endParaRPr lang="en-US" sz="2000" b="1" dirty="0"/>
          </a:p>
        </p:txBody>
      </p:sp>
      <p:sp>
        <p:nvSpPr>
          <p:cNvPr id="3" name="Subtitle 2">
            <a:extLst>
              <a:ext uri="{FF2B5EF4-FFF2-40B4-BE49-F238E27FC236}">
                <a16:creationId xmlns:a16="http://schemas.microsoft.com/office/drawing/2014/main" id="{E13F81B8-8D9E-47BB-84E7-C2425002A2FF}"/>
              </a:ext>
            </a:extLst>
          </p:cNvPr>
          <p:cNvSpPr>
            <a:spLocks noGrp="1"/>
          </p:cNvSpPr>
          <p:nvPr>
            <p:ph type="subTitle" idx="1"/>
          </p:nvPr>
        </p:nvSpPr>
        <p:spPr>
          <a:xfrm>
            <a:off x="3302243" y="3219451"/>
            <a:ext cx="5760846" cy="648000"/>
          </a:xfrm>
        </p:spPr>
        <p:txBody>
          <a:bodyPr vert="horz" lIns="91440" tIns="45720" rIns="91440" bIns="45720" rtlCol="0" anchor="t">
            <a:normAutofit/>
          </a:bodyPr>
          <a:lstStyle/>
          <a:p>
            <a:pPr algn="ctr"/>
            <a:r>
              <a:rPr lang="en-US" sz="2800" b="1" dirty="0">
                <a:solidFill>
                  <a:schemeClr val="accent3">
                    <a:lumMod val="40000"/>
                    <a:lumOff val="60000"/>
                  </a:schemeClr>
                </a:solidFill>
              </a:rPr>
              <a:t>1 FEBRUARY 2024</a:t>
            </a:r>
            <a:endParaRPr lang="en-US" sz="2800" b="1" dirty="0">
              <a:solidFill>
                <a:schemeClr val="accent3">
                  <a:lumMod val="40000"/>
                  <a:lumOff val="60000"/>
                </a:schemeClr>
              </a:solidFill>
              <a:cs typeface="Calibri"/>
            </a:endParaRPr>
          </a:p>
        </p:txBody>
      </p:sp>
      <p:pic>
        <p:nvPicPr>
          <p:cNvPr id="1034" name="Picture 10" descr="MRC - Medical Research Council">
            <a:extLst>
              <a:ext uri="{FF2B5EF4-FFF2-40B4-BE49-F238E27FC236}">
                <a16:creationId xmlns:a16="http://schemas.microsoft.com/office/drawing/2014/main" id="{AEF691EF-47E0-42C5-8C4D-1661D78EF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3774" y="4119477"/>
            <a:ext cx="2524125" cy="838200"/>
          </a:xfrm>
          <a:prstGeom prst="rect">
            <a:avLst/>
          </a:prstGeom>
          <a:solidFill>
            <a:schemeClr val="bg1"/>
          </a:solidFill>
        </p:spPr>
      </p:pic>
      <p:pic>
        <p:nvPicPr>
          <p:cNvPr id="9" name="Picture 8" descr="Logo&#10;&#10;Description automatically generated">
            <a:extLst>
              <a:ext uri="{FF2B5EF4-FFF2-40B4-BE49-F238E27FC236}">
                <a16:creationId xmlns:a16="http://schemas.microsoft.com/office/drawing/2014/main" id="{0461B8EA-3CB8-4C57-8674-D1FBC399BA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7481" y="4203835"/>
            <a:ext cx="1532260" cy="1538405"/>
          </a:xfrm>
          <a:prstGeom prst="rect">
            <a:avLst/>
          </a:prstGeom>
        </p:spPr>
      </p:pic>
      <p:pic>
        <p:nvPicPr>
          <p:cNvPr id="5" name="Picture 4">
            <a:extLst>
              <a:ext uri="{FF2B5EF4-FFF2-40B4-BE49-F238E27FC236}">
                <a16:creationId xmlns:a16="http://schemas.microsoft.com/office/drawing/2014/main" id="{91208895-0FBA-B244-B00A-1126583553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5509" y="4342421"/>
            <a:ext cx="2474567" cy="1405964"/>
          </a:xfrm>
          <a:prstGeom prst="rect">
            <a:avLst/>
          </a:prstGeom>
        </p:spPr>
      </p:pic>
      <p:pic>
        <p:nvPicPr>
          <p:cNvPr id="11" name="Picture 10">
            <a:extLst>
              <a:ext uri="{FF2B5EF4-FFF2-40B4-BE49-F238E27FC236}">
                <a16:creationId xmlns:a16="http://schemas.microsoft.com/office/drawing/2014/main" id="{1C5070D3-7630-524E-9356-0F0E6962A7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94989" y="5164185"/>
            <a:ext cx="4768645" cy="584200"/>
          </a:xfrm>
          <a:prstGeom prst="rect">
            <a:avLst/>
          </a:prstGeom>
        </p:spPr>
      </p:pic>
      <p:pic>
        <p:nvPicPr>
          <p:cNvPr id="4" name="Picture 5" descr="Logo, company name&#10;&#10;Description automatically generated">
            <a:extLst>
              <a:ext uri="{FF2B5EF4-FFF2-40B4-BE49-F238E27FC236}">
                <a16:creationId xmlns:a16="http://schemas.microsoft.com/office/drawing/2014/main" id="{679BA83E-B38C-2E0B-17B5-583D6E5AD42E}"/>
              </a:ext>
            </a:extLst>
          </p:cNvPr>
          <p:cNvPicPr>
            <a:picLocks noChangeAspect="1"/>
          </p:cNvPicPr>
          <p:nvPr/>
        </p:nvPicPr>
        <p:blipFill>
          <a:blip r:embed="rId7"/>
          <a:stretch>
            <a:fillRect/>
          </a:stretch>
        </p:blipFill>
        <p:spPr>
          <a:xfrm>
            <a:off x="6752302" y="4120832"/>
            <a:ext cx="2011928" cy="847030"/>
          </a:xfrm>
          <a:prstGeom prst="rect">
            <a:avLst/>
          </a:prstGeom>
        </p:spPr>
      </p:pic>
    </p:spTree>
    <p:extLst>
      <p:ext uri="{BB962C8B-B14F-4D97-AF65-F5344CB8AC3E}">
        <p14:creationId xmlns:p14="http://schemas.microsoft.com/office/powerpoint/2010/main" val="3461430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EA05E30-E7B1-1E47-8A32-846546C97660}"/>
              </a:ext>
            </a:extLst>
          </p:cNvPr>
          <p:cNvSpPr>
            <a:spLocks noGrp="1"/>
          </p:cNvSpPr>
          <p:nvPr>
            <p:ph type="title"/>
          </p:nvPr>
        </p:nvSpPr>
        <p:spPr>
          <a:xfrm>
            <a:off x="509476" y="702156"/>
            <a:ext cx="11413584" cy="638687"/>
          </a:xfrm>
        </p:spPr>
        <p:txBody>
          <a:bodyPr>
            <a:normAutofit/>
          </a:bodyPr>
          <a:lstStyle/>
          <a:p>
            <a:r>
              <a:rPr lang="en-GB" sz="2800"/>
              <a:t>purpose</a:t>
            </a:r>
            <a:endParaRPr lang="en-US" sz="2800" b="1"/>
          </a:p>
        </p:txBody>
      </p:sp>
      <p:sp>
        <p:nvSpPr>
          <p:cNvPr id="3" name="Content Placeholder 2">
            <a:extLst>
              <a:ext uri="{FF2B5EF4-FFF2-40B4-BE49-F238E27FC236}">
                <a16:creationId xmlns:a16="http://schemas.microsoft.com/office/drawing/2014/main" id="{7202FC07-C27B-4F3C-B064-F734AFFAF474}"/>
              </a:ext>
            </a:extLst>
          </p:cNvPr>
          <p:cNvSpPr>
            <a:spLocks noGrp="1"/>
          </p:cNvSpPr>
          <p:nvPr>
            <p:ph idx="1"/>
          </p:nvPr>
        </p:nvSpPr>
        <p:spPr>
          <a:xfrm>
            <a:off x="581191" y="1985962"/>
            <a:ext cx="11042011" cy="4414837"/>
          </a:xfrm>
        </p:spPr>
        <p:txBody>
          <a:bodyPr>
            <a:normAutofit/>
          </a:bodyPr>
          <a:lstStyle/>
          <a:p>
            <a:pPr marL="457200" indent="-457200">
              <a:buFont typeface="+mj-lt"/>
              <a:buAutoNum type="arabicPeriod"/>
            </a:pPr>
            <a:r>
              <a:rPr lang="en-GB" sz="3200" dirty="0"/>
              <a:t>An opportunity for participants to explore ethical issues and research questions that arise at GFBR</a:t>
            </a:r>
          </a:p>
          <a:p>
            <a:pPr marL="457200" indent="-457200">
              <a:buFont typeface="+mj-lt"/>
              <a:buAutoNum type="arabicPeriod"/>
            </a:pPr>
            <a:r>
              <a:rPr lang="en-GB" sz="3200" dirty="0"/>
              <a:t>To promote new global South/South or North/South collaborations</a:t>
            </a:r>
          </a:p>
          <a:p>
            <a:pPr marL="457200" indent="-457200">
              <a:buFont typeface="+mj-lt"/>
              <a:buAutoNum type="arabicPeriod"/>
            </a:pPr>
            <a:r>
              <a:rPr lang="en-GB" sz="3200" b="0" dirty="0">
                <a:solidFill>
                  <a:srgbClr val="333333"/>
                </a:solidFill>
                <a:effectLst/>
              </a:rPr>
              <a:t>To </a:t>
            </a:r>
            <a:r>
              <a:rPr lang="en-GB" sz="3200" dirty="0">
                <a:solidFill>
                  <a:srgbClr val="333333"/>
                </a:solidFill>
              </a:rPr>
              <a:t>support work and dissemination on the GFBR topic in a range of national and regional contexts</a:t>
            </a:r>
            <a:endParaRPr lang="en-US" sz="3200" b="0" dirty="0">
              <a:solidFill>
                <a:srgbClr val="333333"/>
              </a:solidFill>
              <a:effectLst/>
            </a:endParaRPr>
          </a:p>
        </p:txBody>
      </p:sp>
    </p:spTree>
    <p:extLst>
      <p:ext uri="{BB962C8B-B14F-4D97-AF65-F5344CB8AC3E}">
        <p14:creationId xmlns:p14="http://schemas.microsoft.com/office/powerpoint/2010/main" val="2201131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a:t>Types of Fellowship</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1697230"/>
            <a:ext cx="11102947" cy="4658414"/>
          </a:xfrm>
        </p:spPr>
        <p:txBody>
          <a:bodyPr>
            <a:normAutofit/>
          </a:bodyPr>
          <a:lstStyle/>
          <a:p>
            <a:pPr marL="305435" indent="-305435"/>
            <a:r>
              <a:rPr lang="en-GB" sz="2800" b="1" dirty="0"/>
              <a:t>Travel</a:t>
            </a:r>
            <a:r>
              <a:rPr lang="en-GB" sz="2800" dirty="0"/>
              <a:t>:  Visit a country other than your own </a:t>
            </a:r>
            <a:r>
              <a:rPr lang="en-GB" sz="2800" dirty="0">
                <a:ea typeface="+mn-lt"/>
                <a:cs typeface="+mn-lt"/>
              </a:rPr>
              <a:t>to undertake a piece of work whilst being in a different research environment</a:t>
            </a:r>
            <a:r>
              <a:rPr lang="en-GB" sz="2800" dirty="0"/>
              <a:t>.  Visit is usually between 2 weeks and 2 months.</a:t>
            </a:r>
          </a:p>
          <a:p>
            <a:pPr marL="305435" indent="-305435"/>
            <a:r>
              <a:rPr lang="en-GB" sz="2800" b="1" dirty="0"/>
              <a:t>Project</a:t>
            </a:r>
            <a:r>
              <a:rPr lang="en-GB" sz="2800" dirty="0"/>
              <a:t>:  Undertake a specific project, the outputs of which may be academic papers, institutional guidance, conference presentations etc. </a:t>
            </a:r>
          </a:p>
          <a:p>
            <a:pPr marL="305435" indent="-305435"/>
            <a:r>
              <a:rPr lang="en-GB" sz="2800" b="1" dirty="0"/>
              <a:t>Meeting</a:t>
            </a:r>
            <a:r>
              <a:rPr lang="en-GB" sz="2800" dirty="0"/>
              <a:t>: Holding an event that builds on the annual GFBR discussion. Online or hybrid meetings are encouraged.  </a:t>
            </a:r>
          </a:p>
        </p:txBody>
      </p:sp>
      <p:sp>
        <p:nvSpPr>
          <p:cNvPr id="4" name="Rectangle: Rounded Corners 3">
            <a:extLst>
              <a:ext uri="{FF2B5EF4-FFF2-40B4-BE49-F238E27FC236}">
                <a16:creationId xmlns:a16="http://schemas.microsoft.com/office/drawing/2014/main" id="{2CA98807-8922-F547-A71E-19FA6DFCD9D0}"/>
              </a:ext>
            </a:extLst>
          </p:cNvPr>
          <p:cNvSpPr/>
          <p:nvPr/>
        </p:nvSpPr>
        <p:spPr>
          <a:xfrm>
            <a:off x="982842" y="5488078"/>
            <a:ext cx="10219765" cy="589143"/>
          </a:xfrm>
          <a:prstGeom prst="roundRect">
            <a:avLst>
              <a:gd name="adj" fmla="val 8087"/>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a:r>
              <a:rPr lang="en-US" sz="3200" b="1"/>
              <a:t>New collaborations</a:t>
            </a:r>
          </a:p>
          <a:p>
            <a:pPr algn="ctr"/>
            <a:endParaRPr lang="en-US" sz="2400"/>
          </a:p>
        </p:txBody>
      </p:sp>
    </p:spTree>
    <p:extLst>
      <p:ext uri="{BB962C8B-B14F-4D97-AF65-F5344CB8AC3E}">
        <p14:creationId xmlns:p14="http://schemas.microsoft.com/office/powerpoint/2010/main" val="3805802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a:t>General conditions</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3" y="1679510"/>
            <a:ext cx="8526948" cy="4676134"/>
          </a:xfrm>
        </p:spPr>
        <p:txBody>
          <a:bodyPr>
            <a:normAutofit/>
          </a:bodyPr>
          <a:lstStyle/>
          <a:p>
            <a:pPr marL="305435" indent="-305435" fontAlgn="base"/>
            <a:r>
              <a:rPr lang="en-GB" sz="2800" dirty="0"/>
              <a:t>Proposals should align with the goals of GFBR and be relevant to the meeting topic</a:t>
            </a:r>
          </a:p>
          <a:p>
            <a:pPr marL="0" indent="0" fontAlgn="base">
              <a:buNone/>
            </a:pPr>
            <a:r>
              <a:rPr lang="en-GB" sz="1800" dirty="0"/>
              <a:t>     </a:t>
            </a:r>
            <a:r>
              <a:rPr lang="en-GB" sz="1800" dirty="0" err="1"/>
              <a:t>gfbr.global</a:t>
            </a:r>
            <a:r>
              <a:rPr lang="en-GB" sz="1800" dirty="0"/>
              <a:t>/past-meetings/17th-forum-montreux-switzerland-28-29-november-2023​</a:t>
            </a:r>
            <a:endParaRPr lang="en-US" sz="1800" dirty="0"/>
          </a:p>
          <a:p>
            <a:pPr marL="305435" indent="-305435" fontAlgn="base"/>
            <a:r>
              <a:rPr lang="en-GB" sz="2800" dirty="0"/>
              <a:t>Applicants must:</a:t>
            </a:r>
          </a:p>
          <a:p>
            <a:pPr marL="629920" lvl="1" indent="-305435" fontAlgn="base"/>
            <a:r>
              <a:rPr lang="en-GB" sz="2800" dirty="0"/>
              <a:t>Be based in a low- or middle- income country</a:t>
            </a:r>
          </a:p>
          <a:p>
            <a:pPr marL="629920" lvl="1" indent="-305435" fontAlgn="base"/>
            <a:r>
              <a:rPr lang="en-GB" sz="2800" dirty="0"/>
              <a:t>Have attended GFBR 2023</a:t>
            </a:r>
          </a:p>
          <a:p>
            <a:pPr marL="305435" indent="-305435" fontAlgn="base"/>
            <a:r>
              <a:rPr lang="en-GB" sz="2800" dirty="0"/>
              <a:t>The normal maximum is US$10,000</a:t>
            </a:r>
          </a:p>
          <a:p>
            <a:pPr marL="0" indent="0">
              <a:buNone/>
            </a:pPr>
            <a:endParaRPr lang="en-GB" sz="2800" dirty="0"/>
          </a:p>
          <a:p>
            <a:pPr marL="305435" indent="-305435"/>
            <a:endParaRPr lang="en-GB" sz="2800" dirty="0"/>
          </a:p>
        </p:txBody>
      </p:sp>
      <p:sp>
        <p:nvSpPr>
          <p:cNvPr id="6" name="Rectangle: Rounded Corners 3">
            <a:extLst>
              <a:ext uri="{FF2B5EF4-FFF2-40B4-BE49-F238E27FC236}">
                <a16:creationId xmlns:a16="http://schemas.microsoft.com/office/drawing/2014/main" id="{7A320C46-6BC0-3742-9C9A-C3F957346775}"/>
              </a:ext>
            </a:extLst>
          </p:cNvPr>
          <p:cNvSpPr/>
          <p:nvPr/>
        </p:nvSpPr>
        <p:spPr>
          <a:xfrm>
            <a:off x="8935453" y="1851605"/>
            <a:ext cx="2539371" cy="3750772"/>
          </a:xfrm>
          <a:prstGeom prst="roundRect">
            <a:avLst>
              <a:gd name="adj" fmla="val 8087"/>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a:endParaRPr lang="en-US" sz="3200" b="1" dirty="0"/>
          </a:p>
          <a:p>
            <a:pPr algn="ctr"/>
            <a:r>
              <a:rPr lang="en-US" sz="3200" b="1" dirty="0"/>
              <a:t>*Extended*</a:t>
            </a:r>
          </a:p>
          <a:p>
            <a:pPr algn="ctr"/>
            <a:r>
              <a:rPr lang="en-US" sz="3200" b="1" dirty="0"/>
              <a:t>Deadline</a:t>
            </a:r>
          </a:p>
          <a:p>
            <a:pPr algn="ctr"/>
            <a:endParaRPr lang="en-US" sz="3200" b="1" dirty="0"/>
          </a:p>
          <a:p>
            <a:pPr algn="ctr"/>
            <a:r>
              <a:rPr lang="en-US" sz="3200" b="1" dirty="0"/>
              <a:t> 11 March 2024</a:t>
            </a:r>
          </a:p>
          <a:p>
            <a:pPr algn="ctr"/>
            <a:endParaRPr lang="en-US" sz="2400" dirty="0"/>
          </a:p>
        </p:txBody>
      </p:sp>
      <p:sp>
        <p:nvSpPr>
          <p:cNvPr id="4" name="Rectangle: Rounded Corners 3">
            <a:extLst>
              <a:ext uri="{FF2B5EF4-FFF2-40B4-BE49-F238E27FC236}">
                <a16:creationId xmlns:a16="http://schemas.microsoft.com/office/drawing/2014/main" id="{11CAAB5E-F264-2EC8-7CD1-7D4AB9494BCD}"/>
              </a:ext>
            </a:extLst>
          </p:cNvPr>
          <p:cNvSpPr/>
          <p:nvPr/>
        </p:nvSpPr>
        <p:spPr>
          <a:xfrm>
            <a:off x="923168" y="5602376"/>
            <a:ext cx="7842997" cy="753268"/>
          </a:xfrm>
          <a:prstGeom prst="roundRect">
            <a:avLst>
              <a:gd name="adj" fmla="val 8087"/>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t"/>
          <a:lstStyle/>
          <a:p>
            <a:pPr algn="ctr"/>
            <a:r>
              <a:rPr lang="en-GB" sz="3200" dirty="0">
                <a:ea typeface="+mn-lt"/>
                <a:cs typeface="+mn-lt"/>
              </a:rPr>
              <a:t>Start date: no earlier than Sept 2024 </a:t>
            </a:r>
            <a:endParaRPr lang="en-US" sz="3200" dirty="0">
              <a:ea typeface="+mn-lt"/>
              <a:cs typeface="+mn-lt"/>
            </a:endParaRPr>
          </a:p>
          <a:p>
            <a:pPr algn="ctr"/>
            <a:endParaRPr lang="en-US" sz="3200" b="1" dirty="0"/>
          </a:p>
          <a:p>
            <a:pPr algn="ctr"/>
            <a:endParaRPr lang="en-US" sz="2400" dirty="0"/>
          </a:p>
        </p:txBody>
      </p:sp>
    </p:spTree>
    <p:extLst>
      <p:ext uri="{BB962C8B-B14F-4D97-AF65-F5344CB8AC3E}">
        <p14:creationId xmlns:p14="http://schemas.microsoft.com/office/powerpoint/2010/main" val="497447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a:t>fellows’ outputs</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1699216"/>
            <a:ext cx="11226683" cy="4656428"/>
          </a:xfrm>
        </p:spPr>
        <p:txBody>
          <a:bodyPr>
            <a:normAutofit/>
          </a:bodyPr>
          <a:lstStyle/>
          <a:p>
            <a:pPr marL="305435" indent="-305435"/>
            <a:r>
              <a:rPr lang="en-GB" sz="3200" dirty="0"/>
              <a:t>Peer-reviewed papers (</a:t>
            </a:r>
            <a:r>
              <a:rPr lang="en-GB" sz="3200" dirty="0">
                <a:ea typeface="+mn-lt"/>
                <a:cs typeface="+mn-lt"/>
              </a:rPr>
              <a:t>published outputs should be open access)</a:t>
            </a:r>
            <a:endParaRPr lang="en-US" sz="3200" dirty="0">
              <a:ea typeface="+mn-lt"/>
              <a:cs typeface="+mn-lt"/>
            </a:endParaRPr>
          </a:p>
          <a:p>
            <a:pPr marL="305435" indent="-305435"/>
            <a:r>
              <a:rPr lang="en-GB" sz="3200" dirty="0"/>
              <a:t>Regional meetings on the GFBR topic</a:t>
            </a:r>
          </a:p>
          <a:p>
            <a:pPr marL="305435" indent="-305435"/>
            <a:r>
              <a:rPr lang="en-GB" sz="3200" dirty="0"/>
              <a:t>Conference presentations</a:t>
            </a:r>
          </a:p>
          <a:p>
            <a:pPr marL="305435" indent="-305435"/>
            <a:r>
              <a:rPr lang="en-GB" sz="3200" dirty="0"/>
              <a:t>Institutional guidance</a:t>
            </a:r>
          </a:p>
          <a:p>
            <a:pPr marL="305435" indent="-305435"/>
            <a:r>
              <a:rPr lang="en-GB" sz="3200" dirty="0"/>
              <a:t>Online educational resources</a:t>
            </a:r>
          </a:p>
          <a:p>
            <a:pPr marL="0" indent="0">
              <a:buNone/>
            </a:pPr>
            <a:r>
              <a:rPr lang="en-GB" sz="3200" dirty="0"/>
              <a:t>And enduring collaborations…</a:t>
            </a:r>
            <a:endParaRPr lang="en-GB" sz="3200" dirty="0">
              <a:effectLst/>
            </a:endParaRPr>
          </a:p>
        </p:txBody>
      </p:sp>
      <p:sp>
        <p:nvSpPr>
          <p:cNvPr id="4" name="Rounded Rectangle 3">
            <a:extLst>
              <a:ext uri="{FF2B5EF4-FFF2-40B4-BE49-F238E27FC236}">
                <a16:creationId xmlns:a16="http://schemas.microsoft.com/office/drawing/2014/main" id="{EDB65334-BF9F-A040-9D6A-E37FB933A4F9}"/>
              </a:ext>
            </a:extLst>
          </p:cNvPr>
          <p:cNvSpPr/>
          <p:nvPr/>
        </p:nvSpPr>
        <p:spPr>
          <a:xfrm>
            <a:off x="7243763" y="3186113"/>
            <a:ext cx="4367044" cy="234314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Learn more from the fellows themselves at:  </a:t>
            </a:r>
          </a:p>
          <a:p>
            <a:pPr algn="ctr"/>
            <a:r>
              <a:rPr lang="en-US" sz="2800" err="1"/>
              <a:t>www.gfbr.global</a:t>
            </a:r>
            <a:r>
              <a:rPr lang="en-US" sz="2800"/>
              <a:t>/fellowships/videos</a:t>
            </a:r>
          </a:p>
        </p:txBody>
      </p:sp>
    </p:spTree>
    <p:extLst>
      <p:ext uri="{BB962C8B-B14F-4D97-AF65-F5344CB8AC3E}">
        <p14:creationId xmlns:p14="http://schemas.microsoft.com/office/powerpoint/2010/main" val="3729951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a:t>How to apply</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1857374"/>
            <a:ext cx="11029615" cy="4498269"/>
          </a:xfrm>
        </p:spPr>
        <p:txBody>
          <a:bodyPr>
            <a:normAutofit/>
          </a:bodyPr>
          <a:lstStyle/>
          <a:p>
            <a:pPr marL="305435" indent="-305435" fontAlgn="base"/>
            <a:r>
              <a:rPr lang="en-GB" dirty="0"/>
              <a:t>Download an application form at </a:t>
            </a:r>
            <a:r>
              <a:rPr lang="en-GB" dirty="0">
                <a:hlinkClick r:id="rId2"/>
              </a:rPr>
              <a:t>www.gfbr.global/fellowships/</a:t>
            </a:r>
            <a:endParaRPr lang="en-GB" dirty="0"/>
          </a:p>
          <a:p>
            <a:pPr marL="305435" indent="-305435" fontAlgn="base"/>
            <a:r>
              <a:rPr lang="en-GB" dirty="0"/>
              <a:t>Complete the form and collate the supporting letters:</a:t>
            </a:r>
          </a:p>
          <a:p>
            <a:pPr marL="629920" lvl="1" indent="-305435"/>
            <a:r>
              <a:rPr lang="en-GB" dirty="0"/>
              <a:t>From your supervisor or management at your current organisation, supporting your proposal and confirming that it is necessary and relevant.</a:t>
            </a:r>
            <a:endParaRPr lang="en-GB" b="1" u="sng" dirty="0"/>
          </a:p>
          <a:p>
            <a:pPr marL="629920" lvl="1" indent="-305435"/>
            <a:r>
              <a:rPr lang="en-GB" dirty="0"/>
              <a:t>From each of your collaborators in which they confirm their willingness to be involved and explain their role in your fellowship.</a:t>
            </a:r>
            <a:endParaRPr lang="en-GB" b="1" dirty="0"/>
          </a:p>
          <a:p>
            <a:pPr marL="629920" lvl="1" indent="-305435"/>
            <a:r>
              <a:rPr lang="en-US" i="1" u="sng" dirty="0"/>
              <a:t>If you are applying via an institution</a:t>
            </a:r>
            <a:r>
              <a:rPr lang="en-US" dirty="0"/>
              <a:t>: From the relevant department at the institution confirming that they are willing to administer the funds (e.g. a University research office).</a:t>
            </a:r>
            <a:endParaRPr lang="en-GB" b="1" dirty="0"/>
          </a:p>
          <a:p>
            <a:pPr marL="629920" lvl="1" indent="-305435"/>
            <a:r>
              <a:rPr lang="en-GB" i="1" u="sng" dirty="0"/>
              <a:t>For travel fellowships only</a:t>
            </a:r>
            <a:r>
              <a:rPr lang="en-GB" dirty="0"/>
              <a:t>: From the receiving organisation confirming your invitation, explaining who will mentor you during your fellowship and describing what facilities, training and/or opportunities will be available to you during your visit. </a:t>
            </a:r>
            <a:endParaRPr lang="en-GB" dirty="0">
              <a:solidFill>
                <a:srgbClr val="3D3D3D"/>
              </a:solidFill>
            </a:endParaRPr>
          </a:p>
          <a:p>
            <a:pPr marL="0" indent="0" fontAlgn="base">
              <a:buNone/>
            </a:pPr>
            <a:endParaRPr lang="en-GB" dirty="0">
              <a:solidFill>
                <a:schemeClr val="accent1">
                  <a:lumMod val="60000"/>
                  <a:lumOff val="40000"/>
                </a:schemeClr>
              </a:solidFill>
            </a:endParaRPr>
          </a:p>
          <a:p>
            <a:pPr marL="305435" indent="-305435" fontAlgn="base"/>
            <a:endParaRPr lang="en-GB" dirty="0">
              <a:solidFill>
                <a:schemeClr val="accent1">
                  <a:lumMod val="60000"/>
                  <a:lumOff val="40000"/>
                </a:schemeClr>
              </a:solidFill>
            </a:endParaRPr>
          </a:p>
        </p:txBody>
      </p:sp>
    </p:spTree>
    <p:extLst>
      <p:ext uri="{BB962C8B-B14F-4D97-AF65-F5344CB8AC3E}">
        <p14:creationId xmlns:p14="http://schemas.microsoft.com/office/powerpoint/2010/main" val="262205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a:t>COSTS</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2143485"/>
            <a:ext cx="11029615" cy="4049765"/>
          </a:xfrm>
        </p:spPr>
        <p:txBody>
          <a:bodyPr>
            <a:normAutofit/>
          </a:bodyPr>
          <a:lstStyle/>
          <a:p>
            <a:pPr marL="305435" indent="-305435"/>
            <a:r>
              <a:rPr lang="en-GB" dirty="0">
                <a:ea typeface="+mn-lt"/>
                <a:cs typeface="+mn-lt"/>
              </a:rPr>
              <a:t>Ensure all costs requested in your application are listed individually and provide a justification. </a:t>
            </a:r>
            <a:endParaRPr lang="en-GB" dirty="0">
              <a:solidFill>
                <a:schemeClr val="accent1">
                  <a:lumMod val="60000"/>
                  <a:lumOff val="40000"/>
                </a:schemeClr>
              </a:solidFill>
            </a:endParaRPr>
          </a:p>
          <a:p>
            <a:pPr marL="305435" indent="-305435"/>
            <a:r>
              <a:rPr lang="en-GB" dirty="0">
                <a:ea typeface="+mn-lt"/>
                <a:cs typeface="+mn-lt"/>
              </a:rPr>
              <a:t>Fellowship funds will be dispersed by the University of KwaZulu-Natal. The South African Revenue Service regulates the amount of any allowance for the country in which the fellowship is requested.  This allowance relates to costs such as food, transport etc.  Accommodation costs are not included and should be costed separately, where applicable</a:t>
            </a:r>
            <a:r>
              <a:rPr lang="en-GB" i="1" dirty="0">
                <a:ea typeface="+mn-lt"/>
                <a:cs typeface="+mn-lt"/>
              </a:rPr>
              <a:t>.</a:t>
            </a:r>
            <a:r>
              <a:rPr lang="en-GB" dirty="0">
                <a:ea typeface="+mn-lt"/>
                <a:cs typeface="+mn-lt"/>
              </a:rPr>
              <a:t> </a:t>
            </a:r>
          </a:p>
          <a:p>
            <a:pPr marL="305435" indent="-305435"/>
            <a:endParaRPr lang="en-GB">
              <a:solidFill>
                <a:srgbClr val="3D3D3D"/>
              </a:solidFill>
            </a:endParaRPr>
          </a:p>
          <a:p>
            <a:pPr marL="305435" indent="-305435" fontAlgn="base"/>
            <a:endParaRPr lang="en-GB">
              <a:solidFill>
                <a:schemeClr val="accent1">
                  <a:lumMod val="60000"/>
                  <a:lumOff val="40000"/>
                </a:schemeClr>
              </a:solidFill>
            </a:endParaRPr>
          </a:p>
        </p:txBody>
      </p:sp>
      <p:sp>
        <p:nvSpPr>
          <p:cNvPr id="5" name="Rectangle: Rounded Corners 4">
            <a:extLst>
              <a:ext uri="{FF2B5EF4-FFF2-40B4-BE49-F238E27FC236}">
                <a16:creationId xmlns:a16="http://schemas.microsoft.com/office/drawing/2014/main" id="{FEC6860C-DD0F-E6BB-F771-0CDF58F25D53}"/>
              </a:ext>
            </a:extLst>
          </p:cNvPr>
          <p:cNvSpPr/>
          <p:nvPr/>
        </p:nvSpPr>
        <p:spPr>
          <a:xfrm>
            <a:off x="991371" y="5259970"/>
            <a:ext cx="10391324" cy="953136"/>
          </a:xfrm>
          <a:prstGeom prst="roundRect">
            <a:avLst>
              <a:gd name="adj" fmla="val 8087"/>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t"/>
          <a:lstStyle/>
          <a:p>
            <a:pPr algn="ctr"/>
            <a:r>
              <a:rPr lang="en-GB" sz="2400" dirty="0">
                <a:ea typeface="+mn-lt"/>
                <a:cs typeface="+mn-lt"/>
              </a:rPr>
              <a:t>See the application form for more information on the types of costs you can request in your application, and on the levels of allowance.</a:t>
            </a:r>
          </a:p>
          <a:p>
            <a:pPr algn="ctr"/>
            <a:endParaRPr lang="en-GB" sz="2800" dirty="0">
              <a:ea typeface="+mn-lt"/>
              <a:cs typeface="+mn-lt"/>
            </a:endParaRPr>
          </a:p>
          <a:p>
            <a:pPr algn="ctr"/>
            <a:endParaRPr lang="en-US" sz="2800" b="1" dirty="0"/>
          </a:p>
          <a:p>
            <a:pPr algn="ctr"/>
            <a:endParaRPr lang="en-US" sz="2400"/>
          </a:p>
        </p:txBody>
      </p:sp>
    </p:spTree>
    <p:extLst>
      <p:ext uri="{BB962C8B-B14F-4D97-AF65-F5344CB8AC3E}">
        <p14:creationId xmlns:p14="http://schemas.microsoft.com/office/powerpoint/2010/main" val="3591041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dirty="0"/>
              <a:t>How will my proposal be evaluated?</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1857374"/>
            <a:ext cx="11029615" cy="4498269"/>
          </a:xfrm>
        </p:spPr>
        <p:txBody>
          <a:bodyPr>
            <a:normAutofit/>
          </a:bodyPr>
          <a:lstStyle/>
          <a:p>
            <a:pPr marL="0" indent="0" fontAlgn="base">
              <a:buNone/>
            </a:pPr>
            <a:endParaRPr lang="en-GB">
              <a:solidFill>
                <a:schemeClr val="accent1">
                  <a:lumMod val="60000"/>
                  <a:lumOff val="40000"/>
                </a:schemeClr>
              </a:solidFill>
            </a:endParaRPr>
          </a:p>
          <a:p>
            <a:pPr fontAlgn="base"/>
            <a:endParaRPr lang="en-GB">
              <a:solidFill>
                <a:schemeClr val="accent1">
                  <a:lumMod val="60000"/>
                  <a:lumOff val="40000"/>
                </a:schemeClr>
              </a:solidFill>
            </a:endParaRPr>
          </a:p>
        </p:txBody>
      </p:sp>
      <p:sp>
        <p:nvSpPr>
          <p:cNvPr id="4" name="TextBox 3">
            <a:extLst>
              <a:ext uri="{FF2B5EF4-FFF2-40B4-BE49-F238E27FC236}">
                <a16:creationId xmlns:a16="http://schemas.microsoft.com/office/drawing/2014/main" id="{4A588294-8EB2-694B-5229-8432C762D606}"/>
              </a:ext>
            </a:extLst>
          </p:cNvPr>
          <p:cNvSpPr txBox="1"/>
          <p:nvPr/>
        </p:nvSpPr>
        <p:spPr>
          <a:xfrm>
            <a:off x="601309" y="1717222"/>
            <a:ext cx="11124946"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dirty="0">
                <a:solidFill>
                  <a:srgbClr val="3D3D3D"/>
                </a:solidFill>
                <a:cs typeface="Arial"/>
              </a:rPr>
              <a:t>How can common problems of fellowship applications be avoided?</a:t>
            </a:r>
          </a:p>
          <a:p>
            <a:endParaRPr lang="en-GB" sz="3200" b="1" dirty="0">
              <a:solidFill>
                <a:srgbClr val="3D3D3D"/>
              </a:solidFill>
              <a:cs typeface="Arial"/>
            </a:endParaRPr>
          </a:p>
          <a:p>
            <a:pPr marL="2343150" lvl="4" indent="-514350">
              <a:buAutoNum type="arabicPeriod"/>
            </a:pPr>
            <a:r>
              <a:rPr lang="en-GB" sz="3200" b="1" dirty="0">
                <a:solidFill>
                  <a:srgbClr val="3D3D3D"/>
                </a:solidFill>
                <a:cs typeface="Arial"/>
              </a:rPr>
              <a:t>Clarity</a:t>
            </a:r>
          </a:p>
          <a:p>
            <a:pPr marL="2343150" lvl="4" indent="-514350">
              <a:buAutoNum type="arabicPeriod"/>
            </a:pPr>
            <a:endParaRPr lang="en-GB" sz="3200" b="1" dirty="0">
              <a:solidFill>
                <a:srgbClr val="3D3D3D"/>
              </a:solidFill>
              <a:cs typeface="Arial"/>
            </a:endParaRPr>
          </a:p>
          <a:p>
            <a:pPr marL="2343150" lvl="4" indent="-514350">
              <a:buAutoNum type="arabicPeriod"/>
            </a:pPr>
            <a:r>
              <a:rPr lang="en-GB" sz="3200" b="1" dirty="0">
                <a:solidFill>
                  <a:srgbClr val="3D3D3D"/>
                </a:solidFill>
                <a:cs typeface="Arial"/>
              </a:rPr>
              <a:t>Feasibility</a:t>
            </a:r>
            <a:endParaRPr lang="en-US" sz="3200" b="1">
              <a:solidFill>
                <a:srgbClr val="000000"/>
              </a:solidFill>
              <a:cs typeface="Arial"/>
            </a:endParaRPr>
          </a:p>
          <a:p>
            <a:pPr marL="2343150" lvl="4" indent="-514350">
              <a:buAutoNum type="arabicPeriod"/>
            </a:pPr>
            <a:endParaRPr lang="en-GB" sz="3200" b="1" dirty="0">
              <a:solidFill>
                <a:srgbClr val="3D3D3D"/>
              </a:solidFill>
              <a:cs typeface="Arial"/>
            </a:endParaRPr>
          </a:p>
          <a:p>
            <a:pPr marL="2343150" lvl="4" indent="-514350">
              <a:buAutoNum type="arabicPeriod"/>
            </a:pPr>
            <a:r>
              <a:rPr lang="en-GB" sz="3200" b="1" dirty="0">
                <a:solidFill>
                  <a:srgbClr val="3D3D3D"/>
                </a:solidFill>
                <a:cs typeface="Arial"/>
              </a:rPr>
              <a:t>Impact</a:t>
            </a:r>
            <a:endParaRPr lang="en-US" sz="3200" b="1" dirty="0">
              <a:solidFill>
                <a:srgbClr val="000000"/>
              </a:solidFill>
              <a:cs typeface="Arial"/>
            </a:endParaRPr>
          </a:p>
          <a:p>
            <a:pPr marL="971550" lvl="1" indent="-514350">
              <a:buFont typeface="Arial"/>
              <a:buChar char="•"/>
            </a:pPr>
            <a:endParaRPr lang="en-GB" sz="2800" dirty="0">
              <a:solidFill>
                <a:srgbClr val="3D3D3D"/>
              </a:solidFill>
              <a:cs typeface="Arial"/>
            </a:endParaRPr>
          </a:p>
          <a:p>
            <a:pPr lvl="1"/>
            <a:endParaRPr lang="en-GB" sz="2800" dirty="0">
              <a:solidFill>
                <a:srgbClr val="3D3D3D"/>
              </a:solidFill>
              <a:cs typeface="Arial"/>
            </a:endParaRPr>
          </a:p>
          <a:p>
            <a:pPr marL="285750" indent="-285750">
              <a:buFont typeface="Arial"/>
              <a:buChar char="•"/>
            </a:pPr>
            <a:endParaRPr lang="en-GB" dirty="0">
              <a:solidFill>
                <a:srgbClr val="3D3D3D"/>
              </a:solidFill>
              <a:cs typeface="Arial"/>
            </a:endParaRPr>
          </a:p>
          <a:p>
            <a:endParaRPr lang="en-GB" dirty="0">
              <a:solidFill>
                <a:srgbClr val="000000"/>
              </a:solidFill>
              <a:cs typeface="Arial"/>
            </a:endParaRPr>
          </a:p>
        </p:txBody>
      </p:sp>
    </p:spTree>
    <p:extLst>
      <p:ext uri="{BB962C8B-B14F-4D97-AF65-F5344CB8AC3E}">
        <p14:creationId xmlns:p14="http://schemas.microsoft.com/office/powerpoint/2010/main" val="3902948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dirty="0"/>
              <a:t>How will my proposal be evaluated?</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1857374"/>
            <a:ext cx="11029615" cy="4498269"/>
          </a:xfrm>
        </p:spPr>
        <p:txBody>
          <a:bodyPr>
            <a:normAutofit/>
          </a:bodyPr>
          <a:lstStyle/>
          <a:p>
            <a:pPr marL="0" indent="0" fontAlgn="base">
              <a:buNone/>
            </a:pPr>
            <a:endParaRPr lang="en-GB">
              <a:solidFill>
                <a:schemeClr val="accent1">
                  <a:lumMod val="60000"/>
                  <a:lumOff val="40000"/>
                </a:schemeClr>
              </a:solidFill>
            </a:endParaRPr>
          </a:p>
          <a:p>
            <a:pPr fontAlgn="base"/>
            <a:endParaRPr lang="en-GB">
              <a:solidFill>
                <a:schemeClr val="accent1">
                  <a:lumMod val="60000"/>
                  <a:lumOff val="40000"/>
                </a:schemeClr>
              </a:solidFill>
            </a:endParaRPr>
          </a:p>
        </p:txBody>
      </p:sp>
      <p:sp>
        <p:nvSpPr>
          <p:cNvPr id="4" name="TextBox 3">
            <a:extLst>
              <a:ext uri="{FF2B5EF4-FFF2-40B4-BE49-F238E27FC236}">
                <a16:creationId xmlns:a16="http://schemas.microsoft.com/office/drawing/2014/main" id="{4A588294-8EB2-694B-5229-8432C762D606}"/>
              </a:ext>
            </a:extLst>
          </p:cNvPr>
          <p:cNvSpPr txBox="1"/>
          <p:nvPr/>
        </p:nvSpPr>
        <p:spPr>
          <a:xfrm>
            <a:off x="494487" y="1660250"/>
            <a:ext cx="1158784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GB" sz="3200" b="1" dirty="0">
                <a:solidFill>
                  <a:srgbClr val="3D3D3D"/>
                </a:solidFill>
                <a:cs typeface="Arial"/>
              </a:rPr>
              <a:t>Clarity</a:t>
            </a:r>
            <a:endParaRPr lang="en-US" sz="3200" b="1" dirty="0">
              <a:solidFill>
                <a:srgbClr val="000000"/>
              </a:solidFill>
              <a:cs typeface="Arial"/>
            </a:endParaRPr>
          </a:p>
          <a:p>
            <a:pPr marL="742950" lvl="1" indent="-285750">
              <a:buFont typeface="Arial,Sans-Serif"/>
              <a:buChar char="•"/>
            </a:pPr>
            <a:r>
              <a:rPr lang="en-GB" sz="3200" dirty="0">
                <a:solidFill>
                  <a:srgbClr val="3D3D3D"/>
                </a:solidFill>
                <a:ea typeface="+mn-lt"/>
                <a:cs typeface="+mn-lt"/>
              </a:rPr>
              <a:t>Do the proposed activities or methods cohere with the objective?</a:t>
            </a:r>
            <a:endParaRPr lang="en-GB" sz="3200" dirty="0">
              <a:solidFill>
                <a:srgbClr val="3D3D3D"/>
              </a:solidFill>
              <a:cs typeface="Arial"/>
            </a:endParaRPr>
          </a:p>
          <a:p>
            <a:pPr marL="742950" lvl="1" indent="-285750">
              <a:buFont typeface="Arial,Sans-Serif"/>
              <a:buChar char="•"/>
            </a:pPr>
            <a:endParaRPr lang="en-GB" sz="2800" dirty="0">
              <a:solidFill>
                <a:srgbClr val="3D3D3D"/>
              </a:solidFill>
              <a:cs typeface="Arial"/>
            </a:endParaRPr>
          </a:p>
          <a:p>
            <a:pPr marL="514350" indent="-514350">
              <a:buAutoNum type="arabicPeriod"/>
            </a:pPr>
            <a:endParaRPr lang="en-GB" sz="3200" dirty="0">
              <a:solidFill>
                <a:srgbClr val="3D3D3D"/>
              </a:solidFill>
              <a:cs typeface="Arial"/>
            </a:endParaRPr>
          </a:p>
          <a:p>
            <a:pPr marL="285750" indent="-285750">
              <a:buFont typeface="Arial"/>
              <a:buChar char="•"/>
            </a:pPr>
            <a:endParaRPr lang="en-GB" dirty="0">
              <a:solidFill>
                <a:srgbClr val="3D3D3D"/>
              </a:solidFill>
              <a:cs typeface="Arial"/>
            </a:endParaRPr>
          </a:p>
          <a:p>
            <a:endParaRPr lang="en-GB" dirty="0">
              <a:solidFill>
                <a:srgbClr val="000000"/>
              </a:solidFill>
              <a:cs typeface="Arial"/>
            </a:endParaRPr>
          </a:p>
        </p:txBody>
      </p:sp>
    </p:spTree>
    <p:extLst>
      <p:ext uri="{BB962C8B-B14F-4D97-AF65-F5344CB8AC3E}">
        <p14:creationId xmlns:p14="http://schemas.microsoft.com/office/powerpoint/2010/main" val="570651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dirty="0"/>
              <a:t>How will my proposal be evaluated?</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1857374"/>
            <a:ext cx="11029615" cy="4498269"/>
          </a:xfrm>
        </p:spPr>
        <p:txBody>
          <a:bodyPr>
            <a:normAutofit/>
          </a:bodyPr>
          <a:lstStyle/>
          <a:p>
            <a:pPr marL="0" indent="0" fontAlgn="base">
              <a:buNone/>
            </a:pPr>
            <a:endParaRPr lang="en-GB">
              <a:solidFill>
                <a:schemeClr val="accent1">
                  <a:lumMod val="60000"/>
                  <a:lumOff val="40000"/>
                </a:schemeClr>
              </a:solidFill>
            </a:endParaRPr>
          </a:p>
          <a:p>
            <a:pPr fontAlgn="base"/>
            <a:endParaRPr lang="en-GB">
              <a:solidFill>
                <a:schemeClr val="accent1">
                  <a:lumMod val="60000"/>
                  <a:lumOff val="40000"/>
                </a:schemeClr>
              </a:solidFill>
            </a:endParaRPr>
          </a:p>
        </p:txBody>
      </p:sp>
      <p:sp>
        <p:nvSpPr>
          <p:cNvPr id="4" name="TextBox 3">
            <a:extLst>
              <a:ext uri="{FF2B5EF4-FFF2-40B4-BE49-F238E27FC236}">
                <a16:creationId xmlns:a16="http://schemas.microsoft.com/office/drawing/2014/main" id="{4A588294-8EB2-694B-5229-8432C762D606}"/>
              </a:ext>
            </a:extLst>
          </p:cNvPr>
          <p:cNvSpPr txBox="1"/>
          <p:nvPr/>
        </p:nvSpPr>
        <p:spPr>
          <a:xfrm>
            <a:off x="494487" y="1660250"/>
            <a:ext cx="11587842"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GB" sz="3200" dirty="0">
                <a:solidFill>
                  <a:srgbClr val="3D3D3D"/>
                </a:solidFill>
                <a:cs typeface="Arial"/>
              </a:rPr>
              <a:t>Clarity</a:t>
            </a:r>
            <a:endParaRPr lang="en-US" sz="3200" dirty="0">
              <a:solidFill>
                <a:srgbClr val="000000"/>
              </a:solidFill>
              <a:cs typeface="Arial"/>
            </a:endParaRPr>
          </a:p>
          <a:p>
            <a:pPr marL="742950" lvl="1" indent="-285750">
              <a:buFont typeface="Arial,Sans-Serif"/>
              <a:buChar char="•"/>
            </a:pPr>
            <a:r>
              <a:rPr lang="en-GB" sz="2800" dirty="0">
                <a:solidFill>
                  <a:srgbClr val="3D3D3D"/>
                </a:solidFill>
                <a:ea typeface="+mn-lt"/>
                <a:cs typeface="+mn-lt"/>
              </a:rPr>
              <a:t>Do the proposed activities or methods cohere with the objective?</a:t>
            </a:r>
            <a:endParaRPr lang="en-US" sz="2800" dirty="0">
              <a:solidFill>
                <a:srgbClr val="000000"/>
              </a:solidFill>
              <a:cs typeface="Arial"/>
            </a:endParaRPr>
          </a:p>
          <a:p>
            <a:pPr marL="742950" lvl="1" indent="-285750">
              <a:buFont typeface="Arial,Sans-Serif"/>
              <a:buChar char="•"/>
            </a:pPr>
            <a:endParaRPr lang="en-GB" sz="2800" dirty="0">
              <a:solidFill>
                <a:srgbClr val="3D3D3D"/>
              </a:solidFill>
              <a:cs typeface="Arial"/>
            </a:endParaRPr>
          </a:p>
          <a:p>
            <a:pPr marL="514350" indent="-514350">
              <a:buAutoNum type="arabicPeriod"/>
            </a:pPr>
            <a:r>
              <a:rPr lang="en-GB" sz="3200" b="1" dirty="0">
                <a:solidFill>
                  <a:srgbClr val="3D3D3D"/>
                </a:solidFill>
                <a:cs typeface="Arial"/>
              </a:rPr>
              <a:t>Feasibility</a:t>
            </a:r>
            <a:endParaRPr lang="en-US" sz="3200" b="1" dirty="0">
              <a:solidFill>
                <a:srgbClr val="000000"/>
              </a:solidFill>
              <a:cs typeface="Arial"/>
            </a:endParaRPr>
          </a:p>
          <a:p>
            <a:pPr marL="742950" lvl="1" indent="-285750">
              <a:buFont typeface="Arial"/>
              <a:buChar char="•"/>
            </a:pPr>
            <a:r>
              <a:rPr lang="en-GB" sz="3200" dirty="0">
                <a:solidFill>
                  <a:srgbClr val="3D3D3D"/>
                </a:solidFill>
                <a:ea typeface="+mn-lt"/>
                <a:cs typeface="+mn-lt"/>
              </a:rPr>
              <a:t>Can the project be completed within the fellowship's timeframe?</a:t>
            </a:r>
            <a:endParaRPr lang="en-GB" sz="3200">
              <a:solidFill>
                <a:srgbClr val="000000"/>
              </a:solidFill>
              <a:cs typeface="Arial"/>
            </a:endParaRPr>
          </a:p>
          <a:p>
            <a:pPr marL="742950" lvl="1" indent="-285750">
              <a:buFont typeface="Arial"/>
              <a:buChar char="•"/>
            </a:pPr>
            <a:r>
              <a:rPr lang="en-GB" sz="3200" dirty="0">
                <a:solidFill>
                  <a:srgbClr val="3D3D3D"/>
                </a:solidFill>
                <a:cs typeface="Arial"/>
              </a:rPr>
              <a:t>Does the applicant have the relevant expertise to conduct the project?</a:t>
            </a:r>
            <a:endParaRPr lang="en-GB" sz="3200"/>
          </a:p>
          <a:p>
            <a:pPr marL="1200150" lvl="2" indent="-285750">
              <a:buFont typeface="Arial"/>
              <a:buChar char="•"/>
            </a:pPr>
            <a:r>
              <a:rPr lang="en-GB" sz="3200" dirty="0">
                <a:solidFill>
                  <a:srgbClr val="3D3D3D"/>
                </a:solidFill>
                <a:cs typeface="Arial"/>
              </a:rPr>
              <a:t>Has the applicant conducted similar projects before?</a:t>
            </a:r>
          </a:p>
          <a:p>
            <a:pPr marL="1200150" lvl="2" indent="-285750">
              <a:buFont typeface="Arial"/>
              <a:buChar char="•"/>
            </a:pPr>
            <a:endParaRPr lang="en-GB" sz="2800" dirty="0">
              <a:solidFill>
                <a:srgbClr val="3D3D3D"/>
              </a:solidFill>
              <a:cs typeface="Arial"/>
            </a:endParaRPr>
          </a:p>
          <a:p>
            <a:endParaRPr lang="en-GB" sz="3200" dirty="0">
              <a:solidFill>
                <a:srgbClr val="3D3D3D"/>
              </a:solidFill>
              <a:cs typeface="Arial"/>
            </a:endParaRPr>
          </a:p>
          <a:p>
            <a:pPr marL="285750" indent="-285750">
              <a:buFont typeface="Arial"/>
              <a:buChar char="•"/>
            </a:pPr>
            <a:endParaRPr lang="en-GB" dirty="0">
              <a:solidFill>
                <a:srgbClr val="3D3D3D"/>
              </a:solidFill>
              <a:cs typeface="Arial"/>
            </a:endParaRPr>
          </a:p>
          <a:p>
            <a:endParaRPr lang="en-GB" dirty="0">
              <a:solidFill>
                <a:srgbClr val="000000"/>
              </a:solidFill>
              <a:cs typeface="Arial"/>
            </a:endParaRPr>
          </a:p>
        </p:txBody>
      </p:sp>
    </p:spTree>
    <p:extLst>
      <p:ext uri="{BB962C8B-B14F-4D97-AF65-F5344CB8AC3E}">
        <p14:creationId xmlns:p14="http://schemas.microsoft.com/office/powerpoint/2010/main" val="1730112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014B-3088-4026-843D-9978CF92F224}"/>
              </a:ext>
            </a:extLst>
          </p:cNvPr>
          <p:cNvSpPr>
            <a:spLocks noGrp="1"/>
          </p:cNvSpPr>
          <p:nvPr>
            <p:ph type="title"/>
          </p:nvPr>
        </p:nvSpPr>
        <p:spPr/>
        <p:txBody>
          <a:bodyPr/>
          <a:lstStyle/>
          <a:p>
            <a:r>
              <a:rPr lang="en-US" dirty="0"/>
              <a:t>How will my proposal be evaluated?</a:t>
            </a:r>
          </a:p>
        </p:txBody>
      </p:sp>
      <p:sp>
        <p:nvSpPr>
          <p:cNvPr id="3" name="Content Placeholder 2">
            <a:extLst>
              <a:ext uri="{FF2B5EF4-FFF2-40B4-BE49-F238E27FC236}">
                <a16:creationId xmlns:a16="http://schemas.microsoft.com/office/drawing/2014/main" id="{28E170C4-B15B-4570-8AF7-1F98B92DBAD2}"/>
              </a:ext>
            </a:extLst>
          </p:cNvPr>
          <p:cNvSpPr>
            <a:spLocks noGrp="1"/>
          </p:cNvSpPr>
          <p:nvPr>
            <p:ph idx="1"/>
          </p:nvPr>
        </p:nvSpPr>
        <p:spPr>
          <a:xfrm>
            <a:off x="581192" y="1857374"/>
            <a:ext cx="11029615" cy="4498269"/>
          </a:xfrm>
        </p:spPr>
        <p:txBody>
          <a:bodyPr>
            <a:normAutofit/>
          </a:bodyPr>
          <a:lstStyle/>
          <a:p>
            <a:pPr marL="0" indent="0" fontAlgn="base">
              <a:buNone/>
            </a:pPr>
            <a:endParaRPr lang="en-GB">
              <a:solidFill>
                <a:schemeClr val="accent1">
                  <a:lumMod val="60000"/>
                  <a:lumOff val="40000"/>
                </a:schemeClr>
              </a:solidFill>
            </a:endParaRPr>
          </a:p>
          <a:p>
            <a:pPr fontAlgn="base"/>
            <a:endParaRPr lang="en-GB">
              <a:solidFill>
                <a:schemeClr val="accent1">
                  <a:lumMod val="60000"/>
                  <a:lumOff val="40000"/>
                </a:schemeClr>
              </a:solidFill>
            </a:endParaRPr>
          </a:p>
        </p:txBody>
      </p:sp>
      <p:sp>
        <p:nvSpPr>
          <p:cNvPr id="4" name="TextBox 3">
            <a:extLst>
              <a:ext uri="{FF2B5EF4-FFF2-40B4-BE49-F238E27FC236}">
                <a16:creationId xmlns:a16="http://schemas.microsoft.com/office/drawing/2014/main" id="{4A588294-8EB2-694B-5229-8432C762D606}"/>
              </a:ext>
            </a:extLst>
          </p:cNvPr>
          <p:cNvSpPr txBox="1"/>
          <p:nvPr/>
        </p:nvSpPr>
        <p:spPr>
          <a:xfrm>
            <a:off x="494487" y="1532063"/>
            <a:ext cx="11587842"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GB" sz="3200" dirty="0">
                <a:solidFill>
                  <a:srgbClr val="3D3D3D"/>
                </a:solidFill>
                <a:cs typeface="Arial"/>
              </a:rPr>
              <a:t>Clarity</a:t>
            </a:r>
            <a:endParaRPr lang="en-US" sz="3200" dirty="0">
              <a:solidFill>
                <a:srgbClr val="000000"/>
              </a:solidFill>
              <a:cs typeface="Arial"/>
            </a:endParaRPr>
          </a:p>
          <a:p>
            <a:pPr marL="742950" lvl="1" indent="-285750">
              <a:buFont typeface="Arial,Sans-Serif"/>
              <a:buChar char="•"/>
            </a:pPr>
            <a:r>
              <a:rPr lang="en-GB" sz="2800" dirty="0">
                <a:solidFill>
                  <a:srgbClr val="3D3D3D"/>
                </a:solidFill>
                <a:ea typeface="+mn-lt"/>
                <a:cs typeface="+mn-lt"/>
              </a:rPr>
              <a:t>Do the proposed activities or methods cohere with the objective?</a:t>
            </a:r>
            <a:endParaRPr lang="en-US" sz="2800" dirty="0">
              <a:solidFill>
                <a:srgbClr val="000000"/>
              </a:solidFill>
              <a:cs typeface="Arial"/>
            </a:endParaRPr>
          </a:p>
          <a:p>
            <a:pPr marL="742950" lvl="1" indent="-285750">
              <a:buFont typeface="Arial,Sans-Serif"/>
              <a:buChar char="•"/>
            </a:pPr>
            <a:endParaRPr lang="en-GB" sz="2800" dirty="0">
              <a:solidFill>
                <a:srgbClr val="3D3D3D"/>
              </a:solidFill>
              <a:cs typeface="Arial"/>
            </a:endParaRPr>
          </a:p>
          <a:p>
            <a:pPr marL="514350" indent="-514350">
              <a:buAutoNum type="arabicPeriod"/>
            </a:pPr>
            <a:r>
              <a:rPr lang="en-GB" sz="3200" dirty="0">
                <a:solidFill>
                  <a:srgbClr val="3D3D3D"/>
                </a:solidFill>
                <a:cs typeface="Arial"/>
              </a:rPr>
              <a:t>Feasibility</a:t>
            </a:r>
            <a:endParaRPr lang="en-US" sz="3200" dirty="0">
              <a:solidFill>
                <a:srgbClr val="000000"/>
              </a:solidFill>
              <a:cs typeface="Arial"/>
            </a:endParaRPr>
          </a:p>
          <a:p>
            <a:pPr marL="742950" lvl="1" indent="-285750">
              <a:buFont typeface="Arial"/>
              <a:buChar char="•"/>
            </a:pPr>
            <a:r>
              <a:rPr lang="en-GB" sz="2800" dirty="0">
                <a:solidFill>
                  <a:srgbClr val="3D3D3D"/>
                </a:solidFill>
                <a:ea typeface="+mn-lt"/>
                <a:cs typeface="+mn-lt"/>
              </a:rPr>
              <a:t>Can the project be completed within the fellowship's timeframe?</a:t>
            </a:r>
            <a:endParaRPr lang="en-GB" dirty="0">
              <a:solidFill>
                <a:srgbClr val="000000"/>
              </a:solidFill>
              <a:cs typeface="Arial"/>
            </a:endParaRPr>
          </a:p>
          <a:p>
            <a:pPr marL="742950" lvl="1" indent="-285750">
              <a:buFont typeface="Arial"/>
              <a:buChar char="•"/>
            </a:pPr>
            <a:r>
              <a:rPr lang="en-GB" sz="2800" dirty="0">
                <a:solidFill>
                  <a:srgbClr val="3D3D3D"/>
                </a:solidFill>
                <a:cs typeface="Arial"/>
              </a:rPr>
              <a:t>Does the applicant have the relevant expertise to conduct the project?</a:t>
            </a:r>
            <a:endParaRPr lang="en-GB" dirty="0"/>
          </a:p>
          <a:p>
            <a:pPr marL="1200150" lvl="2" indent="-285750">
              <a:buFont typeface="Arial"/>
              <a:buChar char="•"/>
            </a:pPr>
            <a:r>
              <a:rPr lang="en-GB" sz="2800" dirty="0">
                <a:solidFill>
                  <a:srgbClr val="3D3D3D"/>
                </a:solidFill>
                <a:cs typeface="Arial"/>
              </a:rPr>
              <a:t>Has the applicant conducted similar projects before?</a:t>
            </a:r>
          </a:p>
          <a:p>
            <a:pPr marL="1200150" lvl="2" indent="-285750">
              <a:buFont typeface="Arial"/>
              <a:buChar char="•"/>
            </a:pPr>
            <a:endParaRPr lang="en-GB" sz="2800" dirty="0">
              <a:solidFill>
                <a:srgbClr val="3D3D3D"/>
              </a:solidFill>
              <a:cs typeface="Arial"/>
            </a:endParaRPr>
          </a:p>
          <a:p>
            <a:pPr marL="514350" indent="-514350">
              <a:buAutoNum type="arabicPeriod"/>
            </a:pPr>
            <a:r>
              <a:rPr lang="en-GB" sz="3200" b="1" dirty="0">
                <a:solidFill>
                  <a:srgbClr val="3D3D3D"/>
                </a:solidFill>
                <a:cs typeface="Arial"/>
              </a:rPr>
              <a:t>Impact</a:t>
            </a:r>
            <a:endParaRPr lang="en-US" sz="3200" b="1" dirty="0">
              <a:solidFill>
                <a:srgbClr val="000000"/>
              </a:solidFill>
              <a:cs typeface="Arial"/>
            </a:endParaRPr>
          </a:p>
          <a:p>
            <a:pPr marL="971550" lvl="1" indent="-514350">
              <a:buFont typeface="Arial"/>
              <a:buChar char="•"/>
            </a:pPr>
            <a:r>
              <a:rPr lang="en-GB" sz="3200" dirty="0">
                <a:solidFill>
                  <a:srgbClr val="3D3D3D"/>
                </a:solidFill>
                <a:cs typeface="Arial"/>
              </a:rPr>
              <a:t>What can reasonably result from the project?</a:t>
            </a:r>
          </a:p>
          <a:p>
            <a:pPr marL="1428750" lvl="2" indent="-514350">
              <a:buFont typeface="Arial"/>
              <a:buChar char="•"/>
            </a:pPr>
            <a:r>
              <a:rPr lang="en-GB" sz="3200" dirty="0">
                <a:solidFill>
                  <a:srgbClr val="3D3D3D"/>
                </a:solidFill>
                <a:cs typeface="Arial"/>
              </a:rPr>
              <a:t>No feasibility, no impact.</a:t>
            </a:r>
          </a:p>
          <a:p>
            <a:pPr marL="285750" indent="-285750">
              <a:buFont typeface="Arial"/>
              <a:buChar char="•"/>
            </a:pPr>
            <a:endParaRPr lang="en-GB" dirty="0">
              <a:solidFill>
                <a:srgbClr val="3D3D3D"/>
              </a:solidFill>
              <a:cs typeface="Arial"/>
            </a:endParaRPr>
          </a:p>
          <a:p>
            <a:endParaRPr lang="en-GB" dirty="0">
              <a:solidFill>
                <a:srgbClr val="000000"/>
              </a:solidFill>
              <a:cs typeface="Arial"/>
            </a:endParaRPr>
          </a:p>
        </p:txBody>
      </p:sp>
    </p:spTree>
    <p:extLst>
      <p:ext uri="{BB962C8B-B14F-4D97-AF65-F5344CB8AC3E}">
        <p14:creationId xmlns:p14="http://schemas.microsoft.com/office/powerpoint/2010/main" val="1531803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FCC8F-4500-440F-AC34-7C4C071E1CBF}"/>
              </a:ext>
            </a:extLst>
          </p:cNvPr>
          <p:cNvSpPr>
            <a:spLocks noGrp="1"/>
          </p:cNvSpPr>
          <p:nvPr>
            <p:ph type="title"/>
          </p:nvPr>
        </p:nvSpPr>
        <p:spPr/>
        <p:txBody>
          <a:bodyPr/>
          <a:lstStyle/>
          <a:p>
            <a:r>
              <a:rPr lang="en-GB" dirty="0"/>
              <a:t>Q&amp;A session</a:t>
            </a:r>
          </a:p>
        </p:txBody>
      </p:sp>
      <p:sp>
        <p:nvSpPr>
          <p:cNvPr id="3" name="Content Placeholder 2">
            <a:extLst>
              <a:ext uri="{FF2B5EF4-FFF2-40B4-BE49-F238E27FC236}">
                <a16:creationId xmlns:a16="http://schemas.microsoft.com/office/drawing/2014/main" id="{DEB0ADE3-5BB5-4018-9A67-D009B23300DE}"/>
              </a:ext>
            </a:extLst>
          </p:cNvPr>
          <p:cNvSpPr>
            <a:spLocks noGrp="1"/>
          </p:cNvSpPr>
          <p:nvPr>
            <p:ph idx="1"/>
          </p:nvPr>
        </p:nvSpPr>
        <p:spPr/>
        <p:txBody>
          <a:bodyPr>
            <a:normAutofit/>
          </a:bodyPr>
          <a:lstStyle/>
          <a:p>
            <a:pPr marL="0" indent="0" algn="ctr">
              <a:buNone/>
            </a:pPr>
            <a:endParaRPr lang="en-GB" sz="2800" dirty="0"/>
          </a:p>
          <a:p>
            <a:pPr marL="0" indent="0" algn="ctr">
              <a:buNone/>
            </a:pPr>
            <a:endParaRPr lang="en-GB" sz="2800" dirty="0"/>
          </a:p>
          <a:p>
            <a:pPr marL="0" indent="0" algn="ctr">
              <a:buNone/>
            </a:pPr>
            <a:r>
              <a:rPr lang="en-GB" sz="3600"/>
              <a:t>Contact</a:t>
            </a:r>
            <a:endParaRPr lang="en-GB" sz="3600" dirty="0"/>
          </a:p>
          <a:p>
            <a:pPr marL="0" indent="0" algn="ctr">
              <a:buNone/>
            </a:pPr>
            <a:r>
              <a:rPr lang="en-GB" sz="3600" dirty="0" err="1"/>
              <a:t>gfbr@who.int</a:t>
            </a:r>
            <a:endParaRPr lang="en-GB" sz="3600" dirty="0"/>
          </a:p>
        </p:txBody>
      </p:sp>
    </p:spTree>
    <p:extLst>
      <p:ext uri="{BB962C8B-B14F-4D97-AF65-F5344CB8AC3E}">
        <p14:creationId xmlns:p14="http://schemas.microsoft.com/office/powerpoint/2010/main" val="155879122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e7e2d50-a024-4592-9924-bb9b878a9a60" xsi:nil="true"/>
    <lcf76f155ced4ddcb4097134ff3c332f xmlns="37265104-373a-44e1-8c5b-aff7c6a96510">
      <Terms xmlns="http://schemas.microsoft.com/office/infopath/2007/PartnerControls"/>
    </lcf76f155ced4ddcb4097134ff3c332f>
    <SharedWithUsers xmlns="6e7e2d50-a024-4592-9924-bb9b878a9a60">
      <UserInfo>
        <DisplayName>LITTLER, Katherine</DisplayName>
        <AccountId>17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051EA4B83C2CB40A086CA73BAB1F926" ma:contentTypeVersion="14" ma:contentTypeDescription="Create a new document." ma:contentTypeScope="" ma:versionID="b1e195d9db027aaaffcfe7f09fa28224">
  <xsd:schema xmlns:xsd="http://www.w3.org/2001/XMLSchema" xmlns:xs="http://www.w3.org/2001/XMLSchema" xmlns:p="http://schemas.microsoft.com/office/2006/metadata/properties" xmlns:ns2="37265104-373a-44e1-8c5b-aff7c6a96510" xmlns:ns3="6e7e2d50-a024-4592-9924-bb9b878a9a60" targetNamespace="http://schemas.microsoft.com/office/2006/metadata/properties" ma:root="true" ma:fieldsID="2d83cbc7536fc652f9352f2df40f52c8" ns2:_="" ns3:_="">
    <xsd:import namespace="37265104-373a-44e1-8c5b-aff7c6a96510"/>
    <xsd:import namespace="6e7e2d50-a024-4592-9924-bb9b878a9a6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265104-373a-44e1-8c5b-aff7c6a965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a4eac88-8ae6-4a96-90c7-97bc93c844e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e7e2d50-a024-4592-9924-bb9b878a9a6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888727f-6526-4df7-ae4b-c5cf8258ac08}" ma:internalName="TaxCatchAll" ma:showField="CatchAllData" ma:web="6e7e2d50-a024-4592-9924-bb9b878a9a6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7D774B-8497-409E-B305-FD39436D5400}">
  <ds:schemaRefs>
    <ds:schemaRef ds:uri="http://schemas.microsoft.com/sharepoint/v3/contenttype/forms"/>
  </ds:schemaRefs>
</ds:datastoreItem>
</file>

<file path=customXml/itemProps2.xml><?xml version="1.0" encoding="utf-8"?>
<ds:datastoreItem xmlns:ds="http://schemas.openxmlformats.org/officeDocument/2006/customXml" ds:itemID="{F62770FC-EA3C-489B-9AF9-B7202E2748EC}">
  <ds:schemaRefs>
    <ds:schemaRef ds:uri="37265104-373a-44e1-8c5b-aff7c6a96510"/>
    <ds:schemaRef ds:uri="692b4b7e-ce37-4eb9-9b1e-3362f5d837a6"/>
    <ds:schemaRef ds:uri="6e7e2d50-a024-4592-9924-bb9b878a9a60"/>
    <ds:schemaRef ds:uri="d404ab06-a48d-4c62-a3c9-fdc291c1b33c"/>
    <ds:schemaRef ds:uri="f2ef5a8b-e0ca-4b67-a3b4-3929c7f331e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782BE34-3469-450C-A8FB-1EACCB46F477}">
  <ds:schemaRefs>
    <ds:schemaRef ds:uri="37265104-373a-44e1-8c5b-aff7c6a96510"/>
    <ds:schemaRef ds:uri="6e7e2d50-a024-4592-9924-bb9b878a9a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550</TotalTime>
  <Words>1363</Words>
  <Application>Microsoft Macintosh PowerPoint</Application>
  <PresentationFormat>Widescreen</PresentationFormat>
  <Paragraphs>114</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Arial,Sans-Serif</vt:lpstr>
      <vt:lpstr>Calibri</vt:lpstr>
      <vt:lpstr>Gill Sans MT</vt:lpstr>
      <vt:lpstr>Wingdings 2</vt:lpstr>
      <vt:lpstr>Dividend</vt:lpstr>
      <vt:lpstr>Global Forum on Bioethics in Research  fellowships q&amp;a Adrienne SAYER BARBARA SINA CARLA SAENZ</vt:lpstr>
      <vt:lpstr>purpose</vt:lpstr>
      <vt:lpstr>Types of Fellowship</vt:lpstr>
      <vt:lpstr>General conditions</vt:lpstr>
      <vt:lpstr>fellows’ outputs</vt:lpstr>
      <vt:lpstr>How to apply</vt:lpstr>
      <vt:lpstr>COSTS</vt:lpstr>
      <vt:lpstr>How will my proposal be evaluated?</vt:lpstr>
      <vt:lpstr>How will my proposal be evaluated?</vt:lpstr>
      <vt:lpstr>How will my proposal be evaluated?</vt:lpstr>
      <vt:lpstr>How will my proposal be evaluated?</vt:lpstr>
      <vt:lpstr>Q&amp;A session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Forum on humanitarian health research (GFH2R)  Intersectional vulnerability in humanitarian crises</dc:title>
  <dc:creator>Mistry, Amit (NIH/FIC) [E]</dc:creator>
  <cp:lastModifiedBy>Microsoft Office User</cp:lastModifiedBy>
  <cp:revision>227</cp:revision>
  <dcterms:created xsi:type="dcterms:W3CDTF">2021-11-01T19:02:45Z</dcterms:created>
  <dcterms:modified xsi:type="dcterms:W3CDTF">2024-02-12T14:41:46Z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0x010100A051EA4B83C2CB40A086CA73BAB1F926</vt:lpwstr>
  </property>
  <property fmtid="{D5CDD505-2E9C-101B-9397-08002B2CF9AE}" pid="3" name="Order">
    <vt:r8>1439700</vt:r8>
  </property>
  <property fmtid="{D5CDD505-2E9C-101B-9397-08002B2CF9AE}" pid="4" name="_ExtendedDescription">
    <vt:lpwstr/>
  </property>
  <property fmtid="{D5CDD505-2E9C-101B-9397-08002B2CF9AE}" pid="5" name="MediaServiceImageTags">
    <vt:lpwstr/>
  </property>
</Properties>
</file>