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59" r:id="rId5"/>
    <p:sldId id="260" r:id="rId6"/>
    <p:sldId id="261" r:id="rId7"/>
    <p:sldId id="266" r:id="rId8"/>
    <p:sldId id="262" r:id="rId9"/>
    <p:sldId id="267" r:id="rId10"/>
    <p:sldId id="263" r:id="rId11"/>
    <p:sldId id="268" r:id="rId12"/>
    <p:sldId id="264" r:id="rId13"/>
    <p:sldId id="270" r:id="rId14"/>
    <p:sldId id="269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0"/>
  </p:normalViewPr>
  <p:slideViewPr>
    <p:cSldViewPr>
      <p:cViewPr varScale="1">
        <p:scale>
          <a:sx n="109" d="100"/>
          <a:sy n="109" d="100"/>
        </p:scale>
        <p:origin x="17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zhanghh@bjmu.edu.c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8208912" cy="2592288"/>
          </a:xfrm>
        </p:spPr>
        <p:txBody>
          <a:bodyPr>
            <a:normAutofit fontScale="90000"/>
          </a:bodyPr>
          <a:lstStyle/>
          <a:p>
            <a:r>
              <a:rPr lang="en-US" altLang="zh-CN" b="1" i="1" dirty="0"/>
              <a:t>Vulnerable or Special</a:t>
            </a:r>
            <a:r>
              <a:rPr lang="en-US" altLang="zh-CN" b="1" dirty="0"/>
              <a:t>? Understanding and Contextualizing Pregnant Women Subject Protection in China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17032"/>
            <a:ext cx="3178716" cy="30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5904656" cy="2112640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dirty="0" err="1">
                <a:solidFill>
                  <a:schemeClr val="tx1"/>
                </a:solidFill>
              </a:rPr>
              <a:t>Haihong</a:t>
            </a:r>
            <a:r>
              <a:rPr lang="en-US" altLang="zh-CN" dirty="0">
                <a:solidFill>
                  <a:schemeClr val="tx1"/>
                </a:solidFill>
              </a:rPr>
              <a:t> Zhang, Ph.D.</a:t>
            </a:r>
          </a:p>
          <a:p>
            <a:r>
              <a:rPr lang="en-US" altLang="zh-CN" dirty="0">
                <a:solidFill>
                  <a:schemeClr val="tx1"/>
                </a:solidFill>
              </a:rPr>
              <a:t>Office Director of Peking University Human Research Protection Program</a:t>
            </a:r>
          </a:p>
          <a:p>
            <a:r>
              <a:rPr lang="en-US" altLang="zh-CN" dirty="0">
                <a:solidFill>
                  <a:schemeClr val="tx1"/>
                </a:solidFill>
                <a:hlinkClick r:id="rId3"/>
              </a:rPr>
              <a:t>zhanghh@bjmu.edu.cn</a:t>
            </a:r>
            <a:endParaRPr lang="en-US" altLang="zh-CN" dirty="0">
              <a:solidFill>
                <a:schemeClr val="tx1"/>
              </a:solidFill>
            </a:endParaRP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sz="2300" dirty="0">
                <a:solidFill>
                  <a:schemeClr val="tx1"/>
                </a:solidFill>
              </a:rPr>
              <a:t>14 WCB, India, Dec. 5, 2018</a:t>
            </a:r>
            <a:endParaRPr lang="zh-CN" altLang="en-US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052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type="body" idx="1"/>
          </p:nvPr>
        </p:nvSpPr>
        <p:spPr>
          <a:xfrm>
            <a:off x="683568" y="2780928"/>
            <a:ext cx="7772400" cy="1500187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sz="3600" dirty="0">
                <a:solidFill>
                  <a:schemeClr val="tx1"/>
                </a:solidFill>
              </a:rPr>
              <a:t>No Conflict of Interest to disclose</a:t>
            </a:r>
            <a:endParaRPr lang="zh-CN" altLang="en-US" sz="3600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306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-531440"/>
            <a:ext cx="4279900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Research Background</a:t>
            </a:r>
          </a:p>
          <a:p>
            <a:r>
              <a:rPr lang="en-US" altLang="zh-CN" dirty="0"/>
              <a:t>Research Design and Methodology</a:t>
            </a:r>
          </a:p>
          <a:p>
            <a:r>
              <a:rPr lang="en-US" altLang="zh-CN" dirty="0"/>
              <a:t>Main Typical Findings</a:t>
            </a:r>
          </a:p>
          <a:p>
            <a:r>
              <a:rPr lang="en-US" altLang="zh-CN" dirty="0"/>
              <a:t>Interpretations from Chinese Perspective</a:t>
            </a:r>
          </a:p>
          <a:p>
            <a:r>
              <a:rPr lang="en-US" altLang="zh-CN" dirty="0"/>
              <a:t>Reflections and lessons for practice</a:t>
            </a:r>
          </a:p>
          <a:p>
            <a:r>
              <a:rPr lang="en-US" altLang="zh-CN" dirty="0"/>
              <a:t>Limitations and ways forward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67011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Research Background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Urgent need for conducting research in pregnant women group</a:t>
            </a:r>
          </a:p>
          <a:p>
            <a:pPr lvl="1"/>
            <a:r>
              <a:rPr lang="en-US" altLang="zh-CN" dirty="0"/>
              <a:t>Development of science</a:t>
            </a:r>
          </a:p>
          <a:p>
            <a:pPr lvl="1"/>
            <a:r>
              <a:rPr lang="en-US" altLang="zh-CN" dirty="0"/>
              <a:t>The welfare of this group</a:t>
            </a:r>
          </a:p>
          <a:p>
            <a:r>
              <a:rPr lang="en-US" altLang="zh-CN" dirty="0"/>
              <a:t>However, hesitation from different stakeholders</a:t>
            </a:r>
          </a:p>
          <a:p>
            <a:pPr lvl="1"/>
            <a:r>
              <a:rPr lang="en-US" altLang="zh-CN" dirty="0"/>
              <a:t>pregnant women: typical vulnerable group</a:t>
            </a:r>
          </a:p>
          <a:p>
            <a:pPr lvl="1"/>
            <a:r>
              <a:rPr lang="en-US" altLang="zh-CN" dirty="0"/>
              <a:t>Unknown risks to fetus, etc.</a:t>
            </a:r>
            <a:endParaRPr lang="zh-CN" altLang="en-US" dirty="0"/>
          </a:p>
          <a:p>
            <a:endParaRPr lang="en-US" altLang="zh-CN" dirty="0"/>
          </a:p>
          <a:p>
            <a:r>
              <a:rPr lang="en-US" altLang="zh-CN" dirty="0"/>
              <a:t>Literature: vulnerable population: too wide vs. too narrow</a:t>
            </a:r>
          </a:p>
        </p:txBody>
      </p:sp>
    </p:spTree>
    <p:extLst>
      <p:ext uri="{BB962C8B-B14F-4D97-AF65-F5344CB8AC3E}">
        <p14:creationId xmlns:p14="http://schemas.microsoft.com/office/powerpoint/2010/main" val="82438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Research Design and Methodology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a pilot empirical study to explore and compare the pregnant women’s perspectives of motivation, willingness and concerns to participate in health research </a:t>
            </a:r>
          </a:p>
          <a:p>
            <a:r>
              <a:rPr lang="en-US" altLang="zh-CN" dirty="0"/>
              <a:t>Approved by Peking University Institutional Review Board in December, 2017</a:t>
            </a:r>
          </a:p>
          <a:p>
            <a:r>
              <a:rPr lang="en-US" altLang="zh-CN" dirty="0"/>
              <a:t>27 Chinese pregnant women were interviewed</a:t>
            </a:r>
          </a:p>
          <a:p>
            <a:r>
              <a:rPr lang="en-US" altLang="zh-CN" dirty="0"/>
              <a:t>Two research team members conducted data coding independently to make sure the interpersonal validity of data analysis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25785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Main Typical Findings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dirty="0"/>
              <a:t>Specifically</a:t>
            </a:r>
          </a:p>
          <a:p>
            <a:r>
              <a:rPr lang="en-US" altLang="zh-CN" dirty="0"/>
              <a:t>Risk concerns, specifically for the </a:t>
            </a:r>
            <a:r>
              <a:rPr lang="en-US" altLang="zh-CN" b="1" dirty="0">
                <a:solidFill>
                  <a:srgbClr val="0000FF"/>
                </a:solidFill>
              </a:rPr>
              <a:t>fetus</a:t>
            </a:r>
          </a:p>
          <a:p>
            <a:r>
              <a:rPr lang="en-US" altLang="zh-CN" dirty="0"/>
              <a:t>Informed consent, shared decision-making with </a:t>
            </a:r>
            <a:r>
              <a:rPr lang="en-US" altLang="zh-CN" b="1" dirty="0">
                <a:solidFill>
                  <a:srgbClr val="0000FF"/>
                </a:solidFill>
              </a:rPr>
              <a:t>husband</a:t>
            </a:r>
          </a:p>
          <a:p>
            <a:r>
              <a:rPr lang="en-US" altLang="zh-CN" dirty="0"/>
              <a:t>Privacy</a:t>
            </a:r>
          </a:p>
          <a:p>
            <a:pPr marL="0" indent="0">
              <a:buNone/>
            </a:pPr>
            <a:r>
              <a:rPr lang="en-US" altLang="zh-CN" dirty="0"/>
              <a:t>Generally</a:t>
            </a:r>
          </a:p>
          <a:p>
            <a:r>
              <a:rPr lang="en-US" altLang="zh-CN" dirty="0"/>
              <a:t>Not vulnerable but special/</a:t>
            </a:r>
            <a:r>
              <a:rPr lang="en-US" altLang="zh-CN" b="1" dirty="0">
                <a:solidFill>
                  <a:srgbClr val="0000FF"/>
                </a:solidFill>
              </a:rPr>
              <a:t>different</a:t>
            </a:r>
            <a:endParaRPr lang="en-US" altLang="zh-CN" dirty="0"/>
          </a:p>
          <a:p>
            <a:r>
              <a:rPr lang="en-US" altLang="zh-CN" dirty="0"/>
              <a:t>Willingness to benefit the pregnant population</a:t>
            </a:r>
          </a:p>
        </p:txBody>
      </p:sp>
    </p:spTree>
    <p:extLst>
      <p:ext uri="{BB962C8B-B14F-4D97-AF65-F5344CB8AC3E}">
        <p14:creationId xmlns:p14="http://schemas.microsoft.com/office/powerpoint/2010/main" val="3217395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Interpretations from Chinese Perspective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Concerns risks to fetus more than other issues</a:t>
            </a:r>
          </a:p>
          <a:p>
            <a:pPr lvl="1"/>
            <a:r>
              <a:rPr lang="en-US" altLang="zh-CN" dirty="0"/>
              <a:t>Mother-baby relationship</a:t>
            </a:r>
          </a:p>
          <a:p>
            <a:pPr lvl="1"/>
            <a:r>
              <a:rPr lang="en-US" altLang="zh-CN" dirty="0"/>
              <a:t>Family relationship</a:t>
            </a:r>
          </a:p>
          <a:p>
            <a:pPr lvl="1"/>
            <a:r>
              <a:rPr lang="en-US" altLang="zh-CN" dirty="0"/>
              <a:t>No easy access to such information/knowledge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zh-CN" dirty="0"/>
              <a:t> no such data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zh-CN" dirty="0"/>
              <a:t> no trust neither in research nor investigators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zh-CN" dirty="0"/>
              <a:t> sometimes, seeking for </a:t>
            </a:r>
            <a:r>
              <a:rPr lang="en-US" altLang="zh-CN" b="1" dirty="0">
                <a:solidFill>
                  <a:srgbClr val="0000FF"/>
                </a:solidFill>
              </a:rPr>
              <a:t>expert who are acquaintances </a:t>
            </a:r>
            <a:r>
              <a:rPr lang="en-US" altLang="zh-CN" dirty="0"/>
              <a:t>for consultation</a:t>
            </a:r>
          </a:p>
          <a:p>
            <a:pPr marL="914400" lvl="2" indent="0">
              <a:buNone/>
            </a:pPr>
            <a:endParaRPr lang="en-US" altLang="zh-CN" dirty="0"/>
          </a:p>
          <a:p>
            <a:pPr marL="914400" lvl="2" indent="0">
              <a:buNone/>
            </a:pPr>
            <a:endParaRPr lang="en-US" altLang="zh-CN" dirty="0"/>
          </a:p>
          <a:p>
            <a:pPr lvl="2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5708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Interpretations from Chinese Perspective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Shared decision-making with husband</a:t>
            </a:r>
          </a:p>
          <a:p>
            <a:pPr lvl="1"/>
            <a:r>
              <a:rPr lang="en-US" altLang="zh-CN" dirty="0"/>
              <a:t>During the consent process, husband’s opinion is more significant than other family members</a:t>
            </a:r>
          </a:p>
          <a:p>
            <a:pPr lvl="1"/>
            <a:r>
              <a:rPr lang="en-US" altLang="zh-CN" dirty="0"/>
              <a:t>“</a:t>
            </a:r>
            <a:r>
              <a:rPr lang="en-US" altLang="zh-CN" b="1" i="1" dirty="0">
                <a:solidFill>
                  <a:srgbClr val="0000FF"/>
                </a:solidFill>
              </a:rPr>
              <a:t>the baby belongs to both of us</a:t>
            </a:r>
            <a:r>
              <a:rPr lang="en-US" altLang="zh-CN" dirty="0"/>
              <a:t>”</a:t>
            </a:r>
          </a:p>
          <a:p>
            <a:pPr lvl="1"/>
            <a:r>
              <a:rPr lang="en-US" altLang="zh-CN" dirty="0"/>
              <a:t>Comprehensive discussion (more confident for making decisions)</a:t>
            </a:r>
          </a:p>
          <a:p>
            <a:pPr lvl="1"/>
            <a:r>
              <a:rPr lang="en-US" altLang="zh-CN" dirty="0"/>
              <a:t>Family relationship and shared responsibility</a:t>
            </a:r>
          </a:p>
          <a:p>
            <a:pPr marL="914400" lvl="2" indent="0">
              <a:buNone/>
            </a:pPr>
            <a:endParaRPr lang="en-US" altLang="zh-CN" dirty="0"/>
          </a:p>
          <a:p>
            <a:pPr marL="914400" lvl="2" indent="0">
              <a:buNone/>
            </a:pPr>
            <a:endParaRPr lang="en-US" altLang="zh-CN" dirty="0"/>
          </a:p>
          <a:p>
            <a:pPr lvl="2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9407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Interpretations from Chinese Perspective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Privacy </a:t>
            </a:r>
          </a:p>
          <a:p>
            <a:pPr lvl="1"/>
            <a:r>
              <a:rPr lang="en-US" altLang="zh-CN" dirty="0"/>
              <a:t>Increasing concerns in China</a:t>
            </a:r>
          </a:p>
          <a:p>
            <a:pPr lvl="1"/>
            <a:r>
              <a:rPr lang="en-US" altLang="zh-CN" dirty="0"/>
              <a:t>Changing conceptions on privacy</a:t>
            </a:r>
          </a:p>
          <a:p>
            <a:pPr lvl="1"/>
            <a:r>
              <a:rPr lang="en-US" altLang="zh-CN" dirty="0"/>
              <a:t>More consequence-oriented</a:t>
            </a:r>
          </a:p>
          <a:p>
            <a:pPr marL="0" lvl="1" indent="0">
              <a:buNone/>
            </a:pPr>
            <a:endParaRPr lang="en-US" altLang="zh-CN" sz="3200" i="1" dirty="0">
              <a:solidFill>
                <a:srgbClr val="0000FF"/>
              </a:solidFill>
            </a:endParaRPr>
          </a:p>
          <a:p>
            <a:pPr marL="0" lvl="1" indent="0">
              <a:buNone/>
            </a:pPr>
            <a:r>
              <a:rPr lang="en-US" altLang="zh-CN" sz="3200" i="1" dirty="0">
                <a:solidFill>
                  <a:srgbClr val="0000FF"/>
                </a:solidFill>
              </a:rPr>
              <a:t>“how about they (anybody who can use the data) do something bad/wrong by using my data”</a:t>
            </a:r>
          </a:p>
          <a:p>
            <a:pPr marL="0" lvl="1" indent="0">
              <a:buNone/>
            </a:pPr>
            <a:r>
              <a:rPr lang="en-US" altLang="zh-CN" sz="3200" i="1" dirty="0">
                <a:solidFill>
                  <a:srgbClr val="0000FF"/>
                </a:solidFill>
              </a:rPr>
              <a:t>“disturbing”</a:t>
            </a:r>
            <a:endParaRPr lang="en-US" altLang="zh-CN" dirty="0">
              <a:solidFill>
                <a:srgbClr val="0000FF"/>
              </a:solidFill>
            </a:endParaRPr>
          </a:p>
          <a:p>
            <a:pPr marL="914400" lvl="2" indent="0">
              <a:buNone/>
            </a:pPr>
            <a:endParaRPr lang="en-US" altLang="zh-CN" dirty="0"/>
          </a:p>
          <a:p>
            <a:pPr marL="914400" lvl="2" indent="0">
              <a:buNone/>
            </a:pPr>
            <a:endParaRPr lang="en-US" altLang="zh-CN" dirty="0"/>
          </a:p>
          <a:p>
            <a:pPr lvl="2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756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Reflections and lessons for practice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particular protections needed, while not because they are vulnerable during pregnancy, but special conditions</a:t>
            </a:r>
          </a:p>
          <a:p>
            <a:r>
              <a:rPr lang="en-US" altLang="zh-CN" dirty="0"/>
              <a:t>Altruism willingness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1796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Reflections and lessons for practice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more tailored pregnant women subject protection in Chinese context is needed</a:t>
            </a:r>
          </a:p>
          <a:p>
            <a:pPr lvl="1"/>
            <a:r>
              <a:rPr lang="en-US" altLang="zh-CN" dirty="0"/>
              <a:t>taking into account of the Interpersonal relationship</a:t>
            </a:r>
          </a:p>
          <a:p>
            <a:pPr lvl="1"/>
            <a:r>
              <a:rPr lang="en-US" altLang="zh-CN" dirty="0"/>
              <a:t>Trust building</a:t>
            </a:r>
          </a:p>
          <a:p>
            <a:pPr lvl="1"/>
            <a:r>
              <a:rPr lang="en-US" altLang="zh-CN" dirty="0"/>
              <a:t>Transparency</a:t>
            </a:r>
          </a:p>
          <a:p>
            <a:pPr lvl="1"/>
            <a:r>
              <a:rPr lang="en-US" altLang="zh-CN" dirty="0"/>
              <a:t>Be responsible! 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0715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Limitations and ways forward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Interviewees:</a:t>
            </a:r>
          </a:p>
          <a:p>
            <a:pPr lvl="1"/>
            <a:r>
              <a:rPr lang="en-US" altLang="zh-CN" dirty="0"/>
              <a:t>Well-educated group</a:t>
            </a:r>
          </a:p>
          <a:p>
            <a:pPr lvl="1"/>
            <a:r>
              <a:rPr lang="en-US" altLang="zh-CN" dirty="0"/>
              <a:t>Morally sensitive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3200" dirty="0"/>
              <a:t>More data/information from ordinary group is needed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CN" sz="3200" dirty="0"/>
              <a:t>Draft institutional level guidance and be open to share with other peer institutions for further update 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62501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Acknowledgement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err="1"/>
              <a:t>Wellcome</a:t>
            </a:r>
            <a:r>
              <a:rPr lang="en-US" altLang="zh-CN" b="1" dirty="0"/>
              <a:t> Trust (206526/Z/17/Z), </a:t>
            </a:r>
            <a:r>
              <a:rPr lang="en-US" altLang="zh-CN" dirty="0"/>
              <a:t>Global Forum of Bioethics in Research Fellowship Funding in 2016</a:t>
            </a:r>
          </a:p>
          <a:p>
            <a:r>
              <a:rPr lang="en-US" altLang="zh-CN" dirty="0"/>
              <a:t>Peking University Human Research Protection Program</a:t>
            </a:r>
          </a:p>
          <a:p>
            <a:r>
              <a:rPr lang="en-US" altLang="zh-CN" dirty="0"/>
              <a:t>Peking University First Hospital</a:t>
            </a:r>
          </a:p>
          <a:p>
            <a:r>
              <a:rPr lang="en-US" altLang="zh-CN" dirty="0"/>
              <a:t>Peking University Third Hospital</a:t>
            </a:r>
          </a:p>
          <a:p>
            <a:r>
              <a:rPr lang="en-US" altLang="zh-CN" dirty="0"/>
              <a:t>University of Michigan, U.S.A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743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1916832"/>
            <a:ext cx="7776864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Thanks for your attention</a:t>
            </a:r>
            <a:endParaRPr lang="zh-CN" alt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0087"/>
            <a:ext cx="9144000" cy="2517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32656"/>
            <a:ext cx="1471651" cy="1466132"/>
          </a:xfrm>
          <a:prstGeom prst="rect">
            <a:avLst/>
          </a:prstGeom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519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487</Words>
  <Application>Microsoft Macintosh PowerPoint</Application>
  <PresentationFormat>On-screen Show (4:3)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宋体</vt:lpstr>
      <vt:lpstr>Arial</vt:lpstr>
      <vt:lpstr>Calibri</vt:lpstr>
      <vt:lpstr>Wingdings</vt:lpstr>
      <vt:lpstr>Office 主题</vt:lpstr>
      <vt:lpstr>Vulnerable or Special? Understanding and Contextualizing Pregnant Women Subject Protection in China</vt:lpstr>
      <vt:lpstr>PowerPoint Presentation</vt:lpstr>
      <vt:lpstr>Outline</vt:lpstr>
      <vt:lpstr>Research Background</vt:lpstr>
      <vt:lpstr>Research Design and Methodology</vt:lpstr>
      <vt:lpstr>Main Typical Findings</vt:lpstr>
      <vt:lpstr>Interpretations from Chinese Perspective</vt:lpstr>
      <vt:lpstr>Interpretations from Chinese Perspective</vt:lpstr>
      <vt:lpstr>Interpretations from Chinese Perspective</vt:lpstr>
      <vt:lpstr>Reflections and lessons for practice</vt:lpstr>
      <vt:lpstr>Reflections and lessons for practice</vt:lpstr>
      <vt:lpstr>Limitations and ways forward</vt:lpstr>
      <vt:lpstr>Acknowledgement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llwyh</dc:creator>
  <cp:lastModifiedBy>Global Forum</cp:lastModifiedBy>
  <cp:revision>17</cp:revision>
  <dcterms:created xsi:type="dcterms:W3CDTF">2018-12-03T01:26:15Z</dcterms:created>
  <dcterms:modified xsi:type="dcterms:W3CDTF">2021-07-09T13:44:26Z</dcterms:modified>
</cp:coreProperties>
</file>