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447" r:id="rId6"/>
    <p:sldId id="411" r:id="rId7"/>
    <p:sldId id="439" r:id="rId8"/>
    <p:sldId id="441" r:id="rId9"/>
    <p:sldId id="446" r:id="rId10"/>
    <p:sldId id="442" r:id="rId11"/>
    <p:sldId id="452" r:id="rId12"/>
    <p:sldId id="443" r:id="rId13"/>
    <p:sldId id="440" r:id="rId14"/>
    <p:sldId id="450" r:id="rId15"/>
    <p:sldId id="451" r:id="rId16"/>
    <p:sldId id="448" r:id="rId17"/>
    <p:sldId id="449" r:id="rId18"/>
    <p:sldId id="444" r:id="rId19"/>
    <p:sldId id="438" r:id="rId20"/>
  </p:sldIdLst>
  <p:sldSz cx="9144000" cy="6858000" type="screen4x3"/>
  <p:notesSz cx="6802438" cy="993457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9">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 Mills" initials="PFRM" lastIdx="17" clrIdx="0">
    <p:extLst/>
  </p:cmAuthor>
  <p:cmAuthor id="2" name="Adrienne Hunt" initials="AH" lastIdx="7" clrIdx="1">
    <p:extLst>
      <p:ext uri="{19B8F6BF-5375-455C-9EA6-DF929625EA0E}">
        <p15:presenceInfo xmlns:p15="http://schemas.microsoft.com/office/powerpoint/2012/main" userId="a0b2ae3186a7333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8080"/>
    <a:srgbClr val="666699"/>
    <a:srgbClr val="003366"/>
    <a:srgbClr val="333399"/>
    <a:srgbClr val="660066"/>
    <a:srgbClr val="3366CC"/>
    <a:srgbClr val="003399"/>
    <a:srgbClr val="000066"/>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46"/>
    <p:restoredTop sz="91950" autoAdjust="0"/>
  </p:normalViewPr>
  <p:slideViewPr>
    <p:cSldViewPr>
      <p:cViewPr varScale="1">
        <p:scale>
          <a:sx n="91" d="100"/>
          <a:sy n="91" d="100"/>
        </p:scale>
        <p:origin x="208" y="536"/>
      </p:cViewPr>
      <p:guideLst>
        <p:guide orient="horz" pos="709"/>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862"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7723" cy="496730"/>
          </a:xfrm>
          <a:prstGeom prst="rect">
            <a:avLst/>
          </a:prstGeom>
        </p:spPr>
        <p:txBody>
          <a:bodyPr vert="horz" lIns="95628" tIns="47815" rIns="95628" bIns="47815" rtlCol="0"/>
          <a:lstStyle>
            <a:lvl1pPr algn="l">
              <a:defRPr sz="1300"/>
            </a:lvl1pPr>
          </a:lstStyle>
          <a:p>
            <a:endParaRPr lang="zh-CN" altLang="en-US"/>
          </a:p>
        </p:txBody>
      </p:sp>
      <p:sp>
        <p:nvSpPr>
          <p:cNvPr id="3" name="日期占位符 2"/>
          <p:cNvSpPr>
            <a:spLocks noGrp="1"/>
          </p:cNvSpPr>
          <p:nvPr>
            <p:ph type="dt" sz="quarter" idx="1"/>
          </p:nvPr>
        </p:nvSpPr>
        <p:spPr>
          <a:xfrm>
            <a:off x="3853141" y="0"/>
            <a:ext cx="2947723" cy="496730"/>
          </a:xfrm>
          <a:prstGeom prst="rect">
            <a:avLst/>
          </a:prstGeom>
        </p:spPr>
        <p:txBody>
          <a:bodyPr vert="horz" lIns="95628" tIns="47815" rIns="95628" bIns="47815" rtlCol="0"/>
          <a:lstStyle>
            <a:lvl1pPr algn="r">
              <a:defRPr sz="1300"/>
            </a:lvl1pPr>
          </a:lstStyle>
          <a:p>
            <a:fld id="{4051F09F-107C-4BFA-B27D-CC0A3856B29D}" type="datetimeFigureOut">
              <a:rPr lang="zh-CN" altLang="en-US" smtClean="0"/>
              <a:t>2019/12/4</a:t>
            </a:fld>
            <a:endParaRPr lang="zh-CN" altLang="en-US"/>
          </a:p>
        </p:txBody>
      </p:sp>
      <p:sp>
        <p:nvSpPr>
          <p:cNvPr id="4" name="页脚占位符 3"/>
          <p:cNvSpPr>
            <a:spLocks noGrp="1"/>
          </p:cNvSpPr>
          <p:nvPr>
            <p:ph type="ftr" sz="quarter" idx="2"/>
          </p:nvPr>
        </p:nvSpPr>
        <p:spPr>
          <a:xfrm>
            <a:off x="0" y="9436122"/>
            <a:ext cx="2947723" cy="496730"/>
          </a:xfrm>
          <a:prstGeom prst="rect">
            <a:avLst/>
          </a:prstGeom>
        </p:spPr>
        <p:txBody>
          <a:bodyPr vert="horz" lIns="95628" tIns="47815" rIns="95628" bIns="47815" rtlCol="0" anchor="b"/>
          <a:lstStyle>
            <a:lvl1pPr algn="l">
              <a:defRPr sz="1300"/>
            </a:lvl1pPr>
          </a:lstStyle>
          <a:p>
            <a:endParaRPr lang="zh-CN" altLang="en-US"/>
          </a:p>
        </p:txBody>
      </p:sp>
      <p:sp>
        <p:nvSpPr>
          <p:cNvPr id="5" name="灯片编号占位符 4"/>
          <p:cNvSpPr>
            <a:spLocks noGrp="1"/>
          </p:cNvSpPr>
          <p:nvPr>
            <p:ph type="sldNum" sz="quarter" idx="3"/>
          </p:nvPr>
        </p:nvSpPr>
        <p:spPr>
          <a:xfrm>
            <a:off x="3853141" y="9436122"/>
            <a:ext cx="2947723" cy="496730"/>
          </a:xfrm>
          <a:prstGeom prst="rect">
            <a:avLst/>
          </a:prstGeom>
        </p:spPr>
        <p:txBody>
          <a:bodyPr vert="horz" lIns="95628" tIns="47815" rIns="95628" bIns="47815" rtlCol="0" anchor="b"/>
          <a:lstStyle>
            <a:lvl1pPr algn="r">
              <a:defRPr sz="1300"/>
            </a:lvl1pPr>
          </a:lstStyle>
          <a:p>
            <a:fld id="{642D9216-7BD9-4346-A3C5-D22A78232978}"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7723" cy="496730"/>
          </a:xfrm>
          <a:prstGeom prst="rect">
            <a:avLst/>
          </a:prstGeom>
        </p:spPr>
        <p:txBody>
          <a:bodyPr vert="horz" lIns="95628" tIns="47815" rIns="95628" bIns="47815" rtlCol="0"/>
          <a:lstStyle>
            <a:lvl1pPr algn="l">
              <a:defRPr sz="1300"/>
            </a:lvl1pPr>
          </a:lstStyle>
          <a:p>
            <a:endParaRPr lang="zh-CN" altLang="en-US"/>
          </a:p>
        </p:txBody>
      </p:sp>
      <p:sp>
        <p:nvSpPr>
          <p:cNvPr id="3" name="日期占位符 2"/>
          <p:cNvSpPr>
            <a:spLocks noGrp="1"/>
          </p:cNvSpPr>
          <p:nvPr>
            <p:ph type="dt" idx="1"/>
          </p:nvPr>
        </p:nvSpPr>
        <p:spPr>
          <a:xfrm>
            <a:off x="3853141" y="0"/>
            <a:ext cx="2947723" cy="496730"/>
          </a:xfrm>
          <a:prstGeom prst="rect">
            <a:avLst/>
          </a:prstGeom>
        </p:spPr>
        <p:txBody>
          <a:bodyPr vert="horz" lIns="95628" tIns="47815" rIns="95628" bIns="47815" rtlCol="0"/>
          <a:lstStyle>
            <a:lvl1pPr algn="r">
              <a:defRPr sz="1300"/>
            </a:lvl1pPr>
          </a:lstStyle>
          <a:p>
            <a:fld id="{0C395D35-A44B-44B4-BB52-2F4AF947005F}" type="datetimeFigureOut">
              <a:rPr lang="zh-CN" altLang="en-US" smtClean="0"/>
              <a:t>2019/12/4</a:t>
            </a:fld>
            <a:endParaRPr lang="zh-CN" altLang="en-US"/>
          </a:p>
        </p:txBody>
      </p:sp>
      <p:sp>
        <p:nvSpPr>
          <p:cNvPr id="4" name="幻灯片图像占位符 3"/>
          <p:cNvSpPr>
            <a:spLocks noGrp="1" noRot="1" noChangeAspect="1"/>
          </p:cNvSpPr>
          <p:nvPr>
            <p:ph type="sldImg" idx="2"/>
          </p:nvPr>
        </p:nvSpPr>
        <p:spPr>
          <a:xfrm>
            <a:off x="919163" y="746125"/>
            <a:ext cx="4964112" cy="3724275"/>
          </a:xfrm>
          <a:prstGeom prst="rect">
            <a:avLst/>
          </a:prstGeom>
          <a:noFill/>
          <a:ln w="12700">
            <a:solidFill>
              <a:prstClr val="black"/>
            </a:solidFill>
          </a:ln>
        </p:spPr>
        <p:txBody>
          <a:bodyPr vert="horz" lIns="95628" tIns="47815" rIns="95628" bIns="47815" rtlCol="0" anchor="ctr"/>
          <a:lstStyle/>
          <a:p>
            <a:endParaRPr lang="zh-CN" altLang="en-US"/>
          </a:p>
        </p:txBody>
      </p:sp>
      <p:sp>
        <p:nvSpPr>
          <p:cNvPr id="5" name="备注占位符 4"/>
          <p:cNvSpPr>
            <a:spLocks noGrp="1"/>
          </p:cNvSpPr>
          <p:nvPr>
            <p:ph type="body" sz="quarter" idx="3"/>
          </p:nvPr>
        </p:nvSpPr>
        <p:spPr>
          <a:xfrm>
            <a:off x="680245" y="4718924"/>
            <a:ext cx="5441950" cy="4470558"/>
          </a:xfrm>
          <a:prstGeom prst="rect">
            <a:avLst/>
          </a:prstGeom>
        </p:spPr>
        <p:txBody>
          <a:bodyPr vert="horz" lIns="95628" tIns="47815" rIns="95628" bIns="4781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36122"/>
            <a:ext cx="2947723" cy="496730"/>
          </a:xfrm>
          <a:prstGeom prst="rect">
            <a:avLst/>
          </a:prstGeom>
        </p:spPr>
        <p:txBody>
          <a:bodyPr vert="horz" lIns="95628" tIns="47815" rIns="95628" bIns="47815"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3853141" y="9436122"/>
            <a:ext cx="2947723" cy="496730"/>
          </a:xfrm>
          <a:prstGeom prst="rect">
            <a:avLst/>
          </a:prstGeom>
        </p:spPr>
        <p:txBody>
          <a:bodyPr vert="horz" lIns="95628" tIns="47815" rIns="95628" bIns="47815" rtlCol="0" anchor="b"/>
          <a:lstStyle>
            <a:lvl1pPr algn="r">
              <a:defRPr sz="1300"/>
            </a:lvl1pPr>
          </a:lstStyle>
          <a:p>
            <a:fld id="{6662B55F-319F-4F28-A791-BD2A371720B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u="none" dirty="0"/>
              <a:t>He reported at the summit that two volunteers were pregnant, with one giving birth to twin daughters Lulu and Nana. One of the other six dropped out of school and the other five were not pregnant.</a:t>
            </a:r>
          </a:p>
        </p:txBody>
      </p:sp>
      <p:sp>
        <p:nvSpPr>
          <p:cNvPr id="4" name="灯片编号占位符 3"/>
          <p:cNvSpPr>
            <a:spLocks noGrp="1"/>
          </p:cNvSpPr>
          <p:nvPr>
            <p:ph type="sldNum" sz="quarter" idx="10"/>
          </p:nvPr>
        </p:nvSpPr>
        <p:spPr/>
        <p:txBody>
          <a:bodyPr/>
          <a:lstStyle/>
          <a:p>
            <a:fld id="{6662B55F-319F-4F28-A791-BD2A371720BB}" type="slidenum">
              <a:rPr lang="zh-CN" altLang="en-US" smtClean="0"/>
              <a:t>3</a:t>
            </a:fld>
            <a:endParaRPr lang="zh-CN" altLang="en-US"/>
          </a:p>
        </p:txBody>
      </p:sp>
    </p:spTree>
    <p:extLst>
      <p:ext uri="{BB962C8B-B14F-4D97-AF65-F5344CB8AC3E}">
        <p14:creationId xmlns:p14="http://schemas.microsoft.com/office/powerpoint/2010/main" val="34456174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9"/>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3"/>
            <a:ext cx="7772400" cy="136207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2"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73049"/>
            <a:ext cx="3008313" cy="1162051"/>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5"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2"/>
            <a:ext cx="5486400" cy="56674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0"/>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40"/>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2019/12/4</a:t>
            </a:fld>
            <a:endParaRPr lang="zh-CN" altLang="en-US"/>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7504" y="1944688"/>
            <a:ext cx="9144000" cy="2227807"/>
          </a:xfrm>
        </p:spPr>
        <p:txBody>
          <a:bodyPr>
            <a:normAutofit fontScale="90000"/>
          </a:bodyPr>
          <a:lstStyle/>
          <a:p>
            <a:pPr>
              <a:lnSpc>
                <a:spcPct val="150000"/>
              </a:lnSpc>
              <a:spcBef>
                <a:spcPts val="1800"/>
              </a:spcBef>
            </a:pPr>
            <a:r>
              <a:rPr lang="en-US" altLang="zh-CN" sz="4000" b="1" dirty="0">
                <a:effectLst>
                  <a:outerShdw blurRad="38100" dist="38100" dir="2700000" algn="tl">
                    <a:srgbClr val="000000">
                      <a:alpha val="43137"/>
                    </a:srgbClr>
                  </a:outerShdw>
                </a:effectLst>
                <a:latin typeface="微软雅黑" pitchFamily="34" charset="-122"/>
                <a:ea typeface="微软雅黑" pitchFamily="34" charset="-122"/>
              </a:rPr>
              <a:t>Public participation and regulation of Human Germline Editing </a:t>
            </a:r>
            <a:br>
              <a:rPr lang="en-US" altLang="zh-CN" sz="4000" b="1" dirty="0">
                <a:effectLst>
                  <a:outerShdw blurRad="38100" dist="38100" dir="2700000" algn="tl">
                    <a:srgbClr val="000000">
                      <a:alpha val="43137"/>
                    </a:srgbClr>
                  </a:outerShdw>
                </a:effectLst>
                <a:latin typeface="微软雅黑" pitchFamily="34" charset="-122"/>
                <a:ea typeface="微软雅黑" pitchFamily="34" charset="-122"/>
              </a:rPr>
            </a:br>
            <a:r>
              <a:rPr lang="en-US" altLang="zh-CN" sz="4000" b="1" dirty="0">
                <a:effectLst>
                  <a:outerShdw blurRad="38100" dist="38100" dir="2700000" algn="tl">
                    <a:srgbClr val="000000">
                      <a:alpha val="43137"/>
                    </a:srgbClr>
                  </a:outerShdw>
                </a:effectLst>
                <a:latin typeface="微软雅黑" pitchFamily="34" charset="-122"/>
                <a:ea typeface="微软雅黑" pitchFamily="34" charset="-122"/>
              </a:rPr>
              <a:t>in China</a:t>
            </a:r>
            <a:endParaRPr lang="zh-CN" altLang="en-US" sz="4000" b="1" dirty="0">
              <a:effectLst>
                <a:outerShdw blurRad="38100" dist="38100" dir="2700000" algn="tl">
                  <a:srgbClr val="000000">
                    <a:alpha val="43137"/>
                  </a:srgbClr>
                </a:outerShdw>
              </a:effectLst>
              <a:latin typeface="微软雅黑" pitchFamily="34" charset="-122"/>
              <a:ea typeface="微软雅黑" pitchFamily="34" charset="-122"/>
            </a:endParaRPr>
          </a:p>
        </p:txBody>
      </p:sp>
      <p:cxnSp>
        <p:nvCxnSpPr>
          <p:cNvPr id="5" name="直接连接符 4"/>
          <p:cNvCxnSpPr/>
          <p:nvPr/>
        </p:nvCxnSpPr>
        <p:spPr>
          <a:xfrm rot="5400000" flipH="1" flipV="1">
            <a:off x="642910" y="200024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5536" y="1851723"/>
            <a:ext cx="8568952" cy="1177"/>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95536" y="4293096"/>
            <a:ext cx="8568952"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6" name="副标题 2"/>
          <p:cNvSpPr>
            <a:spLocks noGrp="1"/>
          </p:cNvSpPr>
          <p:nvPr>
            <p:ph type="subTitle" idx="1"/>
          </p:nvPr>
        </p:nvSpPr>
        <p:spPr>
          <a:xfrm>
            <a:off x="5364088" y="5537229"/>
            <a:ext cx="2178050" cy="552450"/>
          </a:xfrm>
        </p:spPr>
        <p:txBody>
          <a:bodyPr/>
          <a:lstStyle/>
          <a:p>
            <a:r>
              <a:rPr lang="en-US" altLang="zh-CN" sz="2000" b="1" dirty="0">
                <a:solidFill>
                  <a:schemeClr val="tx1"/>
                </a:solidFill>
                <a:latin typeface="Arial Black" pitchFamily="34" charset="0"/>
                <a:ea typeface="微软雅黑" pitchFamily="34" charset="-122"/>
              </a:rPr>
              <a:t>2019.11.12</a:t>
            </a:r>
            <a:endParaRPr lang="zh-CN" altLang="en-US" sz="2000" b="1" dirty="0">
              <a:solidFill>
                <a:schemeClr val="tx1"/>
              </a:solidFill>
              <a:latin typeface="Arial Black" pitchFamily="34" charset="0"/>
              <a:ea typeface="微软雅黑" pitchFamily="34" charset="-122"/>
            </a:endParaRPr>
          </a:p>
        </p:txBody>
      </p:sp>
      <p:sp>
        <p:nvSpPr>
          <p:cNvPr id="3" name="文本框 2"/>
          <p:cNvSpPr txBox="1"/>
          <p:nvPr/>
        </p:nvSpPr>
        <p:spPr>
          <a:xfrm>
            <a:off x="5580112" y="4565735"/>
            <a:ext cx="3137002" cy="923330"/>
          </a:xfrm>
          <a:prstGeom prst="rect">
            <a:avLst/>
          </a:prstGeom>
          <a:noFill/>
        </p:spPr>
        <p:txBody>
          <a:bodyPr wrap="square" rtlCol="0">
            <a:spAutoFit/>
          </a:bodyPr>
          <a:lstStyle/>
          <a:p>
            <a:r>
              <a:rPr lang="en-US" altLang="zh-CN" dirty="0">
                <a:latin typeface="Arial Black" panose="020B0A04020102020204" pitchFamily="34" charset="0"/>
              </a:rPr>
              <a:t>QI CHEN </a:t>
            </a:r>
          </a:p>
          <a:p>
            <a:r>
              <a:rPr lang="en-US" altLang="zh-CN" dirty="0">
                <a:latin typeface="Arial Black" panose="020B0A04020102020204" pitchFamily="34" charset="0"/>
              </a:rPr>
              <a:t>CENTRE OF BIOETHICS, XIAMEN UNIVERSITY</a:t>
            </a:r>
            <a:endParaRPr lang="zh-CN" altLang="en-US" dirty="0">
              <a:latin typeface="Arial Black" panose="020B0A04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034" y="260648"/>
            <a:ext cx="4071966"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Outline</a:t>
            </a:r>
            <a:endParaRPr lang="zh-CN" altLang="en-US" sz="3200" b="1" dirty="0">
              <a:solidFill>
                <a:schemeClr val="tx2"/>
              </a:solidFill>
              <a:latin typeface="微软雅黑" pitchFamily="34" charset="-122"/>
              <a:ea typeface="微软雅黑" pitchFamily="34" charset="-122"/>
            </a:endParaRPr>
          </a:p>
        </p:txBody>
      </p:sp>
      <p:sp>
        <p:nvSpPr>
          <p:cNvPr id="2" name="文本框 1"/>
          <p:cNvSpPr txBox="1"/>
          <p:nvPr/>
        </p:nvSpPr>
        <p:spPr>
          <a:xfrm>
            <a:off x="539552" y="1844824"/>
            <a:ext cx="8064896" cy="4247317"/>
          </a:xfrm>
          <a:prstGeom prst="rect">
            <a:avLst/>
          </a:prstGeom>
          <a:noFill/>
        </p:spPr>
        <p:txBody>
          <a:bodyPr wrap="square" rtlCol="0">
            <a:spAutoFit/>
          </a:bodyPr>
          <a:lstStyle/>
          <a:p>
            <a:pPr marL="457200" indent="-457200">
              <a:buFont typeface="Wingdings" panose="05000000000000000000" pitchFamily="2" charset="2"/>
              <a:buChar char="n"/>
            </a:pPr>
            <a:r>
              <a:rPr lang="en-US" altLang="zh-CN" sz="2800" b="1" dirty="0">
                <a:latin typeface="Arial" panose="020B0604020202020204" pitchFamily="34" charset="0"/>
                <a:cs typeface="Arial" panose="020B0604020202020204" pitchFamily="34" charset="0"/>
              </a:rPr>
              <a:t>Background</a:t>
            </a:r>
          </a:p>
          <a:p>
            <a:endParaRPr lang="en-US" altLang="zh-CN" sz="2800" b="1" dirty="0">
              <a:latin typeface="Arial" panose="020B0604020202020204" pitchFamily="34" charset="0"/>
              <a:cs typeface="Arial" panose="020B0604020202020204" pitchFamily="34" charset="0"/>
            </a:endParaRPr>
          </a:p>
          <a:p>
            <a:pPr marL="457200" indent="-457200" algn="just">
              <a:lnSpc>
                <a:spcPct val="150000"/>
              </a:lnSpc>
              <a:buFont typeface="Wingdings" panose="05000000000000000000" pitchFamily="2" charset="2"/>
              <a:buChar char="n"/>
            </a:pPr>
            <a:r>
              <a:rPr lang="en-US" altLang="zh-CN" sz="2800" b="1" dirty="0">
                <a:latin typeface="Arial" panose="020B0604020202020204" pitchFamily="34" charset="0"/>
                <a:cs typeface="Arial" panose="020B0604020202020204" pitchFamily="34" charset="0"/>
              </a:rPr>
              <a:t>Ethical issues and comments</a:t>
            </a:r>
          </a:p>
          <a:p>
            <a:pPr marL="457200" indent="-457200" algn="just">
              <a:lnSpc>
                <a:spcPct val="150000"/>
              </a:lnSpc>
              <a:buFont typeface="Arial" panose="020B0604020202020204" pitchFamily="34" charset="0"/>
              <a:buChar char="•"/>
            </a:pPr>
            <a:r>
              <a:rPr lang="en-US" altLang="zh-CN" sz="2800" b="1" dirty="0">
                <a:latin typeface="Arial" panose="020B0604020202020204" pitchFamily="34" charset="0"/>
                <a:cs typeface="Arial" panose="020B0604020202020204" pitchFamily="34" charset="0"/>
              </a:rPr>
              <a:t>Lack of prior awareness</a:t>
            </a:r>
          </a:p>
          <a:p>
            <a:pPr marL="457200" indent="-457200" algn="just">
              <a:lnSpc>
                <a:spcPct val="150000"/>
              </a:lnSpc>
              <a:buFont typeface="Arial" panose="020B0604020202020204" pitchFamily="34" charset="0"/>
              <a:buChar char="•"/>
            </a:pPr>
            <a:r>
              <a:rPr lang="en-US" altLang="zh-CN" sz="2800" b="1" dirty="0">
                <a:latin typeface="Arial" panose="020B0604020202020204" pitchFamily="34" charset="0"/>
                <a:cs typeface="Arial" panose="020B0604020202020204" pitchFamily="34" charset="0"/>
              </a:rPr>
              <a:t>Social participation</a:t>
            </a:r>
          </a:p>
          <a:p>
            <a:pPr marL="457200" indent="-457200" algn="just">
              <a:lnSpc>
                <a:spcPct val="150000"/>
              </a:lnSpc>
              <a:buFont typeface="Arial" panose="020B0604020202020204" pitchFamily="34" charset="0"/>
              <a:buChar char="•"/>
            </a:pPr>
            <a:r>
              <a:rPr lang="en-US" altLang="zh-CN" sz="2800" b="1" dirty="0">
                <a:latin typeface="Arial" panose="020B0604020202020204" pitchFamily="34" charset="0"/>
                <a:cs typeface="Arial" panose="020B0604020202020204" pitchFamily="34" charset="0"/>
              </a:rPr>
              <a:t>Approval and oversight of research    </a:t>
            </a:r>
          </a:p>
          <a:p>
            <a:r>
              <a:rPr lang="en-US" altLang="zh-CN" sz="2800" b="1" dirty="0">
                <a:latin typeface="Arial" panose="020B0604020202020204" pitchFamily="34" charset="0"/>
                <a:cs typeface="Arial" panose="020B0604020202020204" pitchFamily="34" charset="0"/>
              </a:rPr>
              <a:t>     </a:t>
            </a:r>
          </a:p>
          <a:p>
            <a:endParaRPr lang="zh-CN" altLang="en-US" dirty="0"/>
          </a:p>
        </p:txBody>
      </p:sp>
    </p:spTree>
    <p:extLst>
      <p:ext uri="{BB962C8B-B14F-4D97-AF65-F5344CB8AC3E}">
        <p14:creationId xmlns:p14="http://schemas.microsoft.com/office/powerpoint/2010/main" val="3382046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06" y="268037"/>
            <a:ext cx="4071966"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Background</a:t>
            </a:r>
            <a:endParaRPr lang="zh-CN" altLang="en-US" sz="3200" b="1" dirty="0">
              <a:solidFill>
                <a:schemeClr val="tx2"/>
              </a:solidFill>
              <a:latin typeface="微软雅黑" pitchFamily="34" charset="-122"/>
              <a:ea typeface="微软雅黑" pitchFamily="34" charset="-122"/>
            </a:endParaRPr>
          </a:p>
        </p:txBody>
      </p:sp>
      <p:sp>
        <p:nvSpPr>
          <p:cNvPr id="3" name="文本框 2"/>
          <p:cNvSpPr txBox="1"/>
          <p:nvPr/>
        </p:nvSpPr>
        <p:spPr>
          <a:xfrm>
            <a:off x="188044" y="2428416"/>
            <a:ext cx="3168352" cy="581057"/>
          </a:xfrm>
          <a:prstGeom prst="rect">
            <a:avLst/>
          </a:prstGeom>
          <a:noFill/>
        </p:spPr>
        <p:txBody>
          <a:bodyPr wrap="square" rtlCol="0">
            <a:spAutoFit/>
          </a:bodyPr>
          <a:lstStyle/>
          <a:p>
            <a:pPr algn="ctr">
              <a:lnSpc>
                <a:spcPct val="150000"/>
              </a:lnSpc>
            </a:pPr>
            <a:r>
              <a:rPr lang="en-US" altLang="zh-CN" sz="2400" dirty="0" err="1">
                <a:latin typeface="微软雅黑" pitchFamily="34" charset="-122"/>
                <a:ea typeface="微软雅黑" pitchFamily="34" charset="-122"/>
              </a:rPr>
              <a:t>Jiankui</a:t>
            </a:r>
            <a:r>
              <a:rPr lang="en-US" altLang="zh-CN" sz="2400" dirty="0">
                <a:latin typeface="微软雅黑" pitchFamily="34" charset="-122"/>
                <a:ea typeface="微软雅黑" pitchFamily="34" charset="-122"/>
              </a:rPr>
              <a:t> He </a:t>
            </a:r>
            <a:endParaRPr lang="zh-CN" altLang="en-US" sz="2400" dirty="0">
              <a:latin typeface="微软雅黑" pitchFamily="34" charset="-122"/>
              <a:ea typeface="微软雅黑" pitchFamily="34" charset="-122"/>
            </a:endParaRP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r="-731" b="9323"/>
          <a:stretch/>
        </p:blipFill>
        <p:spPr>
          <a:xfrm>
            <a:off x="3131840" y="1134578"/>
            <a:ext cx="5937552" cy="3119237"/>
          </a:xfrm>
          <a:prstGeom prst="rect">
            <a:avLst/>
          </a:prstGeom>
        </p:spPr>
      </p:pic>
      <p:sp>
        <p:nvSpPr>
          <p:cNvPr id="2" name="文本框 1"/>
          <p:cNvSpPr txBox="1"/>
          <p:nvPr/>
        </p:nvSpPr>
        <p:spPr>
          <a:xfrm>
            <a:off x="3112988" y="4620095"/>
            <a:ext cx="5616624" cy="1200329"/>
          </a:xfrm>
          <a:prstGeom prst="rect">
            <a:avLst/>
          </a:prstGeom>
          <a:noFill/>
        </p:spPr>
        <p:txBody>
          <a:bodyPr wrap="square" rtlCol="0">
            <a:spAutoFit/>
          </a:bodyPr>
          <a:lstStyle/>
          <a:p>
            <a:r>
              <a:rPr lang="en-US" altLang="zh-CN" sz="2400" dirty="0"/>
              <a:t>26,Nov,2018   The birth of “Gene Editing Babies”  named Lulu and Nana has caused huge social controversy</a:t>
            </a:r>
            <a:endParaRPr lang="zh-CN" altLang="en-US" sz="2400" dirty="0"/>
          </a:p>
        </p:txBody>
      </p:sp>
      <p:sp>
        <p:nvSpPr>
          <p:cNvPr id="7" name="文本框 6"/>
          <p:cNvSpPr txBox="1"/>
          <p:nvPr/>
        </p:nvSpPr>
        <p:spPr>
          <a:xfrm>
            <a:off x="95709" y="6168374"/>
            <a:ext cx="8973683" cy="646331"/>
          </a:xfrm>
          <a:prstGeom prst="rect">
            <a:avLst/>
          </a:prstGeom>
          <a:noFill/>
        </p:spPr>
        <p:txBody>
          <a:bodyPr wrap="square" rtlCol="0">
            <a:spAutoFit/>
          </a:bodyPr>
          <a:lstStyle/>
          <a:p>
            <a:r>
              <a:rPr lang="en-US" altLang="zh-CN" dirty="0"/>
              <a:t> Liang </a:t>
            </a:r>
            <a:r>
              <a:rPr lang="en-US" altLang="zh-CN" dirty="0" err="1"/>
              <a:t>Puping</a:t>
            </a:r>
            <a:r>
              <a:rPr lang="en-US" altLang="zh-CN" dirty="0"/>
              <a:t>, Huang </a:t>
            </a:r>
            <a:r>
              <a:rPr lang="en-US" altLang="zh-CN" dirty="0" err="1"/>
              <a:t>Junjiu</a:t>
            </a:r>
            <a:r>
              <a:rPr lang="en-US" altLang="zh-CN" dirty="0"/>
              <a:t>. Open the secret door of gene study in human embryos. [J]Chinese Bulletin of Life Sciences. ,2016,28(04):420-426.</a:t>
            </a:r>
            <a:endParaRPr lang="zh-CN" altLang="zh-CN" dirty="0">
              <a:effectLst/>
            </a:endParaRPr>
          </a:p>
        </p:txBody>
      </p:sp>
      <p:cxnSp>
        <p:nvCxnSpPr>
          <p:cNvPr id="9" name="直接连接符 8"/>
          <p:cNvCxnSpPr/>
          <p:nvPr/>
        </p:nvCxnSpPr>
        <p:spPr>
          <a:xfrm flipV="1">
            <a:off x="0" y="6161380"/>
            <a:ext cx="9144000" cy="6994"/>
          </a:xfrm>
          <a:prstGeom prst="line">
            <a:avLst/>
          </a:prstGeom>
          <a:ln>
            <a:noFill/>
          </a:ln>
          <a:effectLst/>
          <a:scene3d>
            <a:camera prst="orthographicFront">
              <a:rot lat="0" lon="0" rev="0"/>
            </a:camera>
            <a:lightRig rig="chilly" dir="t">
              <a:rot lat="0" lon="0" rev="18480000"/>
            </a:lightRig>
          </a:scene3d>
          <a:sp3d prstMaterial="clear">
            <a:bevelT h="63500"/>
          </a:sp3d>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0" y="6161380"/>
            <a:ext cx="91440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6717" y="1685597"/>
            <a:ext cx="8280920" cy="584775"/>
          </a:xfrm>
          <a:prstGeom prst="rect">
            <a:avLst/>
          </a:prstGeom>
          <a:noFill/>
        </p:spPr>
        <p:txBody>
          <a:bodyPr wrap="square" rtlCol="0">
            <a:spAutoFit/>
          </a:bodyPr>
          <a:lstStyle/>
          <a:p>
            <a:r>
              <a:rPr lang="en-US" altLang="zh-CN" sz="3200" dirty="0"/>
              <a:t>Raise public awareness and discussion</a:t>
            </a:r>
            <a:endParaRPr lang="en-US" altLang="zh-CN" sz="4400" dirty="0">
              <a:latin typeface="Arial" panose="020B0604020202020204" pitchFamily="34" charset="0"/>
              <a:cs typeface="Arial" panose="020B0604020202020204" pitchFamily="34" charset="0"/>
            </a:endParaRPr>
          </a:p>
        </p:txBody>
      </p:sp>
      <p:sp>
        <p:nvSpPr>
          <p:cNvPr id="6" name="文本框 5"/>
          <p:cNvSpPr txBox="1"/>
          <p:nvPr/>
        </p:nvSpPr>
        <p:spPr>
          <a:xfrm>
            <a:off x="556717" y="2972851"/>
            <a:ext cx="8280920" cy="1077218"/>
          </a:xfrm>
          <a:prstGeom prst="rect">
            <a:avLst/>
          </a:prstGeom>
          <a:noFill/>
        </p:spPr>
        <p:txBody>
          <a:bodyPr wrap="square" rtlCol="0">
            <a:spAutoFit/>
          </a:bodyPr>
          <a:lstStyle/>
          <a:p>
            <a:r>
              <a:rPr lang="en-US" altLang="zh-CN" sz="3200" dirty="0"/>
              <a:t>Public participation in the formulation of development priorities and guidelines</a:t>
            </a:r>
            <a:endParaRPr lang="zh-CN" altLang="en-US" sz="3200" dirty="0"/>
          </a:p>
        </p:txBody>
      </p:sp>
      <p:sp>
        <p:nvSpPr>
          <p:cNvPr id="7" name="文本框 6"/>
          <p:cNvSpPr txBox="1"/>
          <p:nvPr/>
        </p:nvSpPr>
        <p:spPr>
          <a:xfrm>
            <a:off x="557866" y="4869160"/>
            <a:ext cx="8064896" cy="584775"/>
          </a:xfrm>
          <a:prstGeom prst="rect">
            <a:avLst/>
          </a:prstGeom>
          <a:noFill/>
        </p:spPr>
        <p:txBody>
          <a:bodyPr wrap="square" rtlCol="0">
            <a:spAutoFit/>
          </a:bodyPr>
          <a:lstStyle/>
          <a:p>
            <a:r>
              <a:rPr lang="en-US" altLang="zh-CN" sz="3200" dirty="0"/>
              <a:t>Extensive oversight</a:t>
            </a:r>
            <a:endParaRPr lang="zh-CN" altLang="en-US" sz="3200" dirty="0"/>
          </a:p>
        </p:txBody>
      </p:sp>
    </p:spTree>
    <p:extLst>
      <p:ext uri="{BB962C8B-B14F-4D97-AF65-F5344CB8AC3E}">
        <p14:creationId xmlns:p14="http://schemas.microsoft.com/office/powerpoint/2010/main" val="1965894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06" y="268037"/>
            <a:ext cx="6300794"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Ethical issues and comments</a:t>
            </a:r>
            <a:endParaRPr lang="zh-CN" altLang="en-US" sz="3200" b="1" dirty="0">
              <a:solidFill>
                <a:schemeClr val="tx2"/>
              </a:solidFill>
              <a:latin typeface="微软雅黑" pitchFamily="34" charset="-122"/>
              <a:ea typeface="微软雅黑" pitchFamily="34" charset="-122"/>
            </a:endParaRPr>
          </a:p>
        </p:txBody>
      </p:sp>
      <p:sp>
        <p:nvSpPr>
          <p:cNvPr id="2" name="文本框 1"/>
          <p:cNvSpPr txBox="1"/>
          <p:nvPr/>
        </p:nvSpPr>
        <p:spPr>
          <a:xfrm>
            <a:off x="251480" y="1085005"/>
            <a:ext cx="8712968" cy="1692771"/>
          </a:xfrm>
          <a:prstGeom prst="rect">
            <a:avLst/>
          </a:prstGeom>
          <a:noFill/>
        </p:spPr>
        <p:txBody>
          <a:bodyPr wrap="square" rtlCol="0">
            <a:spAutoFit/>
          </a:bodyPr>
          <a:lstStyle/>
          <a:p>
            <a:pPr marL="342900" indent="-342900">
              <a:buAutoNum type="arabicPeriod"/>
            </a:pPr>
            <a:r>
              <a:rPr lang="en-US" altLang="zh-CN" sz="2600" b="1" dirty="0"/>
              <a:t>Lack of public awareness</a:t>
            </a:r>
          </a:p>
          <a:p>
            <a:endParaRPr lang="en-US" altLang="zh-CN" sz="1400" b="1" dirty="0"/>
          </a:p>
          <a:p>
            <a:endParaRPr lang="en-US" altLang="zh-CN" sz="1400" b="1" dirty="0"/>
          </a:p>
          <a:p>
            <a:r>
              <a:rPr lang="en-US" altLang="zh-CN" sz="2400" dirty="0"/>
              <a:t>On November 9, 2018, a comparative public awareness report on gene editing techniques</a:t>
            </a:r>
          </a:p>
        </p:txBody>
      </p:sp>
      <p:sp>
        <p:nvSpPr>
          <p:cNvPr id="3" name="文本框 2"/>
          <p:cNvSpPr txBox="1"/>
          <p:nvPr/>
        </p:nvSpPr>
        <p:spPr>
          <a:xfrm>
            <a:off x="251480" y="5304734"/>
            <a:ext cx="8892480" cy="830997"/>
          </a:xfrm>
          <a:prstGeom prst="rect">
            <a:avLst/>
          </a:prstGeom>
          <a:noFill/>
        </p:spPr>
        <p:txBody>
          <a:bodyPr wrap="square" rtlCol="0">
            <a:spAutoFit/>
          </a:bodyPr>
          <a:lstStyle/>
          <a:p>
            <a:r>
              <a:rPr lang="en-US" altLang="zh-CN" sz="2400" b="1" dirty="0">
                <a:cs typeface="Arial" panose="020B0604020202020204" pitchFamily="34" charset="0"/>
              </a:rPr>
              <a:t>Two findings: </a:t>
            </a:r>
            <a:r>
              <a:rPr lang="en-US" altLang="zh-CN" sz="2400" dirty="0">
                <a:cs typeface="Arial" panose="020B0604020202020204" pitchFamily="34" charset="0"/>
              </a:rPr>
              <a:t>The public knew little about gene editing technology </a:t>
            </a:r>
          </a:p>
          <a:p>
            <a:pPr marL="2058988" indent="-2058988"/>
            <a:r>
              <a:rPr lang="en-US" altLang="zh-CN" sz="2400" dirty="0">
                <a:cs typeface="Arial" panose="020B0604020202020204" pitchFamily="34" charset="0"/>
              </a:rPr>
              <a:t>                          Positive attitude towards gene editing technology</a:t>
            </a:r>
            <a:endParaRPr lang="zh-CN" altLang="zh-CN" sz="2400" dirty="0"/>
          </a:p>
        </p:txBody>
      </p:sp>
      <p:graphicFrame>
        <p:nvGraphicFramePr>
          <p:cNvPr id="5" name="表格 4"/>
          <p:cNvGraphicFramePr>
            <a:graphicFrameLocks noGrp="1"/>
          </p:cNvGraphicFramePr>
          <p:nvPr>
            <p:extLst>
              <p:ext uri="{D42A27DB-BD31-4B8C-83A1-F6EECF244321}">
                <p14:modId xmlns:p14="http://schemas.microsoft.com/office/powerpoint/2010/main" val="1160331007"/>
              </p:ext>
            </p:extLst>
          </p:nvPr>
        </p:nvGraphicFramePr>
        <p:xfrm>
          <a:off x="251480" y="3068959"/>
          <a:ext cx="8496944" cy="1883037"/>
        </p:xfrm>
        <a:graphic>
          <a:graphicData uri="http://schemas.openxmlformats.org/drawingml/2006/table">
            <a:tbl>
              <a:tblPr firstRow="1" bandRow="1">
                <a:tableStyleId>{5C22544A-7EE6-4342-B048-85BDC9FD1C3A}</a:tableStyleId>
              </a:tblPr>
              <a:tblGrid>
                <a:gridCol w="2124236">
                  <a:extLst>
                    <a:ext uri="{9D8B030D-6E8A-4147-A177-3AD203B41FA5}">
                      <a16:colId xmlns:a16="http://schemas.microsoft.com/office/drawing/2014/main" val="1810653689"/>
                    </a:ext>
                  </a:extLst>
                </a:gridCol>
                <a:gridCol w="2124236">
                  <a:extLst>
                    <a:ext uri="{9D8B030D-6E8A-4147-A177-3AD203B41FA5}">
                      <a16:colId xmlns:a16="http://schemas.microsoft.com/office/drawing/2014/main" val="1100114134"/>
                    </a:ext>
                  </a:extLst>
                </a:gridCol>
                <a:gridCol w="2124236">
                  <a:extLst>
                    <a:ext uri="{9D8B030D-6E8A-4147-A177-3AD203B41FA5}">
                      <a16:colId xmlns:a16="http://schemas.microsoft.com/office/drawing/2014/main" val="3824773976"/>
                    </a:ext>
                  </a:extLst>
                </a:gridCol>
                <a:gridCol w="2124236">
                  <a:extLst>
                    <a:ext uri="{9D8B030D-6E8A-4147-A177-3AD203B41FA5}">
                      <a16:colId xmlns:a16="http://schemas.microsoft.com/office/drawing/2014/main" val="4163595900"/>
                    </a:ext>
                  </a:extLst>
                </a:gridCol>
              </a:tblGrid>
              <a:tr h="730039">
                <a:tc>
                  <a:txBody>
                    <a:bodyPr/>
                    <a:lstStyle/>
                    <a:p>
                      <a:pPr algn="l"/>
                      <a:r>
                        <a:rPr lang="en-US" altLang="zh-CN" dirty="0"/>
                        <a:t>Object </a:t>
                      </a:r>
                      <a:endParaRPr lang="zh-CN" altLang="en-US" dirty="0"/>
                    </a:p>
                  </a:txBody>
                  <a:tcPr/>
                </a:tc>
                <a:tc>
                  <a:txBody>
                    <a:bodyPr/>
                    <a:lstStyle/>
                    <a:p>
                      <a:pPr algn="l"/>
                      <a:r>
                        <a:rPr lang="en-US" altLang="zh-CN" dirty="0"/>
                        <a:t>Time </a:t>
                      </a:r>
                      <a:endParaRPr lang="zh-CN" altLang="en-US" dirty="0"/>
                    </a:p>
                  </a:txBody>
                  <a:tcPr/>
                </a:tc>
                <a:tc>
                  <a:txBody>
                    <a:bodyPr/>
                    <a:lstStyle/>
                    <a:p>
                      <a:pPr algn="l"/>
                      <a:r>
                        <a:rPr lang="en-US" altLang="zh-CN" dirty="0"/>
                        <a:t>Valid</a:t>
                      </a:r>
                      <a:r>
                        <a:rPr lang="en-US" altLang="zh-CN" baseline="0" dirty="0"/>
                        <a:t> questionnaire</a:t>
                      </a:r>
                      <a:endParaRPr lang="zh-CN" altLang="en-US" dirty="0"/>
                    </a:p>
                  </a:txBody>
                  <a:tcPr/>
                </a:tc>
                <a:tc>
                  <a:txBody>
                    <a:bodyPr/>
                    <a:lstStyle/>
                    <a:p>
                      <a:pPr algn="l"/>
                      <a:r>
                        <a:rPr lang="en-US" altLang="zh-CN" dirty="0"/>
                        <a:t>The questionnaire form</a:t>
                      </a:r>
                      <a:endParaRPr lang="zh-CN" altLang="en-US" dirty="0"/>
                    </a:p>
                  </a:txBody>
                  <a:tcPr/>
                </a:tc>
                <a:extLst>
                  <a:ext uri="{0D108BD9-81ED-4DB2-BD59-A6C34878D82A}">
                    <a16:rowId xmlns:a16="http://schemas.microsoft.com/office/drawing/2014/main" val="3362025745"/>
                  </a:ext>
                </a:extLst>
              </a:tr>
              <a:tr h="422959">
                <a:tc>
                  <a:txBody>
                    <a:bodyPr/>
                    <a:lstStyle/>
                    <a:p>
                      <a:pPr algn="l"/>
                      <a:r>
                        <a:rPr lang="en-US" altLang="zh-CN" dirty="0"/>
                        <a:t>General</a:t>
                      </a:r>
                      <a:r>
                        <a:rPr lang="en-US" altLang="zh-CN" baseline="0" dirty="0"/>
                        <a:t> public  </a:t>
                      </a:r>
                      <a:endParaRPr lang="zh-CN" altLang="en-US" dirty="0"/>
                    </a:p>
                  </a:txBody>
                  <a:tcPr/>
                </a:tc>
                <a:tc>
                  <a:txBody>
                    <a:bodyPr/>
                    <a:lstStyle/>
                    <a:p>
                      <a:pPr algn="l"/>
                      <a:r>
                        <a:rPr lang="en-US" altLang="zh-CN" dirty="0"/>
                        <a:t>June-August, 2018</a:t>
                      </a:r>
                      <a:endParaRPr lang="zh-CN" altLang="en-US" dirty="0"/>
                    </a:p>
                  </a:txBody>
                  <a:tcPr/>
                </a:tc>
                <a:tc>
                  <a:txBody>
                    <a:bodyPr/>
                    <a:lstStyle/>
                    <a:p>
                      <a:pPr algn="l"/>
                      <a:r>
                        <a:rPr lang="en-US" altLang="zh-CN" dirty="0"/>
                        <a:t>4196</a:t>
                      </a:r>
                      <a:endParaRPr lang="zh-CN" altLang="en-US" dirty="0"/>
                    </a:p>
                  </a:txBody>
                  <a:tcPr/>
                </a:tc>
                <a:tc>
                  <a:txBody>
                    <a:bodyPr/>
                    <a:lstStyle/>
                    <a:p>
                      <a:pPr algn="l"/>
                      <a:r>
                        <a:rPr lang="en-US" altLang="zh-CN" dirty="0"/>
                        <a:t>Electronic </a:t>
                      </a:r>
                      <a:endParaRPr lang="zh-CN" altLang="en-US" dirty="0"/>
                    </a:p>
                  </a:txBody>
                  <a:tcPr/>
                </a:tc>
                <a:extLst>
                  <a:ext uri="{0D108BD9-81ED-4DB2-BD59-A6C34878D82A}">
                    <a16:rowId xmlns:a16="http://schemas.microsoft.com/office/drawing/2014/main" val="4059358504"/>
                  </a:ext>
                </a:extLst>
              </a:tr>
              <a:tr h="730039">
                <a:tc>
                  <a:txBody>
                    <a:bodyPr/>
                    <a:lstStyle/>
                    <a:p>
                      <a:pPr algn="l"/>
                      <a:r>
                        <a:rPr lang="en-US" altLang="zh-CN" sz="1800" kern="1200" dirty="0">
                          <a:solidFill>
                            <a:schemeClr val="dk1"/>
                          </a:solidFill>
                          <a:effectLst/>
                          <a:latin typeface="+mn-lt"/>
                          <a:ea typeface="+mn-ea"/>
                          <a:cs typeface="+mn-cs"/>
                        </a:rPr>
                        <a:t>HIV-infected people nationwide</a:t>
                      </a:r>
                      <a:endParaRPr lang="zh-CN" altLang="en-US" dirty="0"/>
                    </a:p>
                  </a:txBody>
                  <a:tcPr/>
                </a:tc>
                <a:tc>
                  <a:txBody>
                    <a:bodyPr/>
                    <a:lstStyle/>
                    <a:p>
                      <a:pPr algn="l"/>
                      <a:r>
                        <a:rPr lang="en-US" altLang="zh-CN" dirty="0"/>
                        <a:t>September</a:t>
                      </a:r>
                      <a:r>
                        <a:rPr lang="en-US" altLang="zh-CN" baseline="0" dirty="0"/>
                        <a:t>, 2018</a:t>
                      </a:r>
                      <a:endParaRPr lang="zh-CN" altLang="en-US" dirty="0"/>
                    </a:p>
                  </a:txBody>
                  <a:tcPr/>
                </a:tc>
                <a:tc>
                  <a:txBody>
                    <a:bodyPr/>
                    <a:lstStyle/>
                    <a:p>
                      <a:pPr algn="l"/>
                      <a:r>
                        <a:rPr lang="en-US" altLang="zh-CN" dirty="0"/>
                        <a:t>575</a:t>
                      </a:r>
                      <a:endParaRPr lang="zh-CN" altLang="en-US" dirty="0"/>
                    </a:p>
                  </a:txBody>
                  <a:tcPr/>
                </a:tc>
                <a:tc>
                  <a:txBody>
                    <a:bodyPr/>
                    <a:lstStyle/>
                    <a:p>
                      <a:pPr algn="l"/>
                      <a:r>
                        <a:rPr lang="en-US" altLang="zh-CN" dirty="0"/>
                        <a:t>Electronic</a:t>
                      </a:r>
                      <a:endParaRPr lang="zh-CN" altLang="en-US" dirty="0"/>
                    </a:p>
                  </a:txBody>
                  <a:tcPr/>
                </a:tc>
                <a:extLst>
                  <a:ext uri="{0D108BD9-81ED-4DB2-BD59-A6C34878D82A}">
                    <a16:rowId xmlns:a16="http://schemas.microsoft.com/office/drawing/2014/main" val="3857091448"/>
                  </a:ext>
                </a:extLst>
              </a:tr>
            </a:tbl>
          </a:graphicData>
        </a:graphic>
      </p:graphicFrame>
    </p:spTree>
    <p:extLst>
      <p:ext uri="{BB962C8B-B14F-4D97-AF65-F5344CB8AC3E}">
        <p14:creationId xmlns:p14="http://schemas.microsoft.com/office/powerpoint/2010/main" val="2823516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06" y="268037"/>
            <a:ext cx="6516818"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Ethical issues and comments</a:t>
            </a:r>
          </a:p>
        </p:txBody>
      </p:sp>
      <p:sp>
        <p:nvSpPr>
          <p:cNvPr id="5" name="文本框 4"/>
          <p:cNvSpPr txBox="1"/>
          <p:nvPr/>
        </p:nvSpPr>
        <p:spPr>
          <a:xfrm>
            <a:off x="251520" y="2114077"/>
            <a:ext cx="8640960" cy="4062651"/>
          </a:xfrm>
          <a:prstGeom prst="rect">
            <a:avLst/>
          </a:prstGeom>
          <a:noFill/>
        </p:spPr>
        <p:txBody>
          <a:bodyPr wrap="square" rtlCol="0">
            <a:spAutoFit/>
          </a:bodyPr>
          <a:lstStyle/>
          <a:p>
            <a:r>
              <a:rPr lang="en-US" altLang="zh-CN" sz="2400" b="1" dirty="0"/>
              <a:t>Government support</a:t>
            </a:r>
            <a:r>
              <a:rPr lang="en-US" altLang="zh-CN" sz="2400" dirty="0"/>
              <a:t>: set up a special national department to manage genome editing</a:t>
            </a:r>
          </a:p>
          <a:p>
            <a:r>
              <a:rPr lang="en-US" altLang="zh-CN" sz="2400" dirty="0"/>
              <a:t>  </a:t>
            </a:r>
          </a:p>
          <a:p>
            <a:r>
              <a:rPr lang="en-US" altLang="zh-CN" sz="2400" b="1" dirty="0"/>
              <a:t>Department members</a:t>
            </a:r>
            <a:r>
              <a:rPr lang="en-US" altLang="zh-CN" sz="2400" dirty="0"/>
              <a:t>: lawyers, ethicists, genetic researchers,</a:t>
            </a:r>
            <a:r>
              <a:rPr lang="zh-CN" altLang="en-US" sz="2400" dirty="0"/>
              <a:t> </a:t>
            </a:r>
            <a:r>
              <a:rPr lang="en-US" altLang="zh-CN" sz="2400" dirty="0" err="1"/>
              <a:t>etc</a:t>
            </a:r>
            <a:endParaRPr lang="en-US" altLang="zh-CN" sz="2400" dirty="0"/>
          </a:p>
          <a:p>
            <a:endParaRPr lang="en-US" altLang="zh-CN" sz="2400" dirty="0"/>
          </a:p>
          <a:p>
            <a:r>
              <a:rPr lang="en-US" altLang="zh-CN" sz="2400" b="1" dirty="0"/>
              <a:t>Responsibilities</a:t>
            </a:r>
            <a:r>
              <a:rPr lang="en-US" altLang="zh-CN" sz="2400" dirty="0"/>
              <a:t>: </a:t>
            </a:r>
            <a:r>
              <a:rPr lang="en-GB" altLang="zh-CN" sz="2400" dirty="0"/>
              <a:t>popularize knowledge for gene editing</a:t>
            </a:r>
            <a:endParaRPr lang="en-US" altLang="zh-CN" sz="3200" dirty="0"/>
          </a:p>
          <a:p>
            <a:r>
              <a:rPr lang="en-US" altLang="zh-CN" sz="2400" dirty="0"/>
              <a:t>                               </a:t>
            </a:r>
          </a:p>
          <a:p>
            <a:r>
              <a:rPr lang="en-US" altLang="zh-CN" sz="2400" dirty="0"/>
              <a:t>                               consulting services</a:t>
            </a:r>
          </a:p>
          <a:p>
            <a:r>
              <a:rPr lang="en-US" altLang="zh-CN" sz="2400" dirty="0"/>
              <a:t>                               </a:t>
            </a:r>
          </a:p>
          <a:p>
            <a:r>
              <a:rPr lang="en-US" altLang="zh-CN" sz="2400" dirty="0"/>
              <a:t>                               guidance services </a:t>
            </a:r>
          </a:p>
          <a:p>
            <a:r>
              <a:rPr lang="en-GB" altLang="zh-CN" dirty="0"/>
              <a:t> </a:t>
            </a:r>
            <a:endParaRPr lang="en-US" altLang="zh-CN" sz="3200" dirty="0"/>
          </a:p>
        </p:txBody>
      </p:sp>
      <p:sp>
        <p:nvSpPr>
          <p:cNvPr id="2" name="文本框 1"/>
          <p:cNvSpPr txBox="1"/>
          <p:nvPr/>
        </p:nvSpPr>
        <p:spPr>
          <a:xfrm>
            <a:off x="575556" y="1251744"/>
            <a:ext cx="7992888" cy="492443"/>
          </a:xfrm>
          <a:prstGeom prst="rect">
            <a:avLst/>
          </a:prstGeom>
          <a:noFill/>
        </p:spPr>
        <p:txBody>
          <a:bodyPr wrap="square" rtlCol="0">
            <a:spAutoFit/>
          </a:bodyPr>
          <a:lstStyle/>
          <a:p>
            <a:r>
              <a:rPr lang="en-US" altLang="zh-CN" sz="2600" b="1" dirty="0"/>
              <a:t>How to improve the public’s knowledge of gene editing?</a:t>
            </a:r>
          </a:p>
        </p:txBody>
      </p:sp>
    </p:spTree>
    <p:extLst>
      <p:ext uri="{BB962C8B-B14F-4D97-AF65-F5344CB8AC3E}">
        <p14:creationId xmlns:p14="http://schemas.microsoft.com/office/powerpoint/2010/main" val="717752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260648"/>
            <a:ext cx="6804248"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Ethical issues and comments</a:t>
            </a:r>
            <a:endParaRPr lang="zh-CN" altLang="en-US" sz="3200" b="1" dirty="0">
              <a:solidFill>
                <a:schemeClr val="tx2"/>
              </a:solidFill>
              <a:latin typeface="微软雅黑" pitchFamily="34" charset="-122"/>
              <a:ea typeface="微软雅黑" pitchFamily="34" charset="-122"/>
            </a:endParaRPr>
          </a:p>
        </p:txBody>
      </p:sp>
      <p:sp>
        <p:nvSpPr>
          <p:cNvPr id="3" name="文本框 2"/>
          <p:cNvSpPr txBox="1"/>
          <p:nvPr/>
        </p:nvSpPr>
        <p:spPr>
          <a:xfrm>
            <a:off x="251520" y="1114467"/>
            <a:ext cx="8693262" cy="1477328"/>
          </a:xfrm>
          <a:prstGeom prst="rect">
            <a:avLst/>
          </a:prstGeom>
          <a:noFill/>
        </p:spPr>
        <p:txBody>
          <a:bodyPr wrap="square" rtlCol="0">
            <a:spAutoFit/>
          </a:bodyPr>
          <a:lstStyle/>
          <a:p>
            <a:r>
              <a:rPr lang="en-US" altLang="zh-CN" sz="2800" b="1" dirty="0"/>
              <a:t>2. Social participation</a:t>
            </a:r>
          </a:p>
          <a:p>
            <a:endParaRPr lang="en-US" altLang="zh-CN" sz="1400" b="1" dirty="0"/>
          </a:p>
          <a:p>
            <a:r>
              <a:rPr lang="en-US" altLang="zh-CN" sz="2400" dirty="0"/>
              <a:t> On May 11, 2019</a:t>
            </a:r>
            <a:r>
              <a:rPr lang="zh-CN" altLang="en-US" sz="2400" dirty="0"/>
              <a:t>，</a:t>
            </a:r>
            <a:r>
              <a:rPr lang="en-US" altLang="zh-CN" sz="2400" dirty="0"/>
              <a:t>a preparatory conference on the topic of "ethics and governance of human genome editing“</a:t>
            </a:r>
            <a:endParaRPr lang="en-US" altLang="zh-CN" sz="2400" b="1" dirty="0"/>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691" y="2799283"/>
            <a:ext cx="5394091" cy="3864424"/>
          </a:xfrm>
          <a:prstGeom prst="rect">
            <a:avLst/>
          </a:prstGeom>
        </p:spPr>
      </p:pic>
      <p:sp>
        <p:nvSpPr>
          <p:cNvPr id="5" name="文本框 4"/>
          <p:cNvSpPr txBox="1"/>
          <p:nvPr/>
        </p:nvSpPr>
        <p:spPr>
          <a:xfrm>
            <a:off x="251520" y="3208001"/>
            <a:ext cx="3286050" cy="3046988"/>
          </a:xfrm>
          <a:prstGeom prst="rect">
            <a:avLst/>
          </a:prstGeom>
          <a:noFill/>
        </p:spPr>
        <p:txBody>
          <a:bodyPr wrap="square" rtlCol="0">
            <a:spAutoFit/>
          </a:bodyPr>
          <a:lstStyle/>
          <a:p>
            <a:r>
              <a:rPr lang="en-US" altLang="zh-CN" sz="2400" b="1" dirty="0"/>
              <a:t>Purpose: </a:t>
            </a:r>
            <a:r>
              <a:rPr lang="en-US" altLang="zh-CN" sz="2400" dirty="0"/>
              <a:t>formulate a set of ethical and governance guidelines on gene editing</a:t>
            </a:r>
          </a:p>
          <a:p>
            <a:endParaRPr lang="en-US" altLang="zh-CN" sz="2400" dirty="0"/>
          </a:p>
          <a:p>
            <a:r>
              <a:rPr lang="en-US" altLang="zh-CN" sz="2400" b="1" dirty="0"/>
              <a:t>Result: </a:t>
            </a:r>
            <a:r>
              <a:rPr lang="en-US" altLang="zh-CN" sz="2400" dirty="0"/>
              <a:t>Draft guidelines written by speakers at the conference</a:t>
            </a:r>
            <a:endParaRPr lang="zh-CN" altLang="en-US" sz="2400" dirty="0"/>
          </a:p>
        </p:txBody>
      </p:sp>
    </p:spTree>
    <p:extLst>
      <p:ext uri="{BB962C8B-B14F-4D97-AF65-F5344CB8AC3E}">
        <p14:creationId xmlns:p14="http://schemas.microsoft.com/office/powerpoint/2010/main" val="504307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94298" y="4507284"/>
            <a:ext cx="1864746" cy="634425"/>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097577" y="4507285"/>
            <a:ext cx="1833567" cy="634425"/>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71406" y="268037"/>
            <a:ext cx="716489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1F497D"/>
                </a:solidFill>
                <a:effectLst/>
                <a:uLnTx/>
                <a:uFillTx/>
                <a:latin typeface="微软雅黑" pitchFamily="34" charset="-122"/>
                <a:ea typeface="微软雅黑" pitchFamily="34" charset="-122"/>
                <a:cs typeface="+mn-cs"/>
              </a:rPr>
              <a:t>Ethical issues and comments</a:t>
            </a:r>
          </a:p>
        </p:txBody>
      </p:sp>
      <p:sp>
        <p:nvSpPr>
          <p:cNvPr id="3" name="流程图: 接点 2"/>
          <p:cNvSpPr/>
          <p:nvPr/>
        </p:nvSpPr>
        <p:spPr>
          <a:xfrm>
            <a:off x="2982804" y="3037809"/>
            <a:ext cx="2250543" cy="226807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103499" y="3046157"/>
            <a:ext cx="1972791" cy="1938992"/>
          </a:xfrm>
          <a:prstGeom prst="rect">
            <a:avLst/>
          </a:prstGeom>
          <a:noFill/>
        </p:spPr>
        <p:txBody>
          <a:bodyPr wrap="square" rtlCol="0">
            <a:spAutoFit/>
          </a:bodyPr>
          <a:lstStyle/>
          <a:p>
            <a:pPr algn="ctr"/>
            <a:r>
              <a:rPr lang="en-US" altLang="zh-CN" sz="2400" b="1" dirty="0"/>
              <a:t>The responsibility to expand public participation</a:t>
            </a:r>
            <a:endParaRPr lang="zh-CN" altLang="en-US" sz="2400" b="1" dirty="0"/>
          </a:p>
        </p:txBody>
      </p:sp>
      <p:sp>
        <p:nvSpPr>
          <p:cNvPr id="6" name="右箭头 5"/>
          <p:cNvSpPr/>
          <p:nvPr/>
        </p:nvSpPr>
        <p:spPr>
          <a:xfrm rot="1351645">
            <a:off x="5165049" y="4494200"/>
            <a:ext cx="945178" cy="385486"/>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155863" y="4566319"/>
            <a:ext cx="1775281" cy="461665"/>
          </a:xfrm>
          <a:prstGeom prst="rect">
            <a:avLst/>
          </a:prstGeom>
          <a:noFill/>
        </p:spPr>
        <p:txBody>
          <a:bodyPr wrap="square" rtlCol="0">
            <a:spAutoFit/>
          </a:bodyPr>
          <a:lstStyle/>
          <a:p>
            <a:r>
              <a:rPr lang="en-US" altLang="zh-CN" sz="2400" dirty="0"/>
              <a:t>government</a:t>
            </a:r>
            <a:endParaRPr lang="zh-CN" altLang="en-US" sz="2400" dirty="0"/>
          </a:p>
        </p:txBody>
      </p:sp>
      <p:sp>
        <p:nvSpPr>
          <p:cNvPr id="9" name="右箭头 8"/>
          <p:cNvSpPr/>
          <p:nvPr/>
        </p:nvSpPr>
        <p:spPr>
          <a:xfrm rot="9565007">
            <a:off x="2149489" y="4494006"/>
            <a:ext cx="908275" cy="402783"/>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flipH="1">
            <a:off x="342918" y="4552482"/>
            <a:ext cx="1700187" cy="461665"/>
          </a:xfrm>
          <a:prstGeom prst="rect">
            <a:avLst/>
          </a:prstGeom>
          <a:noFill/>
        </p:spPr>
        <p:txBody>
          <a:bodyPr wrap="square" rtlCol="0">
            <a:spAutoFit/>
          </a:bodyPr>
          <a:lstStyle/>
          <a:p>
            <a:pPr algn="ctr"/>
            <a:r>
              <a:rPr lang="en-US" altLang="zh-CN" sz="2400" dirty="0"/>
              <a:t>researchers</a:t>
            </a:r>
            <a:endParaRPr lang="zh-CN" altLang="en-US" sz="2400" dirty="0"/>
          </a:p>
        </p:txBody>
      </p:sp>
      <p:sp>
        <p:nvSpPr>
          <p:cNvPr id="12" name="矩形 11"/>
          <p:cNvSpPr/>
          <p:nvPr/>
        </p:nvSpPr>
        <p:spPr>
          <a:xfrm>
            <a:off x="2505718" y="1391980"/>
            <a:ext cx="3168352" cy="701569"/>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nvSpPr>
        <p:spPr>
          <a:xfrm rot="16200000">
            <a:off x="3653937" y="2373116"/>
            <a:ext cx="908275" cy="402783"/>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444540" y="1331208"/>
            <a:ext cx="3168352" cy="830997"/>
          </a:xfrm>
          <a:prstGeom prst="rect">
            <a:avLst/>
          </a:prstGeom>
          <a:noFill/>
        </p:spPr>
        <p:txBody>
          <a:bodyPr wrap="square" rtlCol="0">
            <a:spAutoFit/>
          </a:bodyPr>
          <a:lstStyle/>
          <a:p>
            <a:pPr algn="ctr"/>
            <a:r>
              <a:rPr lang="en-US" altLang="zh-CN" sz="2400" dirty="0">
                <a:cs typeface="Times New Roman" panose="02020603050405020304" pitchFamily="18" charset="0"/>
              </a:rPr>
              <a:t>the national advisory department</a:t>
            </a:r>
            <a:endParaRPr lang="zh-CN" altLang="en-US" sz="2400" dirty="0"/>
          </a:p>
        </p:txBody>
      </p:sp>
      <p:sp>
        <p:nvSpPr>
          <p:cNvPr id="2" name="文本框 1"/>
          <p:cNvSpPr txBox="1"/>
          <p:nvPr/>
        </p:nvSpPr>
        <p:spPr>
          <a:xfrm>
            <a:off x="4938108" y="5490749"/>
            <a:ext cx="4596375" cy="1107996"/>
          </a:xfrm>
          <a:prstGeom prst="rect">
            <a:avLst/>
          </a:prstGeom>
          <a:noFill/>
        </p:spPr>
        <p:txBody>
          <a:bodyPr wrap="square" rtlCol="0">
            <a:spAutoFit/>
          </a:bodyPr>
          <a:lstStyle/>
          <a:p>
            <a:pPr marL="342900" indent="-342900">
              <a:buFont typeface="Arial" panose="020B0604020202020204" pitchFamily="34" charset="0"/>
              <a:buChar char="•"/>
            </a:pPr>
            <a:r>
              <a:rPr kumimoji="1" lang="en-US" altLang="zh-CN" sz="2200" dirty="0"/>
              <a:t>Organizing</a:t>
            </a:r>
            <a:r>
              <a:rPr kumimoji="1" lang="zh-CN" altLang="en-US" sz="2200" dirty="0"/>
              <a:t> </a:t>
            </a:r>
            <a:r>
              <a:rPr kumimoji="1" lang="en-US" altLang="zh-CN" sz="2200" dirty="0"/>
              <a:t>seminars</a:t>
            </a:r>
            <a:r>
              <a:rPr kumimoji="1" lang="zh-CN" altLang="en-US" sz="2200" dirty="0"/>
              <a:t> </a:t>
            </a:r>
            <a:r>
              <a:rPr kumimoji="1" lang="en-US" altLang="zh-CN" sz="2200" dirty="0"/>
              <a:t>or</a:t>
            </a:r>
            <a:r>
              <a:rPr kumimoji="1" lang="zh-CN" altLang="en-US" sz="2200" dirty="0"/>
              <a:t> </a:t>
            </a:r>
            <a:r>
              <a:rPr kumimoji="1" lang="en-US" altLang="zh-CN" sz="2200" dirty="0"/>
              <a:t>hearings</a:t>
            </a:r>
          </a:p>
          <a:p>
            <a:pPr marL="342900" indent="-342900">
              <a:buFont typeface="Arial" panose="020B0604020202020204" pitchFamily="34" charset="0"/>
              <a:buChar char="•"/>
            </a:pPr>
            <a:r>
              <a:rPr kumimoji="1" lang="en-US" altLang="zh-CN" sz="2200" dirty="0"/>
              <a:t>Disseminating</a:t>
            </a:r>
            <a:r>
              <a:rPr kumimoji="1" lang="zh-CN" altLang="en-US" sz="2200" dirty="0"/>
              <a:t> </a:t>
            </a:r>
            <a:r>
              <a:rPr kumimoji="1" lang="en-US" altLang="zh-CN" sz="2200" dirty="0"/>
              <a:t>information</a:t>
            </a:r>
          </a:p>
          <a:p>
            <a:pPr marL="342900" indent="-342900">
              <a:buFont typeface="Arial" panose="020B0604020202020204" pitchFamily="34" charset="0"/>
              <a:buChar char="•"/>
            </a:pPr>
            <a:r>
              <a:rPr kumimoji="1" lang="en-US" altLang="zh-CN" sz="2200" dirty="0"/>
              <a:t>Encourage</a:t>
            </a:r>
            <a:r>
              <a:rPr kumimoji="1" lang="zh-CN" altLang="en-US" sz="2200" dirty="0"/>
              <a:t> </a:t>
            </a:r>
            <a:r>
              <a:rPr kumimoji="1" lang="en-US" altLang="zh-CN" sz="2200" dirty="0"/>
              <a:t>public</a:t>
            </a:r>
            <a:r>
              <a:rPr kumimoji="1" lang="zh-CN" altLang="en-US" sz="2200" dirty="0"/>
              <a:t> </a:t>
            </a:r>
            <a:r>
              <a:rPr kumimoji="1" lang="en-US" altLang="zh-CN" sz="2200" dirty="0"/>
              <a:t>participation</a:t>
            </a:r>
            <a:endParaRPr kumimoji="1" lang="zh-CN" altLang="en-US" sz="2200" dirty="0"/>
          </a:p>
        </p:txBody>
      </p:sp>
      <p:sp>
        <p:nvSpPr>
          <p:cNvPr id="16" name="文本框 15"/>
          <p:cNvSpPr txBox="1"/>
          <p:nvPr/>
        </p:nvSpPr>
        <p:spPr>
          <a:xfrm>
            <a:off x="5794765" y="1480590"/>
            <a:ext cx="3349235" cy="2123658"/>
          </a:xfrm>
          <a:prstGeom prst="rect">
            <a:avLst/>
          </a:prstGeom>
          <a:noFill/>
        </p:spPr>
        <p:txBody>
          <a:bodyPr wrap="square" rtlCol="0">
            <a:spAutoFit/>
          </a:bodyPr>
          <a:lstStyle/>
          <a:p>
            <a:pPr marL="342900" indent="-342900">
              <a:buFont typeface="Arial" panose="020B0604020202020204" pitchFamily="34" charset="0"/>
              <a:buChar char="•"/>
            </a:pPr>
            <a:r>
              <a:rPr kumimoji="1" lang="en-US" altLang="zh-CN" sz="2200" dirty="0"/>
              <a:t>Set</a:t>
            </a:r>
            <a:r>
              <a:rPr kumimoji="1" lang="zh-CN" altLang="en-US" sz="2200" dirty="0"/>
              <a:t> </a:t>
            </a:r>
            <a:r>
              <a:rPr kumimoji="1" lang="en-US" altLang="zh-CN" sz="2200" dirty="0"/>
              <a:t>up</a:t>
            </a:r>
            <a:r>
              <a:rPr kumimoji="1" lang="zh-CN" altLang="en-US" sz="2200" dirty="0"/>
              <a:t> </a:t>
            </a:r>
            <a:r>
              <a:rPr kumimoji="1" lang="en-US" altLang="zh-CN" sz="2200" dirty="0"/>
              <a:t>a</a:t>
            </a:r>
            <a:r>
              <a:rPr kumimoji="1" lang="zh-CN" altLang="en-US" sz="2200" dirty="0"/>
              <a:t> </a:t>
            </a:r>
            <a:r>
              <a:rPr kumimoji="1" lang="en-US" altLang="zh-CN" sz="2200" dirty="0"/>
              <a:t>comment</a:t>
            </a:r>
            <a:r>
              <a:rPr kumimoji="1" lang="zh-CN" altLang="en-US" sz="2200" dirty="0"/>
              <a:t> </a:t>
            </a:r>
            <a:r>
              <a:rPr kumimoji="1" lang="en-US" altLang="zh-CN" sz="2200" dirty="0"/>
              <a:t>column</a:t>
            </a:r>
            <a:r>
              <a:rPr kumimoji="1" lang="zh-CN" altLang="en-US" sz="2200" dirty="0"/>
              <a:t> </a:t>
            </a:r>
            <a:r>
              <a:rPr kumimoji="1" lang="en-US" altLang="zh-CN" sz="2200" dirty="0"/>
              <a:t>in</a:t>
            </a:r>
            <a:r>
              <a:rPr kumimoji="1" lang="zh-CN" altLang="en-US" sz="2200" dirty="0"/>
              <a:t> </a:t>
            </a:r>
            <a:r>
              <a:rPr kumimoji="1" lang="en-US" altLang="zh-CN" sz="2200" dirty="0"/>
              <a:t>their</a:t>
            </a:r>
            <a:r>
              <a:rPr kumimoji="1" lang="zh-CN" altLang="en-US" sz="2200" dirty="0"/>
              <a:t> </a:t>
            </a:r>
            <a:r>
              <a:rPr kumimoji="1" lang="en-US" altLang="zh-CN" sz="2200" dirty="0"/>
              <a:t>website</a:t>
            </a:r>
          </a:p>
          <a:p>
            <a:pPr marL="342900" indent="-342900">
              <a:buFont typeface="Arial" panose="020B0604020202020204" pitchFamily="34" charset="0"/>
              <a:buChar char="•"/>
            </a:pPr>
            <a:r>
              <a:rPr kumimoji="1" lang="en-US" altLang="zh-CN" sz="2200" dirty="0"/>
              <a:t>Analyze</a:t>
            </a:r>
            <a:r>
              <a:rPr kumimoji="1" lang="zh-CN" altLang="en-US" sz="2200" dirty="0"/>
              <a:t> </a:t>
            </a:r>
            <a:r>
              <a:rPr kumimoji="1" lang="en-US" altLang="zh-CN" sz="2200" dirty="0"/>
              <a:t>public</a:t>
            </a:r>
            <a:r>
              <a:rPr kumimoji="1" lang="zh-CN" altLang="en-US" sz="2200" dirty="0"/>
              <a:t> </a:t>
            </a:r>
            <a:r>
              <a:rPr kumimoji="1" lang="en-US" altLang="zh-CN" sz="2200" dirty="0"/>
              <a:t>discussions,</a:t>
            </a:r>
            <a:r>
              <a:rPr kumimoji="1" lang="zh-CN" altLang="en-US" sz="2200" dirty="0"/>
              <a:t> </a:t>
            </a:r>
            <a:r>
              <a:rPr kumimoji="1" lang="en-US" altLang="zh-CN" sz="2200" dirty="0"/>
              <a:t>generate</a:t>
            </a:r>
            <a:r>
              <a:rPr kumimoji="1" lang="zh-CN" altLang="en-US" sz="2200" dirty="0"/>
              <a:t> </a:t>
            </a:r>
            <a:r>
              <a:rPr kumimoji="1" lang="en-US" altLang="zh-CN" sz="2200" dirty="0"/>
              <a:t>reports</a:t>
            </a:r>
            <a:r>
              <a:rPr kumimoji="1" lang="zh-CN" altLang="en-US" sz="2200" dirty="0"/>
              <a:t> </a:t>
            </a:r>
            <a:r>
              <a:rPr kumimoji="1" lang="en-US" altLang="zh-CN" sz="2200" dirty="0"/>
              <a:t>and</a:t>
            </a:r>
            <a:r>
              <a:rPr kumimoji="1" lang="zh-CN" altLang="en-US" sz="2200" dirty="0"/>
              <a:t> </a:t>
            </a:r>
            <a:r>
              <a:rPr kumimoji="1" lang="en-US" altLang="zh-CN" sz="2200" dirty="0"/>
              <a:t>publish</a:t>
            </a:r>
            <a:r>
              <a:rPr kumimoji="1" lang="zh-CN" altLang="en-US" sz="2200" dirty="0"/>
              <a:t> </a:t>
            </a:r>
            <a:r>
              <a:rPr kumimoji="1" lang="en-US" altLang="zh-CN" sz="2200" dirty="0"/>
              <a:t>them</a:t>
            </a:r>
            <a:r>
              <a:rPr kumimoji="1" lang="zh-CN" altLang="en-US" sz="2200" dirty="0"/>
              <a:t> </a:t>
            </a:r>
            <a:r>
              <a:rPr kumimoji="1" lang="en-US" altLang="zh-CN" sz="2200" dirty="0"/>
              <a:t>online</a:t>
            </a:r>
            <a:endParaRPr kumimoji="1" lang="zh-CN" altLang="en-US" sz="2200" dirty="0"/>
          </a:p>
        </p:txBody>
      </p:sp>
      <p:sp>
        <p:nvSpPr>
          <p:cNvPr id="17" name="文本框 16"/>
          <p:cNvSpPr txBox="1"/>
          <p:nvPr/>
        </p:nvSpPr>
        <p:spPr>
          <a:xfrm>
            <a:off x="316204" y="5446366"/>
            <a:ext cx="3391700" cy="1107996"/>
          </a:xfrm>
          <a:prstGeom prst="rect">
            <a:avLst/>
          </a:prstGeom>
          <a:noFill/>
        </p:spPr>
        <p:txBody>
          <a:bodyPr wrap="square" rtlCol="0">
            <a:spAutoFit/>
          </a:bodyPr>
          <a:lstStyle/>
          <a:p>
            <a:r>
              <a:rPr kumimoji="1" lang="en-US" altLang="zh-CN" sz="2200" dirty="0"/>
              <a:t>Provide</a:t>
            </a:r>
            <a:r>
              <a:rPr kumimoji="1" lang="zh-CN" altLang="en-US" sz="2200" dirty="0"/>
              <a:t> </a:t>
            </a:r>
            <a:r>
              <a:rPr kumimoji="1" lang="en-US" altLang="zh-CN" sz="2200" dirty="0"/>
              <a:t>progress</a:t>
            </a:r>
            <a:r>
              <a:rPr kumimoji="1" lang="zh-CN" altLang="en-US" sz="2200" dirty="0"/>
              <a:t> </a:t>
            </a:r>
            <a:r>
              <a:rPr kumimoji="1" lang="en-US" altLang="zh-CN" sz="2200" dirty="0"/>
              <a:t>reports</a:t>
            </a:r>
            <a:r>
              <a:rPr kumimoji="1" lang="zh-CN" altLang="en-US" sz="2200" dirty="0"/>
              <a:t> </a:t>
            </a:r>
            <a:r>
              <a:rPr kumimoji="1" lang="en-US" altLang="zh-CN" sz="2200" dirty="0"/>
              <a:t>to</a:t>
            </a:r>
            <a:r>
              <a:rPr kumimoji="1" lang="zh-CN" altLang="en-US" sz="2200" dirty="0"/>
              <a:t> </a:t>
            </a:r>
            <a:r>
              <a:rPr kumimoji="1" lang="en-US" altLang="zh-CN" sz="2200" dirty="0"/>
              <a:t>government</a:t>
            </a:r>
            <a:r>
              <a:rPr kumimoji="1" lang="zh-CN" altLang="en-US" sz="2200" dirty="0"/>
              <a:t> </a:t>
            </a:r>
            <a:r>
              <a:rPr kumimoji="1" lang="en-US" altLang="zh-CN" sz="2200" dirty="0"/>
              <a:t>and</a:t>
            </a:r>
            <a:r>
              <a:rPr kumimoji="1" lang="zh-CN" altLang="en-US" sz="2200" dirty="0"/>
              <a:t> </a:t>
            </a:r>
            <a:r>
              <a:rPr kumimoji="1" lang="en-US" altLang="zh-CN" sz="2200" dirty="0"/>
              <a:t>advisory</a:t>
            </a:r>
            <a:r>
              <a:rPr kumimoji="1" lang="zh-CN" altLang="en-US" sz="2200" dirty="0"/>
              <a:t> </a:t>
            </a:r>
            <a:r>
              <a:rPr kumimoji="1" lang="en-US" altLang="zh-CN" sz="2200" dirty="0"/>
              <a:t>bodies</a:t>
            </a:r>
          </a:p>
        </p:txBody>
      </p:sp>
    </p:spTree>
    <p:extLst>
      <p:ext uri="{BB962C8B-B14F-4D97-AF65-F5344CB8AC3E}">
        <p14:creationId xmlns:p14="http://schemas.microsoft.com/office/powerpoint/2010/main" val="2499462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88640"/>
            <a:ext cx="6552728"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Ethical issues and comments</a:t>
            </a:r>
            <a:endParaRPr lang="zh-CN" altLang="en-US" sz="3200" b="1" dirty="0">
              <a:solidFill>
                <a:schemeClr val="tx2"/>
              </a:solidFill>
              <a:latin typeface="微软雅黑" pitchFamily="34" charset="-122"/>
              <a:ea typeface="微软雅黑" pitchFamily="34" charset="-122"/>
            </a:endParaRPr>
          </a:p>
        </p:txBody>
      </p:sp>
      <p:sp>
        <p:nvSpPr>
          <p:cNvPr id="3" name="文本框 2"/>
          <p:cNvSpPr txBox="1"/>
          <p:nvPr/>
        </p:nvSpPr>
        <p:spPr>
          <a:xfrm>
            <a:off x="287524" y="1234873"/>
            <a:ext cx="7848872" cy="523220"/>
          </a:xfrm>
          <a:prstGeom prst="rect">
            <a:avLst/>
          </a:prstGeom>
          <a:noFill/>
        </p:spPr>
        <p:txBody>
          <a:bodyPr wrap="square" rtlCol="0">
            <a:spAutoFit/>
          </a:bodyPr>
          <a:lstStyle/>
          <a:p>
            <a:r>
              <a:rPr lang="en-US" altLang="zh-CN" sz="2800" b="1" dirty="0"/>
              <a:t>3. Approval and oversight of research</a:t>
            </a:r>
          </a:p>
        </p:txBody>
      </p:sp>
      <p:sp>
        <p:nvSpPr>
          <p:cNvPr id="2" name="圆角矩形 1"/>
          <p:cNvSpPr/>
          <p:nvPr/>
        </p:nvSpPr>
        <p:spPr>
          <a:xfrm>
            <a:off x="1907704" y="2116837"/>
            <a:ext cx="4608512" cy="762555"/>
          </a:xfrm>
          <a:prstGeom prst="roundRect">
            <a:avLst/>
          </a:prstGeom>
          <a:solidFill>
            <a:schemeClr val="bg2">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rPr>
              <a:t>National Committee of medical ethics experts</a:t>
            </a:r>
            <a:endParaRPr lang="zh-CN" altLang="en-US" sz="2400" dirty="0">
              <a:solidFill>
                <a:schemeClr val="tx1"/>
              </a:solidFill>
            </a:endParaRPr>
          </a:p>
        </p:txBody>
      </p:sp>
      <p:sp>
        <p:nvSpPr>
          <p:cNvPr id="5" name="圆角矩形 4"/>
          <p:cNvSpPr/>
          <p:nvPr/>
        </p:nvSpPr>
        <p:spPr>
          <a:xfrm>
            <a:off x="1907704" y="3603685"/>
            <a:ext cx="4608512" cy="840597"/>
          </a:xfrm>
          <a:prstGeom prst="roundRect">
            <a:avLst/>
          </a:prstGeom>
          <a:solidFill>
            <a:schemeClr val="bg2">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rPr>
              <a:t>Provincial medical ethics expert committees</a:t>
            </a:r>
            <a:endParaRPr lang="zh-CN" altLang="en-US" sz="2400" dirty="0">
              <a:solidFill>
                <a:schemeClr val="tx1"/>
              </a:solidFill>
            </a:endParaRPr>
          </a:p>
        </p:txBody>
      </p:sp>
      <p:sp>
        <p:nvSpPr>
          <p:cNvPr id="6" name="圆角矩形 5"/>
          <p:cNvSpPr/>
          <p:nvPr/>
        </p:nvSpPr>
        <p:spPr>
          <a:xfrm>
            <a:off x="1943708" y="5168573"/>
            <a:ext cx="4536504" cy="691067"/>
          </a:xfrm>
          <a:prstGeom prst="roundRect">
            <a:avLst/>
          </a:prstGeom>
          <a:solidFill>
            <a:schemeClr val="bg2">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rPr>
              <a:t>Institutional Ethics Committees</a:t>
            </a:r>
            <a:endParaRPr lang="zh-CN" altLang="en-US" sz="2400" dirty="0">
              <a:solidFill>
                <a:schemeClr val="tx1"/>
              </a:solidFill>
            </a:endParaRPr>
          </a:p>
        </p:txBody>
      </p:sp>
      <p:cxnSp>
        <p:nvCxnSpPr>
          <p:cNvPr id="8" name="直接箭头连接符 7"/>
          <p:cNvCxnSpPr>
            <a:stCxn id="2" idx="2"/>
            <a:endCxn id="5" idx="0"/>
          </p:cNvCxnSpPr>
          <p:nvPr/>
        </p:nvCxnSpPr>
        <p:spPr>
          <a:xfrm>
            <a:off x="4211960" y="2879392"/>
            <a:ext cx="0" cy="724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411760" y="3041484"/>
            <a:ext cx="1512168" cy="461665"/>
          </a:xfrm>
          <a:prstGeom prst="rect">
            <a:avLst/>
          </a:prstGeom>
          <a:noFill/>
        </p:spPr>
        <p:txBody>
          <a:bodyPr wrap="square" rtlCol="0">
            <a:spAutoFit/>
          </a:bodyPr>
          <a:lstStyle/>
          <a:p>
            <a:r>
              <a:rPr lang="en-US" altLang="zh-CN" sz="2400" dirty="0">
                <a:solidFill>
                  <a:schemeClr val="accent1">
                    <a:lumMod val="75000"/>
                  </a:schemeClr>
                </a:solidFill>
              </a:rPr>
              <a:t>Supervise</a:t>
            </a:r>
            <a:r>
              <a:rPr lang="en-US" altLang="zh-CN" dirty="0"/>
              <a:t> </a:t>
            </a:r>
            <a:endParaRPr lang="zh-CN" altLang="en-US" dirty="0"/>
          </a:p>
        </p:txBody>
      </p:sp>
      <p:sp>
        <p:nvSpPr>
          <p:cNvPr id="18" name="文本框 17"/>
          <p:cNvSpPr txBox="1"/>
          <p:nvPr/>
        </p:nvSpPr>
        <p:spPr>
          <a:xfrm>
            <a:off x="2413894" y="4606373"/>
            <a:ext cx="1510034" cy="461665"/>
          </a:xfrm>
          <a:prstGeom prst="rect">
            <a:avLst/>
          </a:prstGeom>
          <a:noFill/>
        </p:spPr>
        <p:txBody>
          <a:bodyPr wrap="square" rtlCol="0">
            <a:spAutoFit/>
          </a:bodyPr>
          <a:lstStyle/>
          <a:p>
            <a:r>
              <a:rPr lang="en-US" altLang="zh-CN" sz="2400" dirty="0">
                <a:solidFill>
                  <a:schemeClr val="accent1">
                    <a:lumMod val="75000"/>
                  </a:schemeClr>
                </a:solidFill>
              </a:rPr>
              <a:t>Supervise</a:t>
            </a:r>
            <a:r>
              <a:rPr lang="en-US" altLang="zh-CN" dirty="0"/>
              <a:t> </a:t>
            </a:r>
            <a:endParaRPr lang="zh-CN" altLang="en-US" dirty="0"/>
          </a:p>
        </p:txBody>
      </p:sp>
      <p:cxnSp>
        <p:nvCxnSpPr>
          <p:cNvPr id="35" name="直接箭头连接符 34"/>
          <p:cNvCxnSpPr>
            <a:stCxn id="5" idx="2"/>
            <a:endCxn id="6" idx="0"/>
          </p:cNvCxnSpPr>
          <p:nvPr/>
        </p:nvCxnSpPr>
        <p:spPr>
          <a:xfrm>
            <a:off x="4211960" y="4444282"/>
            <a:ext cx="0" cy="724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0" y="6421842"/>
            <a:ext cx="9144000" cy="0"/>
          </a:xfrm>
          <a:prstGeom prst="line">
            <a:avLst/>
          </a:prstGeom>
        </p:spPr>
        <p:style>
          <a:lnRef idx="1">
            <a:schemeClr val="dk1"/>
          </a:lnRef>
          <a:fillRef idx="0">
            <a:schemeClr val="dk1"/>
          </a:fillRef>
          <a:effectRef idx="0">
            <a:schemeClr val="dk1"/>
          </a:effectRef>
          <a:fontRef idx="minor">
            <a:schemeClr val="tx1"/>
          </a:fontRef>
        </p:style>
      </p:cxnSp>
      <p:sp>
        <p:nvSpPr>
          <p:cNvPr id="43" name="文本框 42"/>
          <p:cNvSpPr txBox="1"/>
          <p:nvPr/>
        </p:nvSpPr>
        <p:spPr>
          <a:xfrm>
            <a:off x="107504" y="6421842"/>
            <a:ext cx="8856984" cy="369332"/>
          </a:xfrm>
          <a:prstGeom prst="rect">
            <a:avLst/>
          </a:prstGeom>
          <a:noFill/>
        </p:spPr>
        <p:txBody>
          <a:bodyPr wrap="square" rtlCol="0">
            <a:spAutoFit/>
          </a:bodyPr>
          <a:lstStyle/>
          <a:p>
            <a:r>
              <a:rPr lang="zh-CN" altLang="zh-CN" dirty="0"/>
              <a:t> </a:t>
            </a:r>
            <a:r>
              <a:rPr lang="en-US" altLang="zh-CN" dirty="0"/>
              <a:t>https://baike.baidu.com/item/</a:t>
            </a:r>
            <a:r>
              <a:rPr lang="zh-CN" altLang="zh-CN" dirty="0"/>
              <a:t>伦理委员会</a:t>
            </a:r>
            <a:r>
              <a:rPr lang="en-US" altLang="zh-CN" dirty="0"/>
              <a:t>/8884401?noadapt=1</a:t>
            </a:r>
            <a:endParaRPr lang="zh-CN" altLang="zh-CN" dirty="0">
              <a:effectLst/>
            </a:endParaRPr>
          </a:p>
        </p:txBody>
      </p:sp>
    </p:spTree>
    <p:extLst>
      <p:ext uri="{BB962C8B-B14F-4D97-AF65-F5344CB8AC3E}">
        <p14:creationId xmlns:p14="http://schemas.microsoft.com/office/powerpoint/2010/main" val="2644840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p:cNvSpPr txBox="1"/>
          <p:nvPr/>
        </p:nvSpPr>
        <p:spPr>
          <a:xfrm>
            <a:off x="107504" y="188640"/>
            <a:ext cx="6552728"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Ethical issues and comments</a:t>
            </a:r>
            <a:endParaRPr lang="zh-CN" altLang="en-US" sz="3200" b="1" dirty="0">
              <a:solidFill>
                <a:schemeClr val="tx2"/>
              </a:solidFill>
              <a:latin typeface="微软雅黑" pitchFamily="34" charset="-122"/>
              <a:ea typeface="微软雅黑" pitchFamily="34" charset="-122"/>
            </a:endParaRPr>
          </a:p>
        </p:txBody>
      </p:sp>
      <p:sp>
        <p:nvSpPr>
          <p:cNvPr id="2" name="矩形 1"/>
          <p:cNvSpPr/>
          <p:nvPr/>
        </p:nvSpPr>
        <p:spPr>
          <a:xfrm>
            <a:off x="2499767" y="1131889"/>
            <a:ext cx="3528392" cy="738664"/>
          </a:xfrm>
          <a:prstGeom prst="rect">
            <a:avLst/>
          </a:prstGeom>
        </p:spPr>
        <p:txBody>
          <a:bodyPr wrap="square">
            <a:spAutoFit/>
          </a:bodyPr>
          <a:lstStyle/>
          <a:p>
            <a:endParaRPr lang="en-US" altLang="zh-CN" sz="1400" b="1" dirty="0"/>
          </a:p>
          <a:p>
            <a:pPr algn="ctr"/>
            <a:r>
              <a:rPr lang="en-US" altLang="zh-CN" sz="2800" b="1" dirty="0"/>
              <a:t>Ethical Review Mode</a:t>
            </a:r>
            <a:endParaRPr lang="en-US" altLang="zh-CN" sz="1600" dirty="0"/>
          </a:p>
        </p:txBody>
      </p:sp>
      <p:sp>
        <p:nvSpPr>
          <p:cNvPr id="7" name="文本框 6"/>
          <p:cNvSpPr txBox="1"/>
          <p:nvPr/>
        </p:nvSpPr>
        <p:spPr>
          <a:xfrm>
            <a:off x="107504" y="5649639"/>
            <a:ext cx="9036496" cy="1200329"/>
          </a:xfrm>
          <a:prstGeom prst="rect">
            <a:avLst/>
          </a:prstGeom>
          <a:noFill/>
        </p:spPr>
        <p:txBody>
          <a:bodyPr wrap="square" rtlCol="0">
            <a:spAutoFit/>
          </a:bodyPr>
          <a:lstStyle/>
          <a:p>
            <a:r>
              <a:rPr lang="en-US" altLang="zh-CN" dirty="0"/>
              <a:t>Zhao </a:t>
            </a:r>
            <a:r>
              <a:rPr lang="en-US" altLang="zh-CN" dirty="0" err="1"/>
              <a:t>Qinjun</a:t>
            </a:r>
            <a:r>
              <a:rPr lang="en-US" altLang="zh-CN" dirty="0"/>
              <a:t>, Han </a:t>
            </a:r>
            <a:r>
              <a:rPr lang="en-US" altLang="zh-CN" dirty="0" err="1"/>
              <a:t>Zhongchao</a:t>
            </a:r>
            <a:r>
              <a:rPr lang="en-US" altLang="zh-CN" dirty="0"/>
              <a:t>. Prospects of Gene Editing Techniques, and its Ethics and Regulatory Issues[J]. Science and Society,2016,6(03):1-11.</a:t>
            </a:r>
          </a:p>
          <a:p>
            <a:r>
              <a:rPr lang="en-US" altLang="zh-CN" dirty="0"/>
              <a:t> Requirements of the Ethical Review System of Biomedical Research Involving Human. [J]. Chinese Medical Ethics,2016,(04):723-728.</a:t>
            </a:r>
            <a:endParaRPr lang="zh-CN" altLang="zh-CN" dirty="0"/>
          </a:p>
        </p:txBody>
      </p:sp>
      <p:cxnSp>
        <p:nvCxnSpPr>
          <p:cNvPr id="9" name="直接连接符 8"/>
          <p:cNvCxnSpPr/>
          <p:nvPr/>
        </p:nvCxnSpPr>
        <p:spPr>
          <a:xfrm>
            <a:off x="0" y="5649639"/>
            <a:ext cx="9144000" cy="0"/>
          </a:xfrm>
          <a:prstGeom prst="line">
            <a:avLst/>
          </a:prstGeom>
        </p:spPr>
        <p:style>
          <a:lnRef idx="1">
            <a:schemeClr val="dk1"/>
          </a:lnRef>
          <a:fillRef idx="0">
            <a:schemeClr val="dk1"/>
          </a:fillRef>
          <a:effectRef idx="0">
            <a:schemeClr val="dk1"/>
          </a:effectRef>
          <a:fontRef idx="minor">
            <a:schemeClr val="tx1"/>
          </a:fontRef>
        </p:style>
      </p:cxnSp>
      <p:sp>
        <p:nvSpPr>
          <p:cNvPr id="3" name="圆角矩形 2"/>
          <p:cNvSpPr/>
          <p:nvPr/>
        </p:nvSpPr>
        <p:spPr>
          <a:xfrm>
            <a:off x="251520" y="2257515"/>
            <a:ext cx="2736304" cy="713400"/>
          </a:xfrm>
          <a:prstGeom prst="roundRect">
            <a:avLst>
              <a:gd name="adj" fmla="val 2067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3131838" y="3542434"/>
            <a:ext cx="2736304" cy="713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6028159" y="4777425"/>
            <a:ext cx="2736304" cy="713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47576" y="2323618"/>
            <a:ext cx="2520280" cy="461665"/>
          </a:xfrm>
          <a:prstGeom prst="rect">
            <a:avLst/>
          </a:prstGeom>
          <a:noFill/>
        </p:spPr>
        <p:txBody>
          <a:bodyPr wrap="square" rtlCol="0">
            <a:spAutoFit/>
          </a:bodyPr>
          <a:lstStyle/>
          <a:p>
            <a:r>
              <a:rPr lang="en-US" altLang="zh-CN" sz="2400" b="1" dirty="0"/>
              <a:t>pre-examination</a:t>
            </a:r>
          </a:p>
        </p:txBody>
      </p:sp>
      <p:sp>
        <p:nvSpPr>
          <p:cNvPr id="11" name="文本框 10"/>
          <p:cNvSpPr txBox="1"/>
          <p:nvPr/>
        </p:nvSpPr>
        <p:spPr>
          <a:xfrm>
            <a:off x="3150119" y="3656091"/>
            <a:ext cx="2772308" cy="461665"/>
          </a:xfrm>
          <a:prstGeom prst="rect">
            <a:avLst/>
          </a:prstGeom>
          <a:noFill/>
        </p:spPr>
        <p:txBody>
          <a:bodyPr wrap="square" rtlCol="0">
            <a:spAutoFit/>
          </a:bodyPr>
          <a:lstStyle/>
          <a:p>
            <a:r>
              <a:rPr lang="en-US" altLang="zh-CN" sz="2400" b="1" dirty="0"/>
              <a:t>passive examination</a:t>
            </a:r>
          </a:p>
        </p:txBody>
      </p:sp>
      <p:sp>
        <p:nvSpPr>
          <p:cNvPr id="12" name="矩形 11"/>
          <p:cNvSpPr/>
          <p:nvPr/>
        </p:nvSpPr>
        <p:spPr>
          <a:xfrm>
            <a:off x="6516216" y="4725144"/>
            <a:ext cx="1865447" cy="769441"/>
          </a:xfrm>
          <a:prstGeom prst="rect">
            <a:avLst/>
          </a:prstGeom>
        </p:spPr>
        <p:txBody>
          <a:bodyPr wrap="none">
            <a:spAutoFit/>
          </a:bodyPr>
          <a:lstStyle/>
          <a:p>
            <a:r>
              <a:rPr lang="en-US" altLang="zh-CN" sz="2200" b="1" dirty="0">
                <a:solidFill>
                  <a:prstClr val="black"/>
                </a:solidFill>
              </a:rPr>
              <a:t>post-approval </a:t>
            </a:r>
          </a:p>
          <a:p>
            <a:r>
              <a:rPr lang="en-US" altLang="zh-CN" sz="2200" b="1" dirty="0">
                <a:solidFill>
                  <a:prstClr val="black"/>
                </a:solidFill>
              </a:rPr>
              <a:t>supervision</a:t>
            </a:r>
            <a:endParaRPr lang="zh-CN" altLang="en-US" sz="2200" b="1" dirty="0"/>
          </a:p>
        </p:txBody>
      </p:sp>
      <p:sp>
        <p:nvSpPr>
          <p:cNvPr id="19" name="直角上箭头 18"/>
          <p:cNvSpPr/>
          <p:nvPr/>
        </p:nvSpPr>
        <p:spPr>
          <a:xfrm rot="5400000">
            <a:off x="1730883" y="2716803"/>
            <a:ext cx="1146842" cy="1655069"/>
          </a:xfrm>
          <a:prstGeom prst="bentUpArrow">
            <a:avLst>
              <a:gd name="adj1" fmla="val 18642"/>
              <a:gd name="adj2" fmla="val 14437"/>
              <a:gd name="adj3" fmla="val 20552"/>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上箭头 19"/>
          <p:cNvSpPr/>
          <p:nvPr/>
        </p:nvSpPr>
        <p:spPr>
          <a:xfrm flipV="1">
            <a:off x="5868142" y="3817579"/>
            <a:ext cx="1656186" cy="927469"/>
          </a:xfrm>
          <a:prstGeom prst="bentUpArrow">
            <a:avLst>
              <a:gd name="adj1" fmla="val 18642"/>
              <a:gd name="adj2" fmla="val 14437"/>
              <a:gd name="adj3" fmla="val 20552"/>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4260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p:cNvSpPr txBox="1"/>
          <p:nvPr/>
        </p:nvSpPr>
        <p:spPr>
          <a:xfrm>
            <a:off x="107504" y="188640"/>
            <a:ext cx="655272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1F497D"/>
                </a:solidFill>
                <a:effectLst/>
                <a:uLnTx/>
                <a:uFillTx/>
                <a:latin typeface="微软雅黑" pitchFamily="34" charset="-122"/>
                <a:ea typeface="微软雅黑" pitchFamily="34" charset="-122"/>
                <a:cs typeface="+mn-cs"/>
              </a:rPr>
              <a:t>Ethical issues and comments</a:t>
            </a:r>
            <a:endParaRPr kumimoji="0" lang="zh-CN" altLang="en-US" sz="3200" b="1" i="0" u="none" strike="noStrike" kern="1200" cap="none" spc="0" normalizeH="0" baseline="0" noProof="0" dirty="0">
              <a:ln>
                <a:noFill/>
              </a:ln>
              <a:solidFill>
                <a:srgbClr val="1F497D"/>
              </a:solidFill>
              <a:effectLst/>
              <a:uLnTx/>
              <a:uFillTx/>
              <a:latin typeface="微软雅黑" pitchFamily="34" charset="-122"/>
              <a:ea typeface="微软雅黑" pitchFamily="34" charset="-122"/>
              <a:cs typeface="+mn-cs"/>
            </a:endParaRPr>
          </a:p>
        </p:txBody>
      </p:sp>
      <p:sp>
        <p:nvSpPr>
          <p:cNvPr id="2" name="矩形 1"/>
          <p:cNvSpPr/>
          <p:nvPr/>
        </p:nvSpPr>
        <p:spPr>
          <a:xfrm>
            <a:off x="256128" y="1700808"/>
            <a:ext cx="8739245" cy="1938992"/>
          </a:xfrm>
          <a:prstGeom prst="rect">
            <a:avLst/>
          </a:prstGeom>
        </p:spPr>
        <p:txBody>
          <a:bodyPr wrap="square">
            <a:spAutoFit/>
          </a:bodyPr>
          <a:lstStyle/>
          <a:p>
            <a:pPr lvl="0"/>
            <a:r>
              <a:rPr lang="en-US" altLang="zh-CN" sz="2400" kern="0" dirty="0"/>
              <a:t>Several normative documents that related to the HGE in China, all of which point out that: "</a:t>
            </a:r>
            <a:r>
              <a:rPr lang="en-US" altLang="zh-CN" sz="2400" kern="0" dirty="0">
                <a:solidFill>
                  <a:srgbClr val="FF0000"/>
                </a:solidFill>
              </a:rPr>
              <a:t>Genetic manipulation of human gametes, zygotes and embryos for reproductive purposes is prohibited in China </a:t>
            </a:r>
            <a:r>
              <a:rPr lang="en-US" altLang="zh-CN" sz="2400" kern="0" dirty="0"/>
              <a:t>", but there are no stated disciplinary measures for contravening this rule. </a:t>
            </a:r>
          </a:p>
        </p:txBody>
      </p:sp>
      <p:sp>
        <p:nvSpPr>
          <p:cNvPr id="4" name="矩形 3"/>
          <p:cNvSpPr/>
          <p:nvPr/>
        </p:nvSpPr>
        <p:spPr>
          <a:xfrm>
            <a:off x="107504" y="4449456"/>
            <a:ext cx="9036495" cy="2308324"/>
          </a:xfrm>
          <a:prstGeom prst="rect">
            <a:avLst/>
          </a:prstGeom>
        </p:spPr>
        <p:txBody>
          <a:bodyPr wrap="square">
            <a:spAutoFit/>
          </a:bodyPr>
          <a:lstStyle/>
          <a:p>
            <a:r>
              <a:rPr lang="en-US" altLang="zh-CN" sz="1600" dirty="0">
                <a:latin typeface="Arial" panose="020B0604020202020204" pitchFamily="34" charset="0"/>
                <a:cs typeface="Arial" panose="020B0604020202020204" pitchFamily="34" charset="0"/>
              </a:rPr>
              <a:t>1.Human Assisted Reproductive Technology Management Method. Chinese Ministry of Health</a:t>
            </a:r>
          </a:p>
          <a:p>
            <a:r>
              <a:rPr lang="en-US" altLang="zh-CN" sz="1600" dirty="0">
                <a:latin typeface="Arial" panose="020B0604020202020204" pitchFamily="34" charset="0"/>
                <a:cs typeface="Arial" panose="020B0604020202020204" pitchFamily="34" charset="0"/>
              </a:rPr>
              <a:t>. 2001.2</a:t>
            </a:r>
          </a:p>
          <a:p>
            <a:r>
              <a:rPr lang="en-US" altLang="zh-CN" sz="1600" dirty="0">
                <a:latin typeface="Arial" panose="020B0604020202020204" pitchFamily="34" charset="0"/>
                <a:cs typeface="Arial" panose="020B0604020202020204" pitchFamily="34" charset="0"/>
              </a:rPr>
              <a:t>2.Methods for ethical review of biomedical research involving human beings (trial). Chinese Ministry of Health. 2001.1</a:t>
            </a:r>
          </a:p>
          <a:p>
            <a:r>
              <a:rPr lang="en-US" altLang="zh-CN" sz="1600" dirty="0">
                <a:latin typeface="Arial" panose="020B0604020202020204" pitchFamily="34" charset="0"/>
                <a:cs typeface="Arial" panose="020B0604020202020204" pitchFamily="34" charset="0"/>
              </a:rPr>
              <a:t>3.Human Embryonic Stem Cell Research Ethics Guidelines (ministry of science and technology and the ministry of health). Ministry of Science and Technology of the People's Republic of China  and Chinese Ministry of Health. 2003.12</a:t>
            </a:r>
          </a:p>
          <a:p>
            <a:r>
              <a:rPr lang="en-US" altLang="zh-CN" sz="1600" dirty="0">
                <a:latin typeface="Arial" panose="020B0604020202020204" pitchFamily="34" charset="0"/>
                <a:cs typeface="Arial" panose="020B0604020202020204" pitchFamily="34" charset="0"/>
              </a:rPr>
              <a:t>4.The human assisted reproductive technology specification (formerly the Ministry of Health). Chinese Ministry of Health. 2001.8</a:t>
            </a:r>
          </a:p>
        </p:txBody>
      </p:sp>
      <p:cxnSp>
        <p:nvCxnSpPr>
          <p:cNvPr id="7" name="直接连接符 6"/>
          <p:cNvCxnSpPr/>
          <p:nvPr/>
        </p:nvCxnSpPr>
        <p:spPr>
          <a:xfrm>
            <a:off x="0" y="4416381"/>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79165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p:cNvSpPr txBox="1"/>
          <p:nvPr/>
        </p:nvSpPr>
        <p:spPr>
          <a:xfrm>
            <a:off x="107504" y="188640"/>
            <a:ext cx="6552728"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Ethical issues and comments</a:t>
            </a:r>
            <a:endParaRPr lang="zh-CN" altLang="en-US" sz="3200" b="1" dirty="0">
              <a:solidFill>
                <a:schemeClr val="tx2"/>
              </a:solidFill>
              <a:latin typeface="微软雅黑" pitchFamily="34" charset="-122"/>
              <a:ea typeface="微软雅黑" pitchFamily="34" charset="-122"/>
            </a:endParaRPr>
          </a:p>
        </p:txBody>
      </p:sp>
      <p:sp>
        <p:nvSpPr>
          <p:cNvPr id="2" name="矩形 1"/>
          <p:cNvSpPr/>
          <p:nvPr/>
        </p:nvSpPr>
        <p:spPr>
          <a:xfrm>
            <a:off x="251520" y="1700808"/>
            <a:ext cx="8712968" cy="4524315"/>
          </a:xfrm>
          <a:prstGeom prst="rect">
            <a:avLst/>
          </a:prstGeom>
        </p:spPr>
        <p:txBody>
          <a:bodyPr wrap="square">
            <a:spAutoFit/>
          </a:bodyPr>
          <a:lstStyle/>
          <a:p>
            <a:r>
              <a:rPr lang="en-US" altLang="zh-CN" sz="2400" b="1" kern="0" dirty="0"/>
              <a:t>An investigation into He </a:t>
            </a:r>
            <a:r>
              <a:rPr lang="en-US" altLang="zh-CN" sz="2400" b="1" kern="0" dirty="0" err="1"/>
              <a:t>Jiankui‘s</a:t>
            </a:r>
            <a:r>
              <a:rPr lang="en-US" altLang="zh-CN" sz="2400" b="1" kern="0" dirty="0"/>
              <a:t> research found: </a:t>
            </a:r>
          </a:p>
          <a:p>
            <a:r>
              <a:rPr lang="en-US" altLang="zh-CN" sz="2400" kern="0" dirty="0"/>
              <a:t>He violated scientific integrity, forged consent forms for ethical review, and conducted gene editing of embryos, which is prohibited in China</a:t>
            </a:r>
            <a:endParaRPr lang="en-US" altLang="zh-CN" sz="1400" kern="0" dirty="0"/>
          </a:p>
          <a:p>
            <a:endParaRPr lang="en-US" altLang="zh-CN" sz="2000" kern="0" dirty="0"/>
          </a:p>
          <a:p>
            <a:r>
              <a:rPr lang="en-US" altLang="zh-CN" sz="2400" b="1" kern="0" dirty="0"/>
              <a:t>Punishment: </a:t>
            </a:r>
            <a:r>
              <a:rPr lang="en-US" altLang="zh-CN" sz="2400" kern="0" dirty="0"/>
              <a:t>the termination of his employment at the University </a:t>
            </a:r>
          </a:p>
          <a:p>
            <a:endParaRPr lang="en-US" altLang="zh-CN" sz="2800" kern="0" dirty="0"/>
          </a:p>
          <a:p>
            <a:pPr lvl="0"/>
            <a:r>
              <a:rPr lang="en-US" altLang="zh-CN" sz="2400" b="1" kern="0" dirty="0"/>
              <a:t>Problems</a:t>
            </a:r>
            <a:r>
              <a:rPr lang="en-US" altLang="zh-CN" sz="2400" kern="0" dirty="0"/>
              <a:t>: ineffective legislation</a:t>
            </a:r>
          </a:p>
          <a:p>
            <a:pPr lvl="0"/>
            <a:r>
              <a:rPr lang="en-US" altLang="zh-CN" sz="2400" kern="0" dirty="0"/>
              <a:t>                   </a:t>
            </a:r>
          </a:p>
          <a:p>
            <a:pPr lvl="0"/>
            <a:r>
              <a:rPr lang="en-US" altLang="zh-CN" sz="2400" kern="0" dirty="0"/>
              <a:t>                    improper incentives </a:t>
            </a:r>
          </a:p>
          <a:p>
            <a:pPr lvl="0"/>
            <a:endParaRPr lang="en-US" altLang="zh-CN" sz="2400" kern="0" dirty="0"/>
          </a:p>
          <a:p>
            <a:pPr lvl="0"/>
            <a:r>
              <a:rPr lang="en-US" altLang="zh-CN" sz="2400" kern="0" dirty="0"/>
              <a:t>                    lax supervision and inadequate penalties</a:t>
            </a:r>
            <a:endParaRPr lang="en-US" altLang="zh-CN" sz="2400" b="1" dirty="0">
              <a:solidFill>
                <a:prstClr val="black"/>
              </a:solidFill>
            </a:endParaRPr>
          </a:p>
        </p:txBody>
      </p:sp>
    </p:spTree>
    <p:extLst>
      <p:ext uri="{BB962C8B-B14F-4D97-AF65-F5344CB8AC3E}">
        <p14:creationId xmlns:p14="http://schemas.microsoft.com/office/powerpoint/2010/main" val="1742185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06" y="268037"/>
            <a:ext cx="6228786"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Ethical issues and comments</a:t>
            </a:r>
          </a:p>
        </p:txBody>
      </p:sp>
      <p:sp>
        <p:nvSpPr>
          <p:cNvPr id="2" name="文本框 1"/>
          <p:cNvSpPr txBox="1"/>
          <p:nvPr/>
        </p:nvSpPr>
        <p:spPr>
          <a:xfrm>
            <a:off x="503040" y="2783992"/>
            <a:ext cx="8640960" cy="2462213"/>
          </a:xfrm>
          <a:prstGeom prst="rect">
            <a:avLst/>
          </a:prstGeom>
          <a:noFill/>
        </p:spPr>
        <p:txBody>
          <a:bodyPr wrap="square" rtlCol="0">
            <a:spAutoFit/>
          </a:bodyPr>
          <a:lstStyle/>
          <a:p>
            <a:endParaRPr lang="en-US" altLang="zh-CN" sz="1400" b="1" dirty="0"/>
          </a:p>
          <a:p>
            <a:pPr marL="457200" indent="-457200">
              <a:buFont typeface="Calibri" panose="020F0502020204030204" pitchFamily="34" charset="0"/>
              <a:buChar char="⁻"/>
            </a:pPr>
            <a:r>
              <a:rPr lang="en-US" altLang="zh-CN" sz="2600" dirty="0"/>
              <a:t>A reliable supervision mechanism should</a:t>
            </a:r>
            <a:r>
              <a:rPr lang="zh-CN" altLang="en-US" sz="2600" dirty="0"/>
              <a:t> </a:t>
            </a:r>
            <a:r>
              <a:rPr lang="en-US" altLang="zh-CN" sz="2600" dirty="0"/>
              <a:t>be</a:t>
            </a:r>
            <a:r>
              <a:rPr lang="zh-CN" altLang="en-US" sz="2600" dirty="0"/>
              <a:t> </a:t>
            </a:r>
            <a:r>
              <a:rPr lang="en-US" altLang="zh-CN" sz="2600" dirty="0"/>
              <a:t>established</a:t>
            </a:r>
          </a:p>
          <a:p>
            <a:pPr marL="457200" indent="-457200">
              <a:buFont typeface="Calibri" panose="020F0502020204030204" pitchFamily="34" charset="0"/>
              <a:buChar char="⁻"/>
            </a:pPr>
            <a:endParaRPr lang="en-US" altLang="zh-CN" sz="2600" dirty="0"/>
          </a:p>
          <a:p>
            <a:pPr marL="457200" indent="-457200">
              <a:buFont typeface="Calibri" panose="020F0502020204030204" pitchFamily="34" charset="0"/>
              <a:buChar char="⁻"/>
            </a:pPr>
            <a:endParaRPr lang="en-US" altLang="zh-CN" sz="2600" dirty="0"/>
          </a:p>
          <a:p>
            <a:pPr marL="457200" indent="-457200">
              <a:buFont typeface="Calibri" panose="020F0502020204030204" pitchFamily="34" charset="0"/>
              <a:buChar char="⁻"/>
            </a:pPr>
            <a:r>
              <a:rPr lang="en-US" altLang="zh-CN" sz="2600" dirty="0"/>
              <a:t>Random</a:t>
            </a:r>
            <a:r>
              <a:rPr lang="zh-CN" altLang="en-US" sz="2600" dirty="0"/>
              <a:t> </a:t>
            </a:r>
            <a:r>
              <a:rPr lang="en-US" altLang="zh-CN" sz="2600" dirty="0"/>
              <a:t>check</a:t>
            </a:r>
            <a:r>
              <a:rPr lang="zh-CN" altLang="en-US" sz="2600" dirty="0"/>
              <a:t> </a:t>
            </a:r>
            <a:r>
              <a:rPr lang="en-US" altLang="zh-CN" sz="2600" dirty="0"/>
              <a:t>by</a:t>
            </a:r>
            <a:r>
              <a:rPr lang="zh-CN" altLang="en-US" sz="2600" dirty="0"/>
              <a:t> </a:t>
            </a:r>
            <a:r>
              <a:rPr lang="en-US" altLang="zh-CN" sz="2600" dirty="0"/>
              <a:t>the Institutional Review Board in each region </a:t>
            </a:r>
          </a:p>
          <a:p>
            <a:endParaRPr lang="en-US" altLang="zh-CN" sz="1000" b="1" dirty="0"/>
          </a:p>
        </p:txBody>
      </p:sp>
      <p:sp>
        <p:nvSpPr>
          <p:cNvPr id="3" name="文本框 2"/>
          <p:cNvSpPr txBox="1"/>
          <p:nvPr/>
        </p:nvSpPr>
        <p:spPr>
          <a:xfrm>
            <a:off x="503040" y="1844824"/>
            <a:ext cx="5077072" cy="523220"/>
          </a:xfrm>
          <a:prstGeom prst="rect">
            <a:avLst/>
          </a:prstGeom>
          <a:noFill/>
        </p:spPr>
        <p:txBody>
          <a:bodyPr wrap="square" rtlCol="0">
            <a:spAutoFit/>
          </a:bodyPr>
          <a:lstStyle/>
          <a:p>
            <a:r>
              <a:rPr lang="en-US" altLang="zh-CN" sz="2800" b="1" dirty="0"/>
              <a:t>Oversight recommendations</a:t>
            </a:r>
            <a:endParaRPr lang="zh-CN" altLang="en-US" sz="2800" b="1" dirty="0"/>
          </a:p>
        </p:txBody>
      </p:sp>
    </p:spTree>
    <p:extLst>
      <p:ext uri="{BB962C8B-B14F-4D97-AF65-F5344CB8AC3E}">
        <p14:creationId xmlns:p14="http://schemas.microsoft.com/office/powerpoint/2010/main" val="668626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06" y="268037"/>
            <a:ext cx="6228786"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Ethical issues and comments</a:t>
            </a:r>
          </a:p>
        </p:txBody>
      </p:sp>
      <p:sp>
        <p:nvSpPr>
          <p:cNvPr id="2" name="文本框 1"/>
          <p:cNvSpPr txBox="1"/>
          <p:nvPr/>
        </p:nvSpPr>
        <p:spPr>
          <a:xfrm>
            <a:off x="323528" y="1628800"/>
            <a:ext cx="8820472" cy="4001095"/>
          </a:xfrm>
          <a:prstGeom prst="rect">
            <a:avLst/>
          </a:prstGeom>
          <a:noFill/>
        </p:spPr>
        <p:txBody>
          <a:bodyPr wrap="square" rtlCol="0">
            <a:spAutoFit/>
          </a:bodyPr>
          <a:lstStyle/>
          <a:p>
            <a:endParaRPr lang="en-US" altLang="zh-CN" sz="1400" b="1" dirty="0"/>
          </a:p>
          <a:p>
            <a:r>
              <a:rPr lang="en-US" altLang="zh-CN" sz="2400" b="1" dirty="0"/>
              <a:t>Form a regional group model </a:t>
            </a:r>
            <a:r>
              <a:rPr lang="en-US" altLang="zh-CN" sz="2400" dirty="0"/>
              <a:t>(e.g., village-town-county-city-province)</a:t>
            </a:r>
          </a:p>
          <a:p>
            <a:endParaRPr lang="en-US" altLang="zh-CN" sz="2800" dirty="0"/>
          </a:p>
          <a:p>
            <a:r>
              <a:rPr lang="en-US" altLang="zh-CN" sz="2400" dirty="0"/>
              <a:t>We also need:</a:t>
            </a:r>
          </a:p>
          <a:p>
            <a:r>
              <a:rPr lang="en-US" altLang="zh-CN" sz="2400" b="1" dirty="0"/>
              <a:t>mass supervision</a:t>
            </a:r>
            <a:r>
              <a:rPr lang="en-US" altLang="zh-CN" sz="2400" dirty="0"/>
              <a:t> (e.g., colleagues and subjects)</a:t>
            </a:r>
          </a:p>
          <a:p>
            <a:endParaRPr lang="en-US" altLang="zh-CN" sz="1200" dirty="0"/>
          </a:p>
          <a:p>
            <a:r>
              <a:rPr lang="en-US" altLang="zh-CN" sz="2400" b="1" dirty="0"/>
              <a:t>self-supervision</a:t>
            </a:r>
            <a:r>
              <a:rPr lang="en-US" altLang="zh-CN" sz="2400" dirty="0"/>
              <a:t> (enhance self-ethical awareness) </a:t>
            </a:r>
          </a:p>
          <a:p>
            <a:endParaRPr lang="en-US" altLang="zh-CN" sz="1200" dirty="0"/>
          </a:p>
          <a:p>
            <a:r>
              <a:rPr lang="en-US" altLang="zh-CN" sz="2400" b="1" dirty="0"/>
              <a:t>whistle blowing </a:t>
            </a:r>
            <a:r>
              <a:rPr lang="en-US" altLang="zh-CN" sz="2400" dirty="0"/>
              <a:t>(and protection of whistle blowers)</a:t>
            </a:r>
          </a:p>
          <a:p>
            <a:endParaRPr lang="en-US" altLang="zh-CN" sz="1200" dirty="0"/>
          </a:p>
          <a:p>
            <a:r>
              <a:rPr lang="en-US" altLang="zh-CN" sz="2400" b="1" dirty="0"/>
              <a:t>law</a:t>
            </a:r>
            <a:endParaRPr lang="en-US" altLang="zh-CN" sz="2400" dirty="0"/>
          </a:p>
          <a:p>
            <a:endParaRPr lang="en-US" altLang="zh-CN" sz="3200" dirty="0"/>
          </a:p>
        </p:txBody>
      </p:sp>
    </p:spTree>
    <p:extLst>
      <p:ext uri="{BB962C8B-B14F-4D97-AF65-F5344CB8AC3E}">
        <p14:creationId xmlns:p14="http://schemas.microsoft.com/office/powerpoint/2010/main" val="1390205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5184576" cy="584775"/>
          </a:xfrm>
          <a:prstGeom prst="rect">
            <a:avLst/>
          </a:prstGeom>
          <a:noFill/>
        </p:spPr>
        <p:txBody>
          <a:bodyPr wrap="square" rtlCol="0">
            <a:spAutoFit/>
          </a:bodyPr>
          <a:lstStyle/>
          <a:p>
            <a:r>
              <a:rPr lang="en-US" altLang="zh-CN" sz="3200" b="1" dirty="0">
                <a:solidFill>
                  <a:schemeClr val="tx2"/>
                </a:solidFill>
                <a:latin typeface="微软雅黑" pitchFamily="34" charset="-122"/>
                <a:ea typeface="微软雅黑" pitchFamily="34" charset="-122"/>
              </a:rPr>
              <a:t>Discussion points</a:t>
            </a:r>
            <a:endParaRPr lang="zh-CN" altLang="zh-CN" sz="3200" b="1" dirty="0">
              <a:solidFill>
                <a:schemeClr val="tx2"/>
              </a:solidFill>
              <a:latin typeface="微软雅黑" pitchFamily="34" charset="-122"/>
              <a:ea typeface="微软雅黑" pitchFamily="34" charset="-122"/>
            </a:endParaRPr>
          </a:p>
        </p:txBody>
      </p:sp>
      <p:sp>
        <p:nvSpPr>
          <p:cNvPr id="2" name="文本框 1"/>
          <p:cNvSpPr txBox="1"/>
          <p:nvPr/>
        </p:nvSpPr>
        <p:spPr>
          <a:xfrm>
            <a:off x="323528" y="2420888"/>
            <a:ext cx="8964488" cy="2185214"/>
          </a:xfrm>
          <a:prstGeom prst="rect">
            <a:avLst/>
          </a:prstGeom>
          <a:noFill/>
        </p:spPr>
        <p:txBody>
          <a:bodyPr wrap="square" rtlCol="0">
            <a:spAutoFit/>
          </a:bodyPr>
          <a:lstStyle/>
          <a:p>
            <a:pPr lvl="0"/>
            <a:r>
              <a:rPr lang="en-US" altLang="zh-CN" sz="2400" b="1" dirty="0">
                <a:cs typeface="Arial" panose="020B0604020202020204" pitchFamily="34" charset="0"/>
              </a:rPr>
              <a:t>1. How could the public be better informed about developments? </a:t>
            </a:r>
          </a:p>
          <a:p>
            <a:pPr lvl="0"/>
            <a:endParaRPr lang="en-US" altLang="zh-CN" sz="2400" b="1" dirty="0">
              <a:cs typeface="Arial" panose="020B0604020202020204" pitchFamily="34" charset="0"/>
            </a:endParaRPr>
          </a:p>
          <a:p>
            <a:pPr lvl="0"/>
            <a:r>
              <a:rPr lang="en-US" altLang="zh-CN" sz="2400" b="1" dirty="0">
                <a:cs typeface="Arial" panose="020B0604020202020204" pitchFamily="34" charset="0"/>
              </a:rPr>
              <a:t>2. How could the public participate in shaping guidance?</a:t>
            </a:r>
          </a:p>
          <a:p>
            <a:pPr lvl="0"/>
            <a:endParaRPr lang="en-US" altLang="zh-CN" sz="2400" b="1" dirty="0">
              <a:cs typeface="Arial" panose="020B0604020202020204" pitchFamily="34" charset="0"/>
            </a:endParaRPr>
          </a:p>
          <a:p>
            <a:pPr lvl="0"/>
            <a:r>
              <a:rPr lang="en-US" altLang="zh-CN" sz="2400" b="1" dirty="0">
                <a:cs typeface="Arial" panose="020B0604020202020204" pitchFamily="34" charset="0"/>
              </a:rPr>
              <a:t>3. How could the public contribute to supervision/ governance?</a:t>
            </a:r>
          </a:p>
          <a:p>
            <a:endParaRPr lang="zh-CN" altLang="en-US" sz="1600" b="1" dirty="0"/>
          </a:p>
        </p:txBody>
      </p:sp>
    </p:spTree>
    <p:extLst>
      <p:ext uri="{BB962C8B-B14F-4D97-AF65-F5344CB8AC3E}">
        <p14:creationId xmlns:p14="http://schemas.microsoft.com/office/powerpoint/2010/main" val="620258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210088"/>
            <a:ext cx="7772400" cy="1470025"/>
          </a:xfrm>
        </p:spPr>
        <p:txBody>
          <a:bodyPr/>
          <a:lstStyle/>
          <a:p>
            <a:r>
              <a:rPr lang="en-US" altLang="zh-CN" b="1" dirty="0">
                <a:solidFill>
                  <a:schemeClr val="tx2"/>
                </a:solidFill>
                <a:latin typeface="微软雅黑" pitchFamily="34" charset="-122"/>
                <a:ea typeface="微软雅黑" pitchFamily="34" charset="-122"/>
              </a:rPr>
              <a:t>THANKS </a:t>
            </a:r>
            <a:r>
              <a:rPr lang="zh-CN" altLang="en-US" b="1" dirty="0">
                <a:solidFill>
                  <a:schemeClr val="tx2"/>
                </a:solidFill>
                <a:latin typeface="微软雅黑" pitchFamily="34" charset="-122"/>
                <a:ea typeface="微软雅黑" pitchFamily="34" charset="-122"/>
              </a:rPr>
              <a:t>！</a:t>
            </a:r>
          </a:p>
        </p:txBody>
      </p:sp>
      <p:cxnSp>
        <p:nvCxnSpPr>
          <p:cNvPr id="5" name="直接连接符 4"/>
          <p:cNvCxnSpPr/>
          <p:nvPr/>
        </p:nvCxnSpPr>
        <p:spPr>
          <a:xfrm rot="5400000" flipH="1" flipV="1">
            <a:off x="642910" y="236256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42910" y="2060848"/>
            <a:ext cx="785818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42910" y="3775360"/>
            <a:ext cx="785818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E0C67724E8B24486748510C24C0524" ma:contentTypeVersion="11" ma:contentTypeDescription="Create a new document." ma:contentTypeScope="" ma:versionID="57bef567d2c9d68167f18234cd818670">
  <xsd:schema xmlns:xsd="http://www.w3.org/2001/XMLSchema" xmlns:xs="http://www.w3.org/2001/XMLSchema" xmlns:p="http://schemas.microsoft.com/office/2006/metadata/properties" xmlns:ns3="e9d23743-bea7-4675-ab7c-e9f708dc4f0e" xmlns:ns4="1c59fb0b-c3a3-4086-a82b-65aa18bf5965" targetNamespace="http://schemas.microsoft.com/office/2006/metadata/properties" ma:root="true" ma:fieldsID="738731274e8f0011ad6523f40c5c90a8" ns3:_="" ns4:_="">
    <xsd:import namespace="e9d23743-bea7-4675-ab7c-e9f708dc4f0e"/>
    <xsd:import namespace="1c59fb0b-c3a3-4086-a82b-65aa18bf596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d23743-bea7-4675-ab7c-e9f708dc4f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c59fb0b-c3a3-4086-a82b-65aa18bf596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692E232-87AF-4105-8411-135F643254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d23743-bea7-4675-ab7c-e9f708dc4f0e"/>
    <ds:schemaRef ds:uri="1c59fb0b-c3a3-4086-a82b-65aa18bf59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FF6221-0FF4-4A19-96A7-AE658D3DB12A}">
  <ds:schemaRefs>
    <ds:schemaRef ds:uri="http://schemas.microsoft.com/sharepoint/v3/contenttype/forms"/>
  </ds:schemaRefs>
</ds:datastoreItem>
</file>

<file path=customXml/itemProps3.xml><?xml version="1.0" encoding="utf-8"?>
<ds:datastoreItem xmlns:ds="http://schemas.openxmlformats.org/officeDocument/2006/customXml" ds:itemID="{22C85FF9-E52F-4812-979E-21C835FA7332}">
  <ds:schemaRefs>
    <ds:schemaRef ds:uri="1c59fb0b-c3a3-4086-a82b-65aa18bf5965"/>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e9d23743-bea7-4675-ab7c-e9f708dc4f0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9862</TotalTime>
  <Words>766</Words>
  <Application>Microsoft Macintosh PowerPoint</Application>
  <PresentationFormat>On-screen Show (4:3)</PresentationFormat>
  <Paragraphs>131</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微软雅黑</vt:lpstr>
      <vt:lpstr>宋体</vt:lpstr>
      <vt:lpstr>Arial</vt:lpstr>
      <vt:lpstr>Arial Black</vt:lpstr>
      <vt:lpstr>Calibri</vt:lpstr>
      <vt:lpstr>Times New Roman</vt:lpstr>
      <vt:lpstr>Wingdings</vt:lpstr>
      <vt:lpstr>Office 主题</vt:lpstr>
      <vt:lpstr>Public participation and regulation of Human Germline Editing  in China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DELL</dc:creator>
  <cp:lastModifiedBy>Adrienne Hunt</cp:lastModifiedBy>
  <cp:revision>539</cp:revision>
  <cp:lastPrinted>1900-01-01T00:00:00Z</cp:lastPrinted>
  <dcterms:created xsi:type="dcterms:W3CDTF">1900-01-01T00:00:00Z</dcterms:created>
  <dcterms:modified xsi:type="dcterms:W3CDTF">2019-12-04T11:30:59Z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2052-9.7.0</vt:lpwstr>
  </property>
  <property fmtid="{D5CDD505-2E9C-101B-9397-08002B2CF9AE}" pid="3" name="ContentTypeId">
    <vt:lpwstr>0x010100A1E0C67724E8B24486748510C24C0524</vt:lpwstr>
  </property>
</Properties>
</file>