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86" autoAdjust="0"/>
  </p:normalViewPr>
  <p:slideViewPr>
    <p:cSldViewPr>
      <p:cViewPr varScale="1">
        <p:scale>
          <a:sx n="109" d="100"/>
          <a:sy n="109" d="100"/>
        </p:scale>
        <p:origin x="17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AD647-0C21-4741-BCEE-3C838046230A}" type="datetimeFigureOut">
              <a:rPr lang="en-US" smtClean="0"/>
              <a:t>11/4/19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AC4A8-D370-064C-8469-0C541EED1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58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what circumstances, in what ways and to what extent should people be permitted, enabled and assisted to pursue their goals?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AC4A8-D370-064C-8469-0C541EED1A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2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8FA1FD-8562-4FFD-8B2F-C557A15B4162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CE722-00C9-4A5F-8D63-6BC02CE6B7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875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0FE73E-473E-40B4-AF0D-1358D35844BC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24F7B-7A4D-49C5-AA05-97BC0E604F5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85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C448AA-A235-4EC3-B65B-96F615747BF1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5AC77-3ACB-443E-A3A8-3F28826F10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232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2C9FB-90A6-4651-A578-A6FF52DA0D1C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200CC-B278-408A-B17F-29B18C546B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135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6E412B-9D2A-4972-9994-10C801921C9E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FC128-4C4B-443B-B8CD-791449F98D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676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45EDF3-2634-4BC7-B56D-36F49B5BDDF8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30423-66C2-4161-83DF-60FCAC3D3A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011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477AA4-B527-4080-ADDB-F02F2AC1134F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0740F-37CC-49AC-9E9A-D548EEFC97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083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6D0715-2C2F-48DB-BDC1-2A9C195A6869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C5E00-3D11-4FC2-9D88-320A1BD8E5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261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65F390-7C4E-4B4C-B247-FBDE0E1A1046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8CD4E-DA45-43E0-99AA-0237E41573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52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4C80E4-5E90-4061-8E3D-A14D60F3458B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B380E-B069-4DA3-9DE3-F54EDD8D7C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36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6C05A9-9CB9-457C-90D5-AD600F9B7D4D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1AB42-241C-4745-ADCC-01D0D0A283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305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77F042C-DE0D-476F-816E-2388678BCB65}" type="datetimeFigureOut">
              <a:rPr lang="en-GB" altLang="en-US"/>
              <a:pPr/>
              <a:t>04/11/2019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B8E991B-B3D7-45F6-A601-3B7E1AFC885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403648" y="1628800"/>
            <a:ext cx="6264696" cy="3096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Pathway to Genome Editing and Research in Nigeria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Simisola</a:t>
            </a:r>
            <a:r>
              <a:rPr lang="en-US" dirty="0"/>
              <a:t> O. Akintola </a:t>
            </a:r>
            <a:r>
              <a:rPr lang="en-US" dirty="0" err="1"/>
              <a:t>Ph.D</a:t>
            </a:r>
            <a:endParaRPr lang="en-US" dirty="0"/>
          </a:p>
          <a:p>
            <a:r>
              <a:rPr lang="en-US" dirty="0"/>
              <a:t>University of Ibadan Nigeria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2" name="Picture 1" descr="Screen Shot 2019-10-23 at 09.26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8"/>
            <a:ext cx="9144000" cy="6741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Enquiry </a:t>
            </a:r>
          </a:p>
          <a:p>
            <a:r>
              <a:rPr lang="en-US" dirty="0"/>
              <a:t>The future use of genome editing technology by Nigerians who desire to have children who are genetically related to them</a:t>
            </a:r>
          </a:p>
          <a:p>
            <a:r>
              <a:rPr lang="en-US" dirty="0"/>
              <a:t>Legal landscape </a:t>
            </a:r>
          </a:p>
          <a:p>
            <a:r>
              <a:rPr lang="en-US" dirty="0"/>
              <a:t>Thoughts</a:t>
            </a:r>
          </a:p>
          <a:p>
            <a:r>
              <a:rPr lang="en-US" dirty="0"/>
              <a:t>Recommendations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/>
          <a:lstStyle/>
          <a:p>
            <a:r>
              <a:rPr lang="en-US" dirty="0"/>
              <a:t>Genome Editing and Human Reproduction</a:t>
            </a:r>
          </a:p>
        </p:txBody>
      </p:sp>
      <p:pic>
        <p:nvPicPr>
          <p:cNvPr id="4" name="Content Placeholder 3" descr="Screen Shot 2019-10-16 at 14.11.5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2" b="9892"/>
          <a:stretch>
            <a:fillRect/>
          </a:stretch>
        </p:blipFill>
        <p:spPr>
          <a:xfrm>
            <a:off x="0" y="1628800"/>
            <a:ext cx="9144000" cy="511256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double whammy Sickle Cell /Infertility ?</a:t>
            </a:r>
          </a:p>
        </p:txBody>
      </p:sp>
      <p:pic>
        <p:nvPicPr>
          <p:cNvPr id="28" name="Content Placeholder 27" descr="Screen Shot 2019-10-16 at 14.31.52.png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r="17403"/>
          <a:stretch>
            <a:fillRect/>
          </a:stretch>
        </p:blipFill>
        <p:spPr>
          <a:xfrm>
            <a:off x="467544" y="1628800"/>
            <a:ext cx="4038600" cy="4680520"/>
          </a:xfrm>
        </p:spPr>
      </p:pic>
      <p:pic>
        <p:nvPicPr>
          <p:cNvPr id="29" name="Screen Shot 2019-10-16 at 14.31.19.png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8200" y="1556792"/>
            <a:ext cx="4388296" cy="475252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/>
          <a:lstStyle/>
          <a:p>
            <a:r>
              <a:rPr lang="en-US" sz="3600" dirty="0"/>
              <a:t>Infertility</a:t>
            </a:r>
          </a:p>
        </p:txBody>
      </p:sp>
      <p:pic>
        <p:nvPicPr>
          <p:cNvPr id="17" name="Content Placeholder 16" descr="Screen Shot 2019-10-05 at 12.33.34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b="-1794"/>
          <a:stretch/>
        </p:blipFill>
        <p:spPr>
          <a:xfrm>
            <a:off x="3644484" y="-44624"/>
            <a:ext cx="5499515" cy="6858000"/>
          </a:xfrm>
        </p:spPr>
      </p:pic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3008313" cy="5688632"/>
          </a:xfrm>
        </p:spPr>
        <p:txBody>
          <a:bodyPr/>
          <a:lstStyle/>
          <a:p>
            <a:r>
              <a:rPr lang="en-US" sz="2800" dirty="0"/>
              <a:t>A bad place to be barren</a:t>
            </a:r>
          </a:p>
          <a:p>
            <a:endParaRPr lang="en-US" sz="2800" dirty="0"/>
          </a:p>
          <a:p>
            <a:r>
              <a:rPr lang="en-US" sz="2800" dirty="0"/>
              <a:t>Nigeria has a high infertility rate. Why are infertility clinics booming?</a:t>
            </a:r>
          </a:p>
          <a:p>
            <a:endParaRPr lang="en-US" sz="2800" dirty="0"/>
          </a:p>
          <a:p>
            <a:r>
              <a:rPr lang="en-US" sz="2800" i="1" dirty="0"/>
              <a:t>Treatments range from modern IVF to prayers and blessed water</a:t>
            </a:r>
          </a:p>
          <a:p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Infertility</a:t>
            </a:r>
          </a:p>
        </p:txBody>
      </p:sp>
      <p:pic>
        <p:nvPicPr>
          <p:cNvPr id="5" name="Screen Shot 2019-10-17 at 10.53.42.p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5050" y="116632"/>
            <a:ext cx="5111750" cy="583264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10-23 at 10.09.4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877" r="-29877"/>
          <a:stretch>
            <a:fillRect/>
          </a:stretch>
        </p:blipFill>
        <p:spPr>
          <a:xfrm>
            <a:off x="457200" y="1600200"/>
            <a:ext cx="8229600" cy="478112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/>
              <a:t>Odunvbun</a:t>
            </a:r>
            <a:r>
              <a:rPr lang="en-US" sz="2000" dirty="0"/>
              <a:t>, W.O., </a:t>
            </a:r>
            <a:r>
              <a:rPr lang="en-US" sz="2000" dirty="0" err="1"/>
              <a:t>Oziga</a:t>
            </a:r>
            <a:r>
              <a:rPr lang="en-US" sz="2000" dirty="0"/>
              <a:t>, D.V., </a:t>
            </a:r>
            <a:r>
              <a:rPr lang="en-US" sz="2000" dirty="0" err="1"/>
              <a:t>Oyeye</a:t>
            </a:r>
            <a:r>
              <a:rPr lang="en-US" sz="2000" dirty="0"/>
              <a:t>, L.O. and </a:t>
            </a:r>
            <a:r>
              <a:rPr lang="en-US" sz="2000" dirty="0" err="1"/>
              <a:t>Ojeogwu</a:t>
            </a:r>
            <a:r>
              <a:rPr lang="en-US" sz="2000" dirty="0"/>
              <a:t>, C.L., 2018. Pattern of infertility among infertile couple in a secondary health facility in Delta State, South South Nigeria. </a:t>
            </a:r>
            <a:r>
              <a:rPr lang="en-US" sz="2000" i="1" dirty="0"/>
              <a:t>Tropical Journal of Obstetrics and </a:t>
            </a:r>
            <a:r>
              <a:rPr lang="en-US" sz="2000" i="1" dirty="0" err="1"/>
              <a:t>Gynaecology</a:t>
            </a:r>
            <a:r>
              <a:rPr lang="en-US" sz="2000" dirty="0"/>
              <a:t>, </a:t>
            </a:r>
            <a:r>
              <a:rPr lang="en-US" sz="2000" i="1" dirty="0"/>
              <a:t>35</a:t>
            </a:r>
            <a:r>
              <a:rPr lang="en-US" sz="2000" dirty="0"/>
              <a:t>(3), pp.244-248.</a:t>
            </a:r>
          </a:p>
        </p:txBody>
      </p:sp>
      <p:pic>
        <p:nvPicPr>
          <p:cNvPr id="4" name="Content Placeholder 3" descr="TropJObstetGynaecol_2018_35_3_244_251957_f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9" b="1108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Legal Landscape</a:t>
            </a:r>
          </a:p>
        </p:txBody>
      </p:sp>
      <p:pic>
        <p:nvPicPr>
          <p:cNvPr id="4" name="Content Placeholder 3" descr="Screen Shot 2019-10-17 at 09.07.5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1" b="17311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Nigerian Legal Vacuum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Parents</a:t>
            </a:r>
          </a:p>
          <a:p>
            <a:r>
              <a:rPr lang="en-US" dirty="0"/>
              <a:t>Children</a:t>
            </a:r>
          </a:p>
          <a:p>
            <a:r>
              <a:rPr lang="en-US" dirty="0"/>
              <a:t>Society/Community</a:t>
            </a:r>
          </a:p>
          <a:p>
            <a:r>
              <a:rPr lang="en-US" dirty="0"/>
              <a:t>Extended Family</a:t>
            </a:r>
          </a:p>
          <a:p>
            <a:r>
              <a:rPr lang="en-US" dirty="0"/>
              <a:t>Future Generation</a:t>
            </a:r>
          </a:p>
          <a:p>
            <a:r>
              <a:rPr lang="en-US" dirty="0"/>
              <a:t>Industry</a:t>
            </a:r>
          </a:p>
          <a:p>
            <a:r>
              <a:rPr lang="en-US" dirty="0"/>
              <a:t>Health workers</a:t>
            </a:r>
          </a:p>
          <a:p>
            <a:r>
              <a:rPr lang="en-US" dirty="0"/>
              <a:t>Lawyers</a:t>
            </a:r>
          </a:p>
          <a:p>
            <a:r>
              <a:rPr lang="en-US" dirty="0"/>
              <a:t>Politicians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National Health Act</a:t>
            </a:r>
          </a:p>
          <a:p>
            <a:r>
              <a:rPr lang="en-US" dirty="0"/>
              <a:t>National Health Policy</a:t>
            </a:r>
          </a:p>
          <a:p>
            <a:r>
              <a:rPr lang="en-US" dirty="0"/>
              <a:t>Code of Medical Ethics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WAY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57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38A0191-BDA0-4E34-8AD1-46FFB4980DF8}" type="slidenum">
              <a:rPr lang="en-GB" altLang="en-US" sz="1200">
                <a:latin typeface="Arial Black" pitchFamily="34" charset="0"/>
              </a:rPr>
              <a:pPr eaLnBrk="1" hangingPunct="1"/>
              <a:t>12</a:t>
            </a:fld>
            <a:endParaRPr lang="en-GB" altLang="en-US" sz="1200">
              <a:latin typeface="Arial Black" pitchFamily="34" charset="0"/>
            </a:endParaRPr>
          </a:p>
        </p:txBody>
      </p:sp>
      <p:sp>
        <p:nvSpPr>
          <p:cNvPr id="24578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GB" altLang="en-US" sz="1200">
                <a:latin typeface="Arial Black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4" name="Picture 3" descr="Screen Shot 2019-10-29 at 21.12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8928992" cy="51125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Evaluating existing regulatory </a:t>
            </a:r>
            <a:r>
              <a:rPr lang="en-US" dirty="0" err="1"/>
              <a:t>infrastucture</a:t>
            </a:r>
            <a:endParaRPr lang="en-US" dirty="0"/>
          </a:p>
          <a:p>
            <a:r>
              <a:rPr lang="en-US" dirty="0"/>
              <a:t>Redistribution of decision making powers</a:t>
            </a:r>
          </a:p>
          <a:p>
            <a:r>
              <a:rPr lang="en-US" dirty="0"/>
              <a:t>Registry of </a:t>
            </a:r>
            <a:r>
              <a:rPr lang="en-US" dirty="0" err="1"/>
              <a:t>Crispr</a:t>
            </a:r>
            <a:r>
              <a:rPr lang="en-US" dirty="0"/>
              <a:t> Trials</a:t>
            </a:r>
          </a:p>
          <a:p>
            <a:r>
              <a:rPr lang="en-US" dirty="0"/>
              <a:t>Sustained and inclusive public and communal deliberations </a:t>
            </a:r>
          </a:p>
          <a:p>
            <a:r>
              <a:rPr lang="en-US" dirty="0"/>
              <a:t>Avenues to air the concerns of Nigerians</a:t>
            </a:r>
          </a:p>
          <a:p>
            <a:r>
              <a:rPr lang="en-US" dirty="0"/>
              <a:t>Inclusion of women and youths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Takeaways</a:t>
            </a:r>
            <a:endParaRPr lang="en-US" dirty="0"/>
          </a:p>
        </p:txBody>
      </p:sp>
      <p:pic>
        <p:nvPicPr>
          <p:cNvPr id="4" name="Content Placeholder 3" descr="Screen Shot 2019-10-29 at 21.07.2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9" b="864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2" name="Picture 1" descr="Screen Shot 2019-10-29 at 20.31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3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PechaKuchaTemplate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E5996DE611A34AA80BD1B281042500" ma:contentTypeVersion="10" ma:contentTypeDescription="Create a new document." ma:contentTypeScope="" ma:versionID="0ff9b9e3100fc4726beadd4f4b66da06">
  <xsd:schema xmlns:xsd="http://www.w3.org/2001/XMLSchema" xmlns:xs="http://www.w3.org/2001/XMLSchema" xmlns:p="http://schemas.microsoft.com/office/2006/metadata/properties" xmlns:ns1="http://schemas.microsoft.com/sharepoint/v3" xmlns:ns2="162e466a-4152-447c-8803-8101953e7236" xmlns:ns3="17e27c1d-d197-4193-af63-42deee00e61b" targetNamespace="http://schemas.microsoft.com/office/2006/metadata/properties" ma:root="true" ma:fieldsID="d0403421b8b6d06304083118c25c5565" ns1:_="" ns2:_="" ns3:_="">
    <xsd:import namespace="http://schemas.microsoft.com/sharepoint/v3"/>
    <xsd:import namespace="162e466a-4152-447c-8803-8101953e7236"/>
    <xsd:import namespace="17e27c1d-d197-4193-af63-42deee00e6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2e466a-4152-447c-8803-8101953e72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27c1d-d197-4193-af63-42deee00e6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594310F-26EA-43F8-BAB3-9FA569282B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73FFE-6376-44CA-9B3F-BCD05ADAA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62e466a-4152-447c-8803-8101953e7236"/>
    <ds:schemaRef ds:uri="17e27c1d-d197-4193-af63-42deee00e6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4B2D94-0BD0-4F3C-BFAE-58EB67AEF42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PechaKuchaTemplate (2)</Template>
  <TotalTime>293</TotalTime>
  <Words>246</Words>
  <Application>Microsoft Macintosh PowerPoint</Application>
  <PresentationFormat>On-screen Show (4:3)</PresentationFormat>
  <Paragraphs>47</Paragraphs>
  <Slides>15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ＭＳ Ｐゴシック</vt:lpstr>
      <vt:lpstr>Arial</vt:lpstr>
      <vt:lpstr>Arial Black</vt:lpstr>
      <vt:lpstr>Calibri</vt:lpstr>
      <vt:lpstr>PechaKuchaTemplate (2)</vt:lpstr>
      <vt:lpstr>Pathway to Genome Editing and Research in Nigeria</vt:lpstr>
      <vt:lpstr>PowerPoint Presentation</vt:lpstr>
      <vt:lpstr>Outline</vt:lpstr>
      <vt:lpstr>Genome Editing and Human Reproduction</vt:lpstr>
      <vt:lpstr>A double whammy Sickle Cell /Infertility ?</vt:lpstr>
      <vt:lpstr>Infertility</vt:lpstr>
      <vt:lpstr>Infertility</vt:lpstr>
      <vt:lpstr>PowerPoint Presentation</vt:lpstr>
      <vt:lpstr>Odunvbun, W.O., Oziga, D.V., Oyeye, L.O. and Ojeogwu, C.L., 2018. Pattern of infertility among infertile couple in a secondary health facility in Delta State, South South Nigeria. Tropical Journal of Obstetrics and Gynaecology, 35(3), pp.244-248.</vt:lpstr>
      <vt:lpstr>The Legal Landscape</vt:lpstr>
      <vt:lpstr>The Nigerian Legal Vacuum</vt:lpstr>
      <vt:lpstr>WHICH WAY ?</vt:lpstr>
      <vt:lpstr>Recommendations</vt:lpstr>
      <vt:lpstr>Key Takeaways</vt:lpstr>
      <vt:lpstr>PowerPoint Presentation</vt:lpstr>
    </vt:vector>
  </TitlesOfParts>
  <Company>University of Oxford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Prachi Bhatnagar</dc:creator>
  <cp:lastModifiedBy>Adrienne Hunt</cp:lastModifiedBy>
  <cp:revision>25</cp:revision>
  <dcterms:created xsi:type="dcterms:W3CDTF">2014-12-16T11:05:44Z</dcterms:created>
  <dcterms:modified xsi:type="dcterms:W3CDTF">2019-11-04T14:09:40Z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0x01010019E5996DE611A34AA80BD1B281042500</vt:lpwstr>
  </property>
</Properties>
</file>