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4"/>
  </p:sldMasterIdLst>
  <p:notesMasterIdLst>
    <p:notesMasterId r:id="rId18"/>
  </p:notesMasterIdLst>
  <p:sldIdLst>
    <p:sldId id="256" r:id="rId5"/>
    <p:sldId id="258" r:id="rId6"/>
    <p:sldId id="259" r:id="rId7"/>
    <p:sldId id="268" r:id="rId8"/>
    <p:sldId id="257" r:id="rId9"/>
    <p:sldId id="267" r:id="rId10"/>
    <p:sldId id="262" r:id="rId11"/>
    <p:sldId id="263" r:id="rId12"/>
    <p:sldId id="264" r:id="rId13"/>
    <p:sldId id="265" r:id="rId14"/>
    <p:sldId id="269" r:id="rId15"/>
    <p:sldId id="266" r:id="rId16"/>
    <p:sldId id="26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51"/>
    <p:restoredTop sz="94694"/>
  </p:normalViewPr>
  <p:slideViewPr>
    <p:cSldViewPr snapToGrid="0" snapToObjects="1">
      <p:cViewPr varScale="1">
        <p:scale>
          <a:sx n="115" d="100"/>
          <a:sy n="115" d="100"/>
        </p:scale>
        <p:origin x="17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7AE1B1-934F-7D49-AA50-816D455E0891}" type="datetimeFigureOut">
              <a:rPr lang="en-US" smtClean="0"/>
              <a:t>12/9/18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C7A72E-35A6-0B47-9562-EF2F3D7B7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20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87FA9-4589-5C45-895D-69AF7E627FEB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7DF-8F10-C946-B124-5B364622B37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828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87FA9-4589-5C45-895D-69AF7E627FEB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7DF-8F10-C946-B124-5B364622B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60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87FA9-4589-5C45-895D-69AF7E627FEB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7DF-8F10-C946-B124-5B364622B37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0808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87FA9-4589-5C45-895D-69AF7E627FEB}" type="datetimeFigureOut">
              <a:rPr lang="en-US" smtClean="0"/>
              <a:t>12/9/18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7DF-8F10-C946-B124-5B364622B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130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87FA9-4589-5C45-895D-69AF7E627FEB}" type="datetimeFigureOut">
              <a:rPr lang="en-US" smtClean="0"/>
              <a:t>12/9/18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7DF-8F10-C946-B124-5B364622B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861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87FA9-4589-5C45-895D-69AF7E627FEB}" type="datetimeFigureOut">
              <a:rPr lang="en-US" smtClean="0"/>
              <a:t>12/9/18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7DF-8F10-C946-B124-5B364622B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15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87FA9-4589-5C45-895D-69AF7E627FEB}" type="datetimeFigureOut">
              <a:rPr lang="en-US" smtClean="0"/>
              <a:t>12/9/18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7DF-8F10-C946-B124-5B364622B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514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A5387FA9-4589-5C45-895D-69AF7E627FEB}" type="datetimeFigureOut">
              <a:rPr lang="en-US" smtClean="0"/>
              <a:t>12/9/18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9C07DF-8F10-C946-B124-5B364622B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394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87FA9-4589-5C45-895D-69AF7E627FEB}" type="datetimeFigureOut">
              <a:rPr lang="en-US" smtClean="0"/>
              <a:t>12/9/18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7DF-8F10-C946-B124-5B364622B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8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87FA9-4589-5C45-895D-69AF7E627FEB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7DF-8F10-C946-B124-5B364622B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31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87FA9-4589-5C45-895D-69AF7E627FEB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7DF-8F10-C946-B124-5B364622B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42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5387FA9-4589-5C45-895D-69AF7E627FEB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B9C07DF-8F10-C946-B124-5B364622B37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999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hyperlink" Target="mailto:jcanario@etikos.do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1222181"/>
            <a:ext cx="7543800" cy="2674620"/>
          </a:xfrm>
        </p:spPr>
        <p:txBody>
          <a:bodyPr>
            <a:noAutofit/>
          </a:bodyPr>
          <a:lstStyle/>
          <a:p>
            <a:r>
              <a:rPr lang="en-US" sz="3300" dirty="0"/>
              <a:t>Research Ethics Committees request for data sharing plan as part of ethics review process: </a:t>
            </a:r>
            <a:r>
              <a:rPr lang="en-US" sz="2400" dirty="0"/>
              <a:t>Data from the National Research Ethics Committees Survey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198966"/>
            <a:ext cx="7662980" cy="1379372"/>
          </a:xfrm>
        </p:spPr>
        <p:txBody>
          <a:bodyPr>
            <a:normAutofit fontScale="40000" lnSpcReduction="20000"/>
          </a:bodyPr>
          <a:lstStyle/>
          <a:p>
            <a:r>
              <a:rPr lang="en-US" dirty="0"/>
              <a:t>Julio Canario, MSPH</a:t>
            </a:r>
          </a:p>
          <a:p>
            <a:r>
              <a:rPr lang="en-US" dirty="0"/>
              <a:t>Director, </a:t>
            </a:r>
            <a:r>
              <a:rPr lang="en-US" dirty="0" err="1"/>
              <a:t>Etikos</a:t>
            </a:r>
            <a:r>
              <a:rPr lang="en-US" dirty="0"/>
              <a:t>; Professor Universidad </a:t>
            </a:r>
            <a:r>
              <a:rPr lang="en-US" dirty="0" err="1"/>
              <a:t>Autónoma</a:t>
            </a:r>
            <a:r>
              <a:rPr lang="en-US" dirty="0"/>
              <a:t> de Santo Domingo.</a:t>
            </a:r>
          </a:p>
          <a:p>
            <a:r>
              <a:rPr lang="en-US" dirty="0"/>
              <a:t>Research Associate, CENISMI</a:t>
            </a:r>
          </a:p>
          <a:p>
            <a:r>
              <a:rPr lang="en-US" dirty="0"/>
              <a:t>Global forum on bioethics in research (GFBR)</a:t>
            </a:r>
          </a:p>
          <a:p>
            <a:r>
              <a:rPr lang="en-US" dirty="0"/>
              <a:t>South Africa, 13 November, 2018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480" y="1177113"/>
            <a:ext cx="3061666" cy="919727"/>
          </a:xfrm>
          <a:prstGeom prst="rect">
            <a:avLst/>
          </a:prstGeom>
        </p:spPr>
      </p:pic>
      <p:pic>
        <p:nvPicPr>
          <p:cNvPr id="1028" name="Picture 4" descr="esultado de imagen para logo uas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259" y="1163931"/>
            <a:ext cx="753353" cy="932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585" y="1191703"/>
            <a:ext cx="722000" cy="91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33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pic>
        <p:nvPicPr>
          <p:cNvPr id="1026" name="Picture 2" descr="ocator Map of Dominican Republic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2722" y="2385825"/>
            <a:ext cx="3704034" cy="272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63440" y="2788202"/>
            <a:ext cx="4192325" cy="301752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Dominican Republic is a middle-income country</a:t>
            </a:r>
          </a:p>
          <a:p>
            <a:r>
              <a:rPr lang="en-US" dirty="0"/>
              <a:t>Population total: 10,648,791 habitants</a:t>
            </a:r>
          </a:p>
          <a:p>
            <a:r>
              <a:rPr lang="en-US" dirty="0"/>
              <a:t>Health insurance coverage: 73.8%</a:t>
            </a:r>
          </a:p>
          <a:p>
            <a:r>
              <a:rPr lang="en-US" dirty="0"/>
              <a:t>Health expenditure: &gt; 2% GDP (below of the Americas)</a:t>
            </a:r>
          </a:p>
          <a:p>
            <a:r>
              <a:rPr lang="en-US" dirty="0"/>
              <a:t>The percentage of out-of-pocket health expenditures (43.67%) is one of the greatest in the Americas</a:t>
            </a:r>
          </a:p>
        </p:txBody>
      </p:sp>
      <p:sp>
        <p:nvSpPr>
          <p:cNvPr id="3" name="Rectangle 2"/>
          <p:cNvSpPr/>
          <p:nvPr/>
        </p:nvSpPr>
        <p:spPr>
          <a:xfrm>
            <a:off x="822722" y="5645209"/>
            <a:ext cx="8162252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>
                <a:solidFill>
                  <a:schemeClr val="bg1"/>
                </a:solidFill>
              </a:rPr>
              <a:t>https://</a:t>
            </a:r>
            <a:r>
              <a:rPr lang="en-US" sz="1350" dirty="0" err="1">
                <a:solidFill>
                  <a:schemeClr val="bg1"/>
                </a:solidFill>
              </a:rPr>
              <a:t>data.worldbank.org</a:t>
            </a:r>
            <a:r>
              <a:rPr lang="en-US" sz="1350" dirty="0">
                <a:solidFill>
                  <a:schemeClr val="bg1"/>
                </a:solidFill>
              </a:rPr>
              <a:t>/indicator/</a:t>
            </a:r>
            <a:r>
              <a:rPr lang="en-US" sz="1350" dirty="0" err="1">
                <a:solidFill>
                  <a:schemeClr val="bg1"/>
                </a:solidFill>
              </a:rPr>
              <a:t>SH.XPD.OOPC.PC.CD?end</a:t>
            </a:r>
            <a:r>
              <a:rPr lang="en-US" sz="1350" dirty="0">
                <a:solidFill>
                  <a:schemeClr val="bg1"/>
                </a:solidFill>
              </a:rPr>
              <a:t>=2015&amp;locations=</a:t>
            </a:r>
            <a:r>
              <a:rPr lang="en-US" sz="1350" dirty="0" err="1">
                <a:solidFill>
                  <a:schemeClr val="bg1"/>
                </a:solidFill>
              </a:rPr>
              <a:t>DO&amp;start</a:t>
            </a:r>
            <a:r>
              <a:rPr lang="en-US" sz="1350" dirty="0">
                <a:solidFill>
                  <a:schemeClr val="bg1"/>
                </a:solidFill>
              </a:rPr>
              <a:t>=2000&amp;view=chart</a:t>
            </a:r>
          </a:p>
        </p:txBody>
      </p:sp>
    </p:spTree>
    <p:extLst>
      <p:ext uri="{BB962C8B-B14F-4D97-AF65-F5344CB8AC3E}">
        <p14:creationId xmlns:p14="http://schemas.microsoft.com/office/powerpoint/2010/main" val="168212603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Main public research funding agency: Ministry of Higher Education, Science and Technology. </a:t>
            </a:r>
          </a:p>
          <a:p>
            <a:r>
              <a:rPr lang="en-US" dirty="0"/>
              <a:t>Written policies on health research and research priorities by the Ministry of Health </a:t>
            </a:r>
          </a:p>
          <a:p>
            <a:r>
              <a:rPr lang="en-US" dirty="0"/>
              <a:t>A gap in health research persist</a:t>
            </a:r>
          </a:p>
          <a:p>
            <a:pPr lvl="1"/>
            <a:r>
              <a:rPr lang="en-US" dirty="0"/>
              <a:t>funds are not allocated towards the diseases and conditions affecting the most vulnerable </a:t>
            </a:r>
          </a:p>
          <a:p>
            <a:pPr lvl="1"/>
            <a:r>
              <a:rPr lang="en-US" dirty="0"/>
              <a:t>not directed towards improving outcomes of the health system itself. </a:t>
            </a:r>
          </a:p>
          <a:p>
            <a:r>
              <a:rPr lang="en-US" dirty="0"/>
              <a:t>Most of the health research projects are from the international pharmaceutical industry. </a:t>
            </a:r>
          </a:p>
        </p:txBody>
      </p:sp>
      <p:pic>
        <p:nvPicPr>
          <p:cNvPr id="2050" name="Picture 2" descr="esultado de imagen para pobreza republica dominicana foto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35133" y="2241948"/>
            <a:ext cx="3559934" cy="3017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44792" y="5646074"/>
            <a:ext cx="734617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Gaps in health research in the </a:t>
            </a:r>
            <a:r>
              <a:rPr lang="en-US" sz="1350">
                <a:solidFill>
                  <a:schemeClr val="bg1"/>
                </a:solidFill>
              </a:rPr>
              <a:t>Dominican Republic. </a:t>
            </a:r>
            <a:r>
              <a:rPr lang="en-US" sz="1350" dirty="0">
                <a:solidFill>
                  <a:schemeClr val="bg1"/>
                </a:solidFill>
              </a:rPr>
              <a:t>https://</a:t>
            </a:r>
            <a:r>
              <a:rPr lang="en-US" sz="1350" dirty="0" err="1">
                <a:solidFill>
                  <a:schemeClr val="bg1"/>
                </a:solidFill>
              </a:rPr>
              <a:t>www.ncbi.nlm.nih.gov</a:t>
            </a:r>
            <a:r>
              <a:rPr lang="en-US" sz="1350" dirty="0">
                <a:solidFill>
                  <a:schemeClr val="bg1"/>
                </a:solidFill>
              </a:rPr>
              <a:t>/</a:t>
            </a:r>
            <a:r>
              <a:rPr lang="en-US" sz="1350" dirty="0" err="1">
                <a:solidFill>
                  <a:schemeClr val="bg1"/>
                </a:solidFill>
              </a:rPr>
              <a:t>pubmed</a:t>
            </a:r>
            <a:r>
              <a:rPr lang="en-US" sz="1350" dirty="0">
                <a:solidFill>
                  <a:schemeClr val="bg1"/>
                </a:solidFill>
              </a:rPr>
              <a:t>/27657182</a:t>
            </a:r>
          </a:p>
        </p:txBody>
      </p:sp>
    </p:spTree>
    <p:extLst>
      <p:ext uri="{BB962C8B-B14F-4D97-AF65-F5344CB8AC3E}">
        <p14:creationId xmlns:p14="http://schemas.microsoft.com/office/powerpoint/2010/main" val="20117435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1541" y="2213625"/>
            <a:ext cx="2434604" cy="3017519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In 2016 the Dominican Republic reported one of the largest </a:t>
            </a:r>
            <a:r>
              <a:rPr lang="en-US" dirty="0" err="1"/>
              <a:t>Zika</a:t>
            </a:r>
            <a:r>
              <a:rPr lang="en-US" dirty="0"/>
              <a:t> virus outbreaks in the Americas. </a:t>
            </a:r>
          </a:p>
          <a:p>
            <a:r>
              <a:rPr lang="en-US" dirty="0"/>
              <a:t>WHO oriented towards detection, prevention, care &amp; support and </a:t>
            </a:r>
            <a:r>
              <a:rPr lang="en-US" dirty="0">
                <a:solidFill>
                  <a:srgbClr val="FF0000"/>
                </a:solidFill>
              </a:rPr>
              <a:t>research.</a:t>
            </a:r>
          </a:p>
          <a:p>
            <a:r>
              <a:rPr lang="en-US" dirty="0"/>
              <a:t>National researchers were not participating as meaningful collaborators in international research efforts. </a:t>
            </a:r>
          </a:p>
          <a:p>
            <a:r>
              <a:rPr lang="en-US" dirty="0"/>
              <a:t>Complaints that participation and sharing of responsibilities were not optimal.</a:t>
            </a:r>
          </a:p>
        </p:txBody>
      </p:sp>
      <p:sp>
        <p:nvSpPr>
          <p:cNvPr id="4" name="Rectangle 3"/>
          <p:cNvSpPr/>
          <p:nvPr/>
        </p:nvSpPr>
        <p:spPr>
          <a:xfrm>
            <a:off x="842255" y="5563660"/>
            <a:ext cx="808323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solidFill>
                  <a:schemeClr val="tx2"/>
                </a:solidFill>
              </a:rPr>
              <a:t>Ethical challenges for international collaborative research partnerships in the context of the </a:t>
            </a:r>
            <a:r>
              <a:rPr lang="en-US" sz="1350" dirty="0" err="1">
                <a:solidFill>
                  <a:schemeClr val="tx2"/>
                </a:solidFill>
              </a:rPr>
              <a:t>Zika</a:t>
            </a:r>
            <a:r>
              <a:rPr lang="en-US" sz="1350" dirty="0">
                <a:solidFill>
                  <a:schemeClr val="tx2"/>
                </a:solidFill>
              </a:rPr>
              <a:t> outbreak in the </a:t>
            </a:r>
          </a:p>
          <a:p>
            <a:r>
              <a:rPr lang="en-US" sz="1350" dirty="0">
                <a:solidFill>
                  <a:schemeClr val="tx2"/>
                </a:solidFill>
              </a:rPr>
              <a:t>Dominican Republic: a qualitative case study. https://</a:t>
            </a:r>
            <a:r>
              <a:rPr lang="en-US" sz="1350" dirty="0" err="1">
                <a:solidFill>
                  <a:schemeClr val="tx2"/>
                </a:solidFill>
              </a:rPr>
              <a:t>www.ncbi.nlm.nih.gov</a:t>
            </a:r>
            <a:r>
              <a:rPr lang="en-US" sz="1350" dirty="0">
                <a:solidFill>
                  <a:schemeClr val="tx2"/>
                </a:solidFill>
              </a:rPr>
              <a:t>/</a:t>
            </a:r>
            <a:r>
              <a:rPr lang="en-US" sz="1350" dirty="0" err="1">
                <a:solidFill>
                  <a:schemeClr val="tx2"/>
                </a:solidFill>
              </a:rPr>
              <a:t>pmc</a:t>
            </a:r>
            <a:r>
              <a:rPr lang="en-US" sz="1350" dirty="0">
                <a:solidFill>
                  <a:schemeClr val="tx2"/>
                </a:solidFill>
              </a:rPr>
              <a:t>/articles</a:t>
            </a:r>
            <a:r>
              <a:rPr lang="en-US" sz="1350" dirty="0">
                <a:solidFill>
                  <a:schemeClr val="bg1"/>
                </a:solidFill>
              </a:rPr>
              <a:t>/PMC5613490/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899" y="2241551"/>
            <a:ext cx="5599937" cy="296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0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640158"/>
            <a:ext cx="7543800" cy="1207008"/>
          </a:xfrm>
        </p:spPr>
        <p:txBody>
          <a:bodyPr>
            <a:normAutofit fontScale="90000"/>
          </a:bodyPr>
          <a:lstStyle/>
          <a:p>
            <a:r>
              <a:rPr lang="en-US" dirty="0"/>
              <a:t>Description of the research project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2241551"/>
            <a:ext cx="7543800" cy="3017520"/>
          </a:xfrm>
        </p:spPr>
        <p:txBody>
          <a:bodyPr/>
          <a:lstStyle/>
          <a:p>
            <a:r>
              <a:rPr lang="en-US" dirty="0"/>
              <a:t>The National Research Ethics Committees Survey aimed to identify the number of existing Research Ethics Committees (REC) in the Dominican Republic, their composition, organization, activities, ethics review and decision-making processes.</a:t>
            </a:r>
          </a:p>
          <a:p>
            <a:r>
              <a:rPr lang="en-US" dirty="0"/>
              <a:t>Around 400 health care organizations, academic and research oriented organizations, both public and private where contacted</a:t>
            </a:r>
            <a:r>
              <a:rPr lang="en-US" dirty="0">
                <a:effectLst/>
              </a:rPr>
              <a:t> </a:t>
            </a:r>
          </a:p>
          <a:p>
            <a:r>
              <a:rPr lang="en-US" dirty="0"/>
              <a:t>Conducted from March 2017 through September 2018</a:t>
            </a:r>
          </a:p>
          <a:p>
            <a:r>
              <a:rPr lang="en-US" dirty="0"/>
              <a:t>A total of 20 REC’s completed the survey.</a:t>
            </a:r>
          </a:p>
        </p:txBody>
      </p:sp>
      <p:pic>
        <p:nvPicPr>
          <p:cNvPr id="4098" name="Picture 2" descr="erson Writing On Note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910" y="4237329"/>
            <a:ext cx="1871276" cy="1240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195828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2457309"/>
            <a:ext cx="3073179" cy="3021638"/>
          </a:xfrm>
        </p:spPr>
        <p:txBody>
          <a:bodyPr>
            <a:normAutofit lnSpcReduction="10000"/>
          </a:bodyPr>
          <a:lstStyle/>
          <a:p>
            <a:r>
              <a:rPr lang="en-US" sz="2100" dirty="0"/>
              <a:t>None of the RECs involved request a data sharing plan</a:t>
            </a:r>
          </a:p>
          <a:p>
            <a:r>
              <a:rPr lang="en-US" sz="2100" dirty="0"/>
              <a:t>RECs written policies did not include data sharing terms </a:t>
            </a:r>
          </a:p>
          <a:p>
            <a:r>
              <a:rPr lang="en-US" sz="2100" dirty="0"/>
              <a:t>Standard operational procedures or templates to evaluate data sharing plan were inexistent. </a:t>
            </a:r>
          </a:p>
        </p:txBody>
      </p:sp>
      <p:pic>
        <p:nvPicPr>
          <p:cNvPr id="2050" name="Picture 2" descr="o Escuchar, Kermit, No Ver, No Habl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529" y="2596009"/>
            <a:ext cx="4136231" cy="2428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581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Ethical issues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100" b="1" dirty="0">
                <a:solidFill>
                  <a:schemeClr val="accent5"/>
                </a:solidFill>
              </a:rPr>
              <a:t>CIOMS guidelines suggest that there are compelling reasons to share data but</a:t>
            </a:r>
            <a:r>
              <a:rPr lang="mr-IN" sz="2100" b="1" dirty="0">
                <a:solidFill>
                  <a:schemeClr val="accent5"/>
                </a:solidFill>
              </a:rPr>
              <a:t>…</a:t>
            </a:r>
            <a:r>
              <a:rPr lang="en-US" sz="2100" b="1" dirty="0">
                <a:solidFill>
                  <a:schemeClr val="accent5"/>
                </a:solidFill>
              </a:rPr>
              <a:t> </a:t>
            </a:r>
          </a:p>
          <a:p>
            <a:endParaRPr lang="en-US" sz="2100" dirty="0"/>
          </a:p>
          <a:p>
            <a:r>
              <a:rPr lang="en-US" sz="2100" dirty="0"/>
              <a:t>Would the researcher have a duty to respond to that request even though in a legal sense this is an unregulated component in many LMICs? </a:t>
            </a:r>
          </a:p>
          <a:p>
            <a:endParaRPr lang="en-US" sz="2100" dirty="0"/>
          </a:p>
          <a:p>
            <a:r>
              <a:rPr lang="en-US" sz="2100" dirty="0"/>
              <a:t>Does the decision to ask for data sharing plan applies to any type of research and regardless of the sponsor institution?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/>
            <a:r>
              <a:rPr lang="en-US" sz="2400" b="1" dirty="0"/>
              <a:t>Would it be reasonable for REC’s request for data sharing plan?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1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Ethical issues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87391" y="1597819"/>
            <a:ext cx="4629150" cy="3962060"/>
          </a:xfrm>
        </p:spPr>
        <p:txBody>
          <a:bodyPr>
            <a:normAutofit fontScale="92500"/>
          </a:bodyPr>
          <a:lstStyle/>
          <a:p>
            <a:pPr algn="ctr"/>
            <a:r>
              <a:rPr lang="en-US" sz="2100" dirty="0">
                <a:solidFill>
                  <a:schemeClr val="accent1"/>
                </a:solidFill>
              </a:rPr>
              <a:t>There is an increased recognition of the importance of collaborative research efforts globally, but</a:t>
            </a:r>
            <a:r>
              <a:rPr lang="mr-IN" sz="2100" dirty="0">
                <a:solidFill>
                  <a:schemeClr val="accent1"/>
                </a:solidFill>
              </a:rPr>
              <a:t>…</a:t>
            </a:r>
            <a:r>
              <a:rPr lang="en-US" sz="2100" dirty="0">
                <a:solidFill>
                  <a:schemeClr val="accent1"/>
                </a:solidFill>
              </a:rPr>
              <a:t> </a:t>
            </a:r>
          </a:p>
          <a:p>
            <a:pPr lvl="0"/>
            <a:r>
              <a:rPr lang="en-US" sz="2100" dirty="0"/>
              <a:t>What kind of international cooperation will be needed to promote equitable data sharing? </a:t>
            </a:r>
          </a:p>
          <a:p>
            <a:pPr lvl="0"/>
            <a:r>
              <a:rPr lang="en-US" sz="2100" dirty="0"/>
              <a:t>Who is going to monitor that this is done consistently and that the data gets actually analyzed by local researchers for the benefit of individuals and communities? </a:t>
            </a:r>
          </a:p>
          <a:p>
            <a:pPr lvl="0"/>
            <a:r>
              <a:rPr lang="en-US" sz="2100" dirty="0"/>
              <a:t>Could capacity building efforts be demanded as integral part of data sharing plan?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/>
            <a:r>
              <a:rPr lang="en-US" sz="2400" b="1" dirty="0"/>
              <a:t>Should data from LMICs be shared internationally and for what reason?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15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Ethical issues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87391" y="1597819"/>
            <a:ext cx="4629150" cy="3962060"/>
          </a:xfrm>
        </p:spPr>
        <p:txBody>
          <a:bodyPr>
            <a:normAutofit/>
          </a:bodyPr>
          <a:lstStyle/>
          <a:p>
            <a:pPr algn="ctr"/>
            <a:r>
              <a:rPr lang="en-US" sz="2100" b="1" dirty="0">
                <a:solidFill>
                  <a:schemeClr val="accent6"/>
                </a:solidFill>
              </a:rPr>
              <a:t>Lack of action at developing the HRS is an outstanding issue.</a:t>
            </a:r>
          </a:p>
          <a:p>
            <a:r>
              <a:rPr lang="en-US" sz="2100" dirty="0"/>
              <a:t>Collaborative work encompasses fair sharing beginning by identifying and empowering local research teams allowing them to participate in all phases of the research project, </a:t>
            </a:r>
            <a:r>
              <a:rPr lang="en-US" sz="2100" i="1" dirty="0"/>
              <a:t>not just in the data collection phase.</a:t>
            </a:r>
          </a:p>
          <a:p>
            <a:r>
              <a:rPr lang="en-US" sz="2100" dirty="0"/>
              <a:t>To promote the inclusion and education of data scientist as part of the research team in LMICs will prompt and facilitate ownership of the data.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/>
            <a:r>
              <a:rPr lang="en-US" sz="2400" b="1" dirty="0"/>
              <a:t>What if local agency on health research is minimum?</a:t>
            </a:r>
            <a:r>
              <a:rPr lang="en-US" sz="24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3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22960" y="2241550"/>
            <a:ext cx="7543800" cy="3336787"/>
          </a:xfrm>
        </p:spPr>
        <p:txBody>
          <a:bodyPr>
            <a:normAutofit/>
          </a:bodyPr>
          <a:lstStyle/>
          <a:p>
            <a:r>
              <a:rPr lang="en-US" sz="1800" dirty="0"/>
              <a:t>There is the need to advocate for policies on data sharing and </a:t>
            </a:r>
            <a:r>
              <a:rPr lang="en-US" sz="1800" dirty="0" err="1"/>
              <a:t>biobanking</a:t>
            </a:r>
            <a:r>
              <a:rPr lang="en-US" sz="1800" dirty="0"/>
              <a:t> in LMICs. </a:t>
            </a:r>
          </a:p>
          <a:p>
            <a:r>
              <a:rPr lang="en-US" sz="1800" dirty="0"/>
              <a:t>REC should discuss the feasibility of including data and </a:t>
            </a:r>
            <a:r>
              <a:rPr lang="en-US" sz="1800" dirty="0" err="1"/>
              <a:t>biobanking</a:t>
            </a:r>
            <a:r>
              <a:rPr lang="en-US" sz="1800" dirty="0"/>
              <a:t> terms within their written polices determining when and how a data sharing plan should be requested as part of a research protocol.</a:t>
            </a:r>
          </a:p>
          <a:p>
            <a:r>
              <a:rPr lang="en-US" sz="1800" dirty="0"/>
              <a:t>Sharing data and samples should be allowed only to those offering or having in place strong data sharing plans to avoid potential abuses or unequitable sharing.</a:t>
            </a:r>
          </a:p>
        </p:txBody>
      </p:sp>
    </p:spTree>
    <p:extLst>
      <p:ext uri="{BB962C8B-B14F-4D97-AF65-F5344CB8AC3E}">
        <p14:creationId xmlns:p14="http://schemas.microsoft.com/office/powerpoint/2010/main" val="14318046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The National Council on Bioethics in Health (CONABIOS) should offer guidance to REC in terms of policies and standards on data sharing and </a:t>
            </a:r>
            <a:r>
              <a:rPr lang="en-US" sz="1800" dirty="0" err="1"/>
              <a:t>biobanking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MoH</a:t>
            </a:r>
            <a:r>
              <a:rPr lang="en-US" sz="1800" dirty="0"/>
              <a:t> and the Ministry of Science and Technology should work together in the development of platform for Data and sample access.</a:t>
            </a:r>
          </a:p>
          <a:p>
            <a:pPr lvl="1"/>
            <a:r>
              <a:rPr lang="en-US" sz="1500" dirty="0"/>
              <a:t>Policy development </a:t>
            </a:r>
          </a:p>
          <a:p>
            <a:pPr lvl="1"/>
            <a:r>
              <a:rPr lang="en-US" sz="1500" dirty="0"/>
              <a:t>Organizational structure</a:t>
            </a:r>
          </a:p>
          <a:p>
            <a:pPr lvl="1"/>
            <a:r>
              <a:rPr lang="en-US" sz="1500" dirty="0"/>
              <a:t>Central platforms (local and regional) to access and analysis the data</a:t>
            </a:r>
          </a:p>
          <a:p>
            <a:pPr lvl="1"/>
            <a:r>
              <a:rPr lang="en-US" sz="1500" dirty="0"/>
              <a:t>Capacity building agreements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9280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Open debates among policy makers, researchers, funding agencies and community representatives to clarify basic questions regarding the meaning, “pros” and “cons” of data sharing and </a:t>
            </a:r>
            <a:r>
              <a:rPr lang="en-US" sz="1800" dirty="0" err="1"/>
              <a:t>biobanking</a:t>
            </a:r>
            <a:r>
              <a:rPr lang="en-US" sz="1800" dirty="0"/>
              <a:t> policies should be promoted in each country and region. </a:t>
            </a:r>
          </a:p>
          <a:p>
            <a:pPr lvl="0"/>
            <a:r>
              <a:rPr lang="en-US" sz="1800" dirty="0"/>
              <a:t>Collaborative efforts on research ethics are increasing in the Latin America region. These groups could serve as a means to disseminate knowledge, policies and practices regarding data sharing and </a:t>
            </a:r>
            <a:r>
              <a:rPr lang="en-US" sz="1800" dirty="0" err="1"/>
              <a:t>biobanking</a:t>
            </a:r>
            <a:r>
              <a:rPr lang="en-US" sz="1800" dirty="0"/>
              <a:t>. </a:t>
            </a:r>
          </a:p>
        </p:txBody>
      </p:sp>
      <p:pic>
        <p:nvPicPr>
          <p:cNvPr id="5122" name="Picture 2" descr="https://cdn.pixabay.com/photo/2018/09/30/19/03/metro-3714290__3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835" y="4100663"/>
            <a:ext cx="2134925" cy="1431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50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Gracias!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Merci!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b="1" dirty="0">
              <a:solidFill>
                <a:schemeClr val="accent2"/>
              </a:solidFill>
            </a:endParaRPr>
          </a:p>
          <a:p>
            <a:endParaRPr lang="en-US" b="1" dirty="0">
              <a:solidFill>
                <a:schemeClr val="accent2"/>
              </a:solidFill>
            </a:endParaRPr>
          </a:p>
          <a:p>
            <a:endParaRPr lang="en-US" b="1" dirty="0">
              <a:solidFill>
                <a:schemeClr val="accent2"/>
              </a:solidFill>
            </a:endParaRPr>
          </a:p>
          <a:p>
            <a:pPr algn="ctr"/>
            <a:r>
              <a:rPr lang="en-US" sz="2100" b="1" dirty="0">
                <a:solidFill>
                  <a:schemeClr val="tx2"/>
                </a:solidFill>
                <a:hlinkClick r:id="rId2"/>
              </a:rPr>
              <a:t>jcanario@etikos.do</a:t>
            </a:r>
            <a:endParaRPr lang="en-US" sz="2100" b="1" dirty="0">
              <a:solidFill>
                <a:schemeClr val="tx2"/>
              </a:solidFill>
            </a:endParaRPr>
          </a:p>
          <a:p>
            <a:pPr algn="ctr"/>
            <a:r>
              <a:rPr lang="en-US" sz="2100" b="1" dirty="0">
                <a:solidFill>
                  <a:schemeClr val="tx2"/>
                </a:solidFill>
              </a:rPr>
              <a:t>http://</a:t>
            </a:r>
            <a:r>
              <a:rPr lang="en-US" sz="2100" b="1" dirty="0" err="1">
                <a:solidFill>
                  <a:schemeClr val="tx2"/>
                </a:solidFill>
              </a:rPr>
              <a:t>etikos.do</a:t>
            </a:r>
            <a:endParaRPr lang="en-US" sz="2100" b="1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106" y="2940384"/>
            <a:ext cx="1206650" cy="137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9556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E5996DE611A34AA80BD1B281042500" ma:contentTypeVersion="10" ma:contentTypeDescription="Create a new document." ma:contentTypeScope="" ma:versionID="0ff9b9e3100fc4726beadd4f4b66da06">
  <xsd:schema xmlns:xsd="http://www.w3.org/2001/XMLSchema" xmlns:xs="http://www.w3.org/2001/XMLSchema" xmlns:p="http://schemas.microsoft.com/office/2006/metadata/properties" xmlns:ns1="http://schemas.microsoft.com/sharepoint/v3" xmlns:ns2="162e466a-4152-447c-8803-8101953e7236" xmlns:ns3="17e27c1d-d197-4193-af63-42deee00e61b" targetNamespace="http://schemas.microsoft.com/office/2006/metadata/properties" ma:root="true" ma:fieldsID="d0403421b8b6d06304083118c25c5565" ns1:_="" ns2:_="" ns3:_="">
    <xsd:import namespace="http://schemas.microsoft.com/sharepoint/v3"/>
    <xsd:import namespace="162e466a-4152-447c-8803-8101953e7236"/>
    <xsd:import namespace="17e27c1d-d197-4193-af63-42deee00e6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2e466a-4152-447c-8803-8101953e72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27c1d-d197-4193-af63-42deee00e61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BD72B5E-1E29-418B-A6AB-B348961342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62e466a-4152-447c-8803-8101953e7236"/>
    <ds:schemaRef ds:uri="17e27c1d-d197-4193-af63-42deee00e6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105397-BED6-4F25-AD95-43B3F49DF7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1BA703-CAF5-43C4-8A0A-FE497C6E6F08}">
  <ds:schemaRefs>
    <ds:schemaRef ds:uri="http://schemas.microsoft.com/office/2006/documentManagement/types"/>
    <ds:schemaRef ds:uri="162e466a-4152-447c-8803-8101953e7236"/>
    <ds:schemaRef ds:uri="http://schemas.microsoft.com/sharepoint/v3"/>
    <ds:schemaRef ds:uri="17e27c1d-d197-4193-af63-42deee00e61b"/>
    <ds:schemaRef ds:uri="http://purl.org/dc/terms/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2280</TotalTime>
  <Words>933</Words>
  <Application>Microsoft Macintosh PowerPoint</Application>
  <PresentationFormat>On-screen Show (4:3)</PresentationFormat>
  <Paragraphs>82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Calibri Light</vt:lpstr>
      <vt:lpstr>Mangal</vt:lpstr>
      <vt:lpstr>Retrospect</vt:lpstr>
      <vt:lpstr>Research Ethics Committees request for data sharing plan as part of ethics review process: Data from the National Research Ethics Committees Survey </vt:lpstr>
      <vt:lpstr>Background</vt:lpstr>
      <vt:lpstr>Background</vt:lpstr>
      <vt:lpstr>Background</vt:lpstr>
      <vt:lpstr>Description of the research project </vt:lpstr>
      <vt:lpstr>Study results</vt:lpstr>
      <vt:lpstr>Ethical issues</vt:lpstr>
      <vt:lpstr>Ethical issues</vt:lpstr>
      <vt:lpstr>Ethical issues</vt:lpstr>
      <vt:lpstr>Conclusions</vt:lpstr>
      <vt:lpstr>Conclusions (2)</vt:lpstr>
      <vt:lpstr>Recommendations</vt:lpstr>
      <vt:lpstr>Gracias!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Ethics Committees request for data sharing plan as part of ethics review process: Data from the National Research Ethics Committees Survey </dc:title>
  <dc:creator>Julio Arturo Canario</dc:creator>
  <cp:lastModifiedBy> </cp:lastModifiedBy>
  <cp:revision>30</cp:revision>
  <dcterms:created xsi:type="dcterms:W3CDTF">2018-10-23T11:56:58Z</dcterms:created>
  <dcterms:modified xsi:type="dcterms:W3CDTF">2018-12-09T15:50:10Z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0x01010019E5996DE611A34AA80BD1B281042500</vt:lpwstr>
  </property>
</Properties>
</file>