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9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0"/>
  </p:normalViewPr>
  <p:slideViewPr>
    <p:cSldViewPr snapToGrid="0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1D609-07CD-4EBD-9CBC-7E475D516BE6}" type="datetimeFigureOut">
              <a:rPr lang="en-IN" smtClean="0"/>
              <a:t>05/11/18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5CDE9-C33C-407E-82B5-974892A792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8960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5CDE9-C33C-407E-82B5-974892A792E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0220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5CDE9-C33C-407E-82B5-974892A792E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0355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221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669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6882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003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11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0599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1529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7179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0601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149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4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GFBR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3D87-8127-4D4F-9D34-13B34F27C2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9795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537" y="2033850"/>
            <a:ext cx="11132815" cy="188066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0000FF"/>
                </a:solidFill>
                <a:latin typeface="+mn-lt"/>
              </a:rPr>
              <a:t>The Ethics of Data Sharing in the Antenatal Corticosteroids Trial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16051"/>
            <a:ext cx="9144000" cy="1845425"/>
          </a:xfrm>
        </p:spPr>
        <p:txBody>
          <a:bodyPr/>
          <a:lstStyle/>
          <a:p>
            <a:r>
              <a:rPr lang="en-IN" sz="3200" b="1" dirty="0"/>
              <a:t>Dr Sunil S Vernekar </a:t>
            </a:r>
            <a:r>
              <a:rPr lang="en-IN" sz="1600" b="1" dirty="0"/>
              <a:t>MD, </a:t>
            </a:r>
            <a:r>
              <a:rPr lang="en-IN" sz="1600" b="1" dirty="0" err="1"/>
              <a:t>Dipl</a:t>
            </a:r>
            <a:r>
              <a:rPr lang="en-IN" sz="1600" b="1" dirty="0"/>
              <a:t> Epidemiology</a:t>
            </a:r>
          </a:p>
          <a:p>
            <a:pPr>
              <a:lnSpc>
                <a:spcPct val="100000"/>
              </a:lnSpc>
            </a:pPr>
            <a:r>
              <a:rPr lang="en-IN" sz="1600" b="1" dirty="0"/>
              <a:t>Associate Professor, </a:t>
            </a:r>
            <a:r>
              <a:rPr lang="en-IN" sz="1600" b="1" dirty="0" err="1"/>
              <a:t>Dept</a:t>
            </a:r>
            <a:r>
              <a:rPr lang="en-IN" sz="1600" b="1" dirty="0"/>
              <a:t> of Physiology, </a:t>
            </a:r>
          </a:p>
          <a:p>
            <a:pPr>
              <a:lnSpc>
                <a:spcPct val="100000"/>
              </a:lnSpc>
            </a:pPr>
            <a:r>
              <a:rPr lang="en-IN" sz="1600" b="1" dirty="0"/>
              <a:t>Senior Research Officer, Women’s &amp; Children’s Health Research Unit,</a:t>
            </a:r>
          </a:p>
          <a:p>
            <a:pPr>
              <a:lnSpc>
                <a:spcPct val="100000"/>
              </a:lnSpc>
            </a:pPr>
            <a:r>
              <a:rPr lang="en-IN" sz="1600" b="1" dirty="0"/>
              <a:t>KAHER’s J N Medical College, </a:t>
            </a:r>
            <a:r>
              <a:rPr lang="en-IN" sz="1600" b="1" dirty="0" err="1"/>
              <a:t>Belagavi</a:t>
            </a:r>
            <a:r>
              <a:rPr lang="en-IN" sz="1600" b="1" dirty="0"/>
              <a:t>, India</a:t>
            </a:r>
          </a:p>
          <a:p>
            <a:endParaRPr lang="en-IN" sz="1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37" y="266007"/>
            <a:ext cx="2537460" cy="1535083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22" y="188422"/>
            <a:ext cx="2349731" cy="154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61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4664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0000FF"/>
                </a:solidFill>
                <a:latin typeface="+mn-lt"/>
              </a:rPr>
              <a:t>Antenatal Corticosteroids Trial (</a:t>
            </a:r>
            <a:r>
              <a:rPr lang="en-US" b="1" dirty="0">
                <a:solidFill>
                  <a:srgbClr val="0000FF"/>
                </a:solidFill>
                <a:latin typeface="+mn-lt"/>
              </a:rPr>
              <a:t>ACT)</a:t>
            </a:r>
            <a:r>
              <a:rPr lang="en-US" altLang="en-US" b="1" dirty="0">
                <a:solidFill>
                  <a:srgbClr val="0000FF"/>
                </a:solidFill>
                <a:latin typeface="+mn-lt"/>
              </a:rPr>
              <a:t> </a:t>
            </a:r>
            <a:endParaRPr lang="en-IN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5177"/>
            <a:ext cx="10515600" cy="4231785"/>
          </a:xfrm>
        </p:spPr>
        <p:txBody>
          <a:bodyPr/>
          <a:lstStyle/>
          <a:p>
            <a:r>
              <a:rPr lang="en-IN" dirty="0"/>
              <a:t>Preterm birth is a major cause of neonatal mortality, currently responsible for 28% of the deaths overall. </a:t>
            </a:r>
          </a:p>
          <a:p>
            <a:endParaRPr lang="en-IN" dirty="0"/>
          </a:p>
          <a:p>
            <a:r>
              <a:rPr lang="en-IN" dirty="0"/>
              <a:t>Antenatal corticosteroids (ACS) - at high risk of preterm birth is a powerful perinatal intervention to reduce neonatal mortality </a:t>
            </a:r>
          </a:p>
          <a:p>
            <a:endParaRPr lang="en-IN" dirty="0"/>
          </a:p>
          <a:p>
            <a:r>
              <a:rPr lang="en-IN" dirty="0"/>
              <a:t>Scaling up ACS has been a priority for some international health organizations.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9891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65019" y="1371601"/>
            <a:ext cx="10728960" cy="4934988"/>
          </a:xfrm>
        </p:spPr>
        <p:txBody>
          <a:bodyPr>
            <a:noAutofit/>
          </a:bodyPr>
          <a:lstStyle/>
          <a:p>
            <a:pPr marL="781929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dirty="0"/>
              <a:t>Community based, cluster randomized, conducted in six LMIC</a:t>
            </a:r>
          </a:p>
          <a:p>
            <a:pPr marL="781929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dirty="0"/>
              <a:t>To evaluate feasibility, effectiveness and safety of intervention to increase ACS use in health facility </a:t>
            </a:r>
          </a:p>
          <a:p>
            <a:pPr marL="781929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dirty="0"/>
              <a:t>Results of ACT</a:t>
            </a:r>
          </a:p>
          <a:p>
            <a:pPr marL="1335880" lvl="3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dirty="0"/>
              <a:t>No change in mortality in &lt;5</a:t>
            </a:r>
            <a:r>
              <a:rPr lang="en-US" sz="2800" baseline="30000" dirty="0"/>
              <a:t>th</a:t>
            </a:r>
            <a:r>
              <a:rPr lang="en-US" sz="2800" dirty="0"/>
              <a:t> percentile newborn before 28 days in the intervention group.</a:t>
            </a:r>
          </a:p>
          <a:p>
            <a:pPr marL="1335880" lvl="3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dirty="0"/>
              <a:t>Among all births, increased risk of perinatal mortality </a:t>
            </a:r>
          </a:p>
          <a:p>
            <a:pPr marL="1335880" lvl="3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dirty="0"/>
              <a:t>Increased OR for suspected maternal infection</a:t>
            </a:r>
          </a:p>
        </p:txBody>
      </p:sp>
      <p:sp>
        <p:nvSpPr>
          <p:cNvPr id="11267" name="Title 2"/>
          <p:cNvSpPr>
            <a:spLocks noGrp="1"/>
          </p:cNvSpPr>
          <p:nvPr>
            <p:ph type="title"/>
          </p:nvPr>
        </p:nvSpPr>
        <p:spPr>
          <a:xfrm>
            <a:off x="1523999" y="277090"/>
            <a:ext cx="9531927" cy="1094509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0000FF"/>
                </a:solidFill>
                <a:latin typeface="+mn-lt"/>
              </a:rPr>
              <a:t>Global Network ACT Trial (2011-2014)</a:t>
            </a:r>
            <a:endParaRPr lang="en-US" altLang="en-US" sz="4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</p:spTree>
    <p:extLst>
      <p:ext uri="{BB962C8B-B14F-4D97-AF65-F5344CB8AC3E}">
        <p14:creationId xmlns:p14="http://schemas.microsoft.com/office/powerpoint/2010/main" val="3502593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876425" y="39689"/>
            <a:ext cx="8439150" cy="95408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s-ES" sz="4000" b="1" dirty="0">
                <a:solidFill>
                  <a:srgbClr val="0000FF"/>
                </a:solidFill>
                <a:latin typeface="+mn-lt"/>
              </a:rPr>
              <a:t>Global Network ACT Trial (2011-2014)</a:t>
            </a:r>
          </a:p>
        </p:txBody>
      </p:sp>
      <p:sp>
        <p:nvSpPr>
          <p:cNvPr id="12291" name="Marcador de contenido 2"/>
          <p:cNvSpPr>
            <a:spLocks noGrp="1"/>
          </p:cNvSpPr>
          <p:nvPr>
            <p:ph idx="1"/>
          </p:nvPr>
        </p:nvSpPr>
        <p:spPr>
          <a:xfrm>
            <a:off x="1446415" y="1203326"/>
            <a:ext cx="4621010" cy="2646363"/>
          </a:xfrm>
        </p:spPr>
        <p:txBody>
          <a:bodyPr/>
          <a:lstStyle/>
          <a:p>
            <a:pPr eaLnBrk="1" hangingPunct="1"/>
            <a:r>
              <a:rPr lang="es-ES" altLang="en-US" b="1" dirty="0"/>
              <a:t>6 </a:t>
            </a:r>
            <a:r>
              <a:rPr lang="es-ES" altLang="en-US" dirty="0" err="1"/>
              <a:t>countries</a:t>
            </a:r>
            <a:endParaRPr lang="es-ES" altLang="en-US" dirty="0"/>
          </a:p>
          <a:p>
            <a:pPr eaLnBrk="1" hangingPunct="1"/>
            <a:r>
              <a:rPr lang="es-ES" altLang="en-US" b="1" dirty="0"/>
              <a:t>102 </a:t>
            </a:r>
            <a:r>
              <a:rPr lang="es-ES" altLang="en-US" dirty="0" err="1"/>
              <a:t>clusters</a:t>
            </a:r>
            <a:endParaRPr lang="es-ES" altLang="en-US" dirty="0"/>
          </a:p>
          <a:p>
            <a:pPr eaLnBrk="1" hangingPunct="1"/>
            <a:r>
              <a:rPr lang="es-ES" altLang="en-US" b="1" dirty="0"/>
              <a:t>99,742 </a:t>
            </a:r>
            <a:r>
              <a:rPr lang="es-ES" altLang="en-US" dirty="0" err="1"/>
              <a:t>mothers</a:t>
            </a:r>
            <a:r>
              <a:rPr lang="es-ES" altLang="en-US" dirty="0"/>
              <a:t> </a:t>
            </a:r>
            <a:r>
              <a:rPr lang="es-ES" altLang="en-US" dirty="0" err="1"/>
              <a:t>enrolled</a:t>
            </a:r>
            <a:endParaRPr lang="es-ES" altLang="en-US" dirty="0"/>
          </a:p>
          <a:p>
            <a:pPr eaLnBrk="1" hangingPunct="1"/>
            <a:r>
              <a:rPr lang="es-ES" altLang="en-US" b="1" dirty="0"/>
              <a:t>100,705 </a:t>
            </a:r>
            <a:r>
              <a:rPr lang="es-ES" altLang="en-US" dirty="0" err="1"/>
              <a:t>babies</a:t>
            </a:r>
            <a:r>
              <a:rPr lang="es-ES" altLang="en-US" b="1" dirty="0"/>
              <a:t> </a:t>
            </a:r>
          </a:p>
          <a:p>
            <a:pPr eaLnBrk="1" hangingPunct="1"/>
            <a:r>
              <a:rPr lang="es-ES" altLang="en-US" b="1" dirty="0"/>
              <a:t>18</a:t>
            </a:r>
            <a:r>
              <a:rPr lang="es-ES" altLang="en-US" dirty="0"/>
              <a:t>-month</a:t>
            </a:r>
            <a:r>
              <a:rPr lang="es-ES" altLang="en-US" b="1" dirty="0"/>
              <a:t> </a:t>
            </a:r>
            <a:r>
              <a:rPr lang="es-ES" altLang="en-US" dirty="0" err="1"/>
              <a:t>intervention</a:t>
            </a:r>
            <a:endParaRPr lang="es-ES" altLang="en-US" dirty="0"/>
          </a:p>
          <a:p>
            <a:pPr eaLnBrk="1" hangingPunct="1"/>
            <a:endParaRPr lang="es-ES" altLang="en-US" b="1" dirty="0"/>
          </a:p>
        </p:txBody>
      </p:sp>
      <p:pic>
        <p:nvPicPr>
          <p:cNvPr id="12292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042988"/>
            <a:ext cx="4998720" cy="5356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415" y="3946524"/>
            <a:ext cx="4219375" cy="2452689"/>
          </a:xfrm>
          <a:prstGeom prst="rect">
            <a:avLst/>
          </a:prstGeom>
          <a:noFill/>
          <a:ln w="9525">
            <a:solidFill>
              <a:srgbClr val="2E75B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</p:spTree>
    <p:extLst>
      <p:ext uri="{BB962C8B-B14F-4D97-AF65-F5344CB8AC3E}">
        <p14:creationId xmlns:p14="http://schemas.microsoft.com/office/powerpoint/2010/main" val="991779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76425" y="79376"/>
            <a:ext cx="8439150" cy="969963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  <a:latin typeface="+mn-lt"/>
              </a:rPr>
              <a:t>ACT Trial: </a:t>
            </a:r>
            <a:r>
              <a:rPr lang="es-ES" b="1" dirty="0" err="1">
                <a:solidFill>
                  <a:srgbClr val="0000FF"/>
                </a:solidFill>
                <a:latin typeface="+mn-lt"/>
              </a:rPr>
              <a:t>Results</a:t>
            </a:r>
            <a:endParaRPr lang="es-ES" b="1" dirty="0">
              <a:solidFill>
                <a:srgbClr val="0000FF"/>
              </a:solidFill>
              <a:latin typeface="+mn-lt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4064000" y="5578475"/>
            <a:ext cx="6324600" cy="127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>
          <a:xfrm>
            <a:off x="4941888" y="4870450"/>
            <a:ext cx="1073150" cy="6937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039100" y="2330451"/>
            <a:ext cx="1074738" cy="32432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811339" y="1571625"/>
            <a:ext cx="3038475" cy="1384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ES" sz="2800" dirty="0" err="1">
                <a:solidFill>
                  <a:prstClr val="black"/>
                </a:solidFill>
              </a:rPr>
              <a:t>Among</a:t>
            </a:r>
            <a:r>
              <a:rPr lang="es-ES" sz="2800" dirty="0">
                <a:solidFill>
                  <a:prstClr val="black"/>
                </a:solidFill>
              </a:rPr>
              <a:t> </a:t>
            </a:r>
            <a:r>
              <a:rPr lang="es-ES" sz="2800" dirty="0" err="1">
                <a:solidFill>
                  <a:prstClr val="black"/>
                </a:solidFill>
              </a:rPr>
              <a:t>women</a:t>
            </a:r>
            <a:r>
              <a:rPr lang="es-ES" sz="2800" dirty="0">
                <a:solidFill>
                  <a:prstClr val="black"/>
                </a:solidFill>
              </a:rPr>
              <a:t> </a:t>
            </a:r>
            <a:r>
              <a:rPr lang="es-ES" sz="2800" dirty="0" err="1">
                <a:solidFill>
                  <a:prstClr val="black"/>
                </a:solidFill>
              </a:rPr>
              <a:t>with</a:t>
            </a:r>
            <a:r>
              <a:rPr lang="es-ES" sz="2800" dirty="0">
                <a:solidFill>
                  <a:prstClr val="black"/>
                </a:solidFill>
              </a:rPr>
              <a:t> </a:t>
            </a:r>
            <a:r>
              <a:rPr lang="es-ES" sz="2800" dirty="0" err="1">
                <a:solidFill>
                  <a:prstClr val="black"/>
                </a:solidFill>
              </a:rPr>
              <a:t>babies</a:t>
            </a:r>
            <a:r>
              <a:rPr lang="es-ES" sz="2800" dirty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r>
              <a:rPr lang="es-ES" sz="2800" dirty="0">
                <a:solidFill>
                  <a:prstClr val="black"/>
                </a:solidFill>
              </a:rPr>
              <a:t>&lt;5th </a:t>
            </a:r>
            <a:r>
              <a:rPr lang="es-ES" sz="2800" dirty="0" err="1">
                <a:solidFill>
                  <a:prstClr val="black"/>
                </a:solidFill>
              </a:rPr>
              <a:t>percentile</a:t>
            </a:r>
            <a:r>
              <a:rPr lang="es-ES" sz="2800" dirty="0">
                <a:solidFill>
                  <a:prstClr val="black"/>
                </a:solidFill>
              </a:rPr>
              <a:t> BW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470401" y="5721350"/>
            <a:ext cx="2081213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>
                <a:solidFill>
                  <a:prstClr val="black"/>
                </a:solidFill>
                <a:latin typeface="Calibri" panose="020F0502020204030204"/>
              </a:rPr>
              <a:t>Ctrl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542213" y="5730875"/>
            <a:ext cx="20812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>
                <a:solidFill>
                  <a:prstClr val="black"/>
                </a:solidFill>
                <a:latin typeface="Calibri" panose="020F0502020204030204"/>
              </a:rPr>
              <a:t>Int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032376" y="4229100"/>
            <a:ext cx="94297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>
                <a:solidFill>
                  <a:srgbClr val="000090"/>
                </a:solidFill>
                <a:latin typeface="Calibri" panose="020F0502020204030204"/>
              </a:rPr>
              <a:t>10%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8143876" y="1658938"/>
            <a:ext cx="9429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>
                <a:solidFill>
                  <a:srgbClr val="000090"/>
                </a:solidFill>
                <a:latin typeface="Calibri" panose="020F0502020204030204"/>
              </a:rPr>
              <a:t>45%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820863" y="3478214"/>
            <a:ext cx="2474912" cy="9540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ES" sz="2800">
                <a:solidFill>
                  <a:prstClr val="black"/>
                </a:solidFill>
              </a:rPr>
              <a:t>Among </a:t>
            </a:r>
            <a:r>
              <a:rPr lang="es-ES" sz="2800" i="1">
                <a:solidFill>
                  <a:prstClr val="black"/>
                </a:solidFill>
              </a:rPr>
              <a:t>all</a:t>
            </a:r>
            <a:r>
              <a:rPr lang="es-ES" sz="2800">
                <a:solidFill>
                  <a:prstClr val="black"/>
                </a:solidFill>
              </a:rPr>
              <a:t> women: </a:t>
            </a:r>
            <a:r>
              <a:rPr lang="es-ES" sz="2800" b="1">
                <a:solidFill>
                  <a:prstClr val="black"/>
                </a:solidFill>
              </a:rPr>
              <a:t>12%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</p:spTree>
    <p:extLst>
      <p:ext uri="{BB962C8B-B14F-4D97-AF65-F5344CB8AC3E}">
        <p14:creationId xmlns:p14="http://schemas.microsoft.com/office/powerpoint/2010/main" val="3412313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ector recto 40"/>
          <p:cNvCxnSpPr/>
          <p:nvPr/>
        </p:nvCxnSpPr>
        <p:spPr>
          <a:xfrm>
            <a:off x="9351963" y="5170489"/>
            <a:ext cx="3810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76425" y="52388"/>
            <a:ext cx="8439150" cy="91281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s-ES" b="1" dirty="0">
                <a:solidFill>
                  <a:srgbClr val="0000FF"/>
                </a:solidFill>
                <a:latin typeface="+mn-lt"/>
              </a:rPr>
              <a:t>Maternal and Perinatal </a:t>
            </a:r>
            <a:r>
              <a:rPr lang="es-ES" b="1" dirty="0" err="1">
                <a:solidFill>
                  <a:srgbClr val="0000FF"/>
                </a:solidFill>
                <a:latin typeface="+mn-lt"/>
              </a:rPr>
              <a:t>Outcomes</a:t>
            </a:r>
            <a:endParaRPr lang="es-ES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02328" y="1203325"/>
            <a:ext cx="4895274" cy="4973638"/>
          </a:xfrm>
        </p:spPr>
        <p:txBody>
          <a:bodyPr rtlCol="0">
            <a:normAutofit fontScale="92500"/>
          </a:bodyPr>
          <a:lstStyle/>
          <a:p>
            <a:pPr marL="0" indent="0">
              <a:buNone/>
              <a:defRPr/>
            </a:pPr>
            <a:r>
              <a:rPr lang="es-ES" sz="3000" i="1" dirty="0" err="1"/>
              <a:t>Among</a:t>
            </a:r>
            <a:r>
              <a:rPr lang="es-ES" sz="3000" i="1" dirty="0"/>
              <a:t> </a:t>
            </a:r>
            <a:r>
              <a:rPr lang="es-ES" sz="3000" i="1" dirty="0" err="1"/>
              <a:t>births</a:t>
            </a:r>
            <a:r>
              <a:rPr lang="es-ES" sz="3000" i="1" dirty="0"/>
              <a:t> &lt;5th </a:t>
            </a:r>
            <a:r>
              <a:rPr lang="es-ES" sz="3000" i="1" dirty="0" err="1"/>
              <a:t>percentile</a:t>
            </a:r>
            <a:endParaRPr lang="es-ES" sz="3000" i="1" dirty="0"/>
          </a:p>
          <a:p>
            <a:pPr>
              <a:defRPr/>
            </a:pPr>
            <a:r>
              <a:rPr lang="es-ES" sz="3000" dirty="0"/>
              <a:t>Neonatal </a:t>
            </a:r>
            <a:r>
              <a:rPr lang="es-ES" sz="3000" dirty="0" err="1"/>
              <a:t>deaths</a:t>
            </a:r>
            <a:r>
              <a:rPr lang="es-ES" sz="3000" dirty="0"/>
              <a:t> 28d</a:t>
            </a:r>
          </a:p>
          <a:p>
            <a:pPr>
              <a:defRPr/>
            </a:pPr>
            <a:r>
              <a:rPr lang="es-ES" sz="3000" dirty="0" err="1"/>
              <a:t>Stillbirths</a:t>
            </a:r>
            <a:endParaRPr lang="es-ES" sz="3000" dirty="0"/>
          </a:p>
          <a:p>
            <a:pPr>
              <a:defRPr/>
            </a:pPr>
            <a:r>
              <a:rPr lang="es-ES" sz="3000" dirty="0" err="1"/>
              <a:t>Suspected</a:t>
            </a:r>
            <a:r>
              <a:rPr lang="es-ES" sz="3000" dirty="0"/>
              <a:t> Maternal </a:t>
            </a:r>
            <a:r>
              <a:rPr lang="es-ES" sz="3000" dirty="0" err="1"/>
              <a:t>Infection</a:t>
            </a:r>
            <a:r>
              <a:rPr lang="es-ES" sz="3000" dirty="0"/>
              <a:t>*</a:t>
            </a:r>
          </a:p>
          <a:p>
            <a:pPr marL="0" indent="0">
              <a:buNone/>
              <a:defRPr/>
            </a:pPr>
            <a:endParaRPr lang="es-ES" sz="3000" dirty="0"/>
          </a:p>
          <a:p>
            <a:pPr marL="0" indent="0">
              <a:buNone/>
              <a:defRPr/>
            </a:pPr>
            <a:r>
              <a:rPr lang="es-ES" sz="3000" i="1" dirty="0" err="1"/>
              <a:t>Among</a:t>
            </a:r>
            <a:r>
              <a:rPr lang="es-ES" sz="3000" i="1" dirty="0"/>
              <a:t> </a:t>
            </a:r>
            <a:r>
              <a:rPr lang="es-ES" sz="3000" i="1" u="sng" dirty="0" err="1"/>
              <a:t>al</a:t>
            </a:r>
            <a:r>
              <a:rPr lang="es-ES" sz="3000" i="1" dirty="0" err="1"/>
              <a:t>l</a:t>
            </a:r>
            <a:r>
              <a:rPr lang="es-ES" sz="3000" i="1" dirty="0"/>
              <a:t> </a:t>
            </a:r>
            <a:r>
              <a:rPr lang="es-ES" sz="3000" i="1" dirty="0" err="1"/>
              <a:t>births</a:t>
            </a:r>
            <a:endParaRPr lang="es-ES" sz="3000" i="1" dirty="0"/>
          </a:p>
          <a:p>
            <a:pPr>
              <a:defRPr/>
            </a:pPr>
            <a:r>
              <a:rPr lang="es-ES" sz="3000" dirty="0"/>
              <a:t>Neonatal </a:t>
            </a:r>
            <a:r>
              <a:rPr lang="es-ES" sz="3000" dirty="0" err="1"/>
              <a:t>deaths</a:t>
            </a:r>
            <a:r>
              <a:rPr lang="es-ES" sz="3000" dirty="0"/>
              <a:t> 28d</a:t>
            </a:r>
          </a:p>
          <a:p>
            <a:pPr>
              <a:defRPr/>
            </a:pPr>
            <a:r>
              <a:rPr lang="es-ES" sz="3000" dirty="0" err="1"/>
              <a:t>Stillbirths</a:t>
            </a:r>
            <a:endParaRPr lang="es-ES" sz="3000" dirty="0"/>
          </a:p>
          <a:p>
            <a:pPr>
              <a:defRPr/>
            </a:pPr>
            <a:r>
              <a:rPr lang="es-ES" sz="3000" dirty="0" err="1"/>
              <a:t>Suspected</a:t>
            </a:r>
            <a:r>
              <a:rPr lang="es-ES" sz="3000" dirty="0"/>
              <a:t> Maternal </a:t>
            </a:r>
            <a:r>
              <a:rPr lang="es-ES" sz="3000" dirty="0" err="1"/>
              <a:t>Infection</a:t>
            </a:r>
            <a:r>
              <a:rPr lang="es-ES" sz="3000" dirty="0"/>
              <a:t>*</a:t>
            </a:r>
          </a:p>
          <a:p>
            <a:pPr marL="0" indent="0">
              <a:buNone/>
              <a:defRPr/>
            </a:pPr>
            <a:endParaRPr lang="es-ES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6983413" y="5683250"/>
            <a:ext cx="3155950" cy="12700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V="1">
            <a:off x="8582025" y="1139826"/>
            <a:ext cx="38100" cy="45434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9904414" y="5748339"/>
            <a:ext cx="54927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731001" y="5756275"/>
            <a:ext cx="5492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>
                <a:solidFill>
                  <a:prstClr val="black"/>
                </a:solidFill>
                <a:latin typeface="Calibri" panose="020F0502020204030204"/>
              </a:rPr>
              <a:t>0.5</a:t>
            </a:r>
          </a:p>
        </p:txBody>
      </p:sp>
      <p:cxnSp>
        <p:nvCxnSpPr>
          <p:cNvPr id="11" name="Conector recto 10"/>
          <p:cNvCxnSpPr/>
          <p:nvPr/>
        </p:nvCxnSpPr>
        <p:spPr>
          <a:xfrm>
            <a:off x="8123239" y="1951038"/>
            <a:ext cx="706437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mbo 12"/>
          <p:cNvSpPr/>
          <p:nvPr/>
        </p:nvSpPr>
        <p:spPr>
          <a:xfrm>
            <a:off x="8380414" y="1858964"/>
            <a:ext cx="174625" cy="179387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cxnSp>
        <p:nvCxnSpPr>
          <p:cNvPr id="14" name="Conector recto 13"/>
          <p:cNvCxnSpPr/>
          <p:nvPr/>
        </p:nvCxnSpPr>
        <p:spPr>
          <a:xfrm>
            <a:off x="8223250" y="2390775"/>
            <a:ext cx="706438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mbo 14"/>
          <p:cNvSpPr/>
          <p:nvPr/>
        </p:nvSpPr>
        <p:spPr>
          <a:xfrm>
            <a:off x="8480426" y="2300288"/>
            <a:ext cx="174625" cy="177800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cxnSp>
        <p:nvCxnSpPr>
          <p:cNvPr id="16" name="Conector recto 15"/>
          <p:cNvCxnSpPr/>
          <p:nvPr/>
        </p:nvCxnSpPr>
        <p:spPr>
          <a:xfrm>
            <a:off x="9485313" y="2867025"/>
            <a:ext cx="798512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mbo 16"/>
          <p:cNvSpPr/>
          <p:nvPr/>
        </p:nvSpPr>
        <p:spPr>
          <a:xfrm>
            <a:off x="9745664" y="2779713"/>
            <a:ext cx="174625" cy="177800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1878014" y="5997575"/>
            <a:ext cx="17668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>
                <a:solidFill>
                  <a:prstClr val="black"/>
                </a:solidFill>
                <a:latin typeface="Calibri" panose="020F0502020204030204"/>
              </a:rPr>
              <a:t>*Odds ratio</a:t>
            </a:r>
          </a:p>
        </p:txBody>
      </p:sp>
      <p:cxnSp>
        <p:nvCxnSpPr>
          <p:cNvPr id="24" name="Conector recto 23"/>
          <p:cNvCxnSpPr/>
          <p:nvPr/>
        </p:nvCxnSpPr>
        <p:spPr>
          <a:xfrm>
            <a:off x="8642350" y="4184650"/>
            <a:ext cx="706438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mbo 24"/>
          <p:cNvSpPr/>
          <p:nvPr/>
        </p:nvSpPr>
        <p:spPr>
          <a:xfrm>
            <a:off x="8899526" y="4094163"/>
            <a:ext cx="174625" cy="177800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cxnSp>
        <p:nvCxnSpPr>
          <p:cNvPr id="26" name="Conector recto 25"/>
          <p:cNvCxnSpPr/>
          <p:nvPr/>
        </p:nvCxnSpPr>
        <p:spPr>
          <a:xfrm>
            <a:off x="8610601" y="4678363"/>
            <a:ext cx="708025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mbo 26"/>
          <p:cNvSpPr/>
          <p:nvPr/>
        </p:nvSpPr>
        <p:spPr>
          <a:xfrm>
            <a:off x="8867776" y="4586289"/>
            <a:ext cx="174625" cy="179387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29" name="Rombo 28"/>
          <p:cNvSpPr/>
          <p:nvPr/>
        </p:nvSpPr>
        <p:spPr>
          <a:xfrm>
            <a:off x="9466264" y="5080000"/>
            <a:ext cx="174625" cy="177800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6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</p:spTree>
    <p:extLst>
      <p:ext uri="{BB962C8B-B14F-4D97-AF65-F5344CB8AC3E}">
        <p14:creationId xmlns:p14="http://schemas.microsoft.com/office/powerpoint/2010/main" val="991384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53194" y="1379913"/>
            <a:ext cx="10446326" cy="4976437"/>
          </a:xfrm>
        </p:spPr>
        <p:txBody>
          <a:bodyPr>
            <a:normAutofit/>
          </a:bodyPr>
          <a:lstStyle/>
          <a:p>
            <a:pPr marL="440437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/>
              <a:t>WHO recommend use of ACS, when following criteria are met (2015)</a:t>
            </a:r>
          </a:p>
          <a:p>
            <a:pPr marL="1067679" lvl="2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/>
              <a:t>Women at risk for preterm birth (24 weeks to 33 6/7 weeks)</a:t>
            </a:r>
          </a:p>
          <a:p>
            <a:pPr marL="1067679" lvl="2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/>
              <a:t>Sufficient standard of maternal and newborn care should be available </a:t>
            </a:r>
          </a:p>
          <a:p>
            <a:pPr marL="1067679" lvl="2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/>
              <a:t>No clinical evidence of infection in women </a:t>
            </a:r>
          </a:p>
          <a:p>
            <a:pPr marL="1067679" lvl="2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/>
              <a:t>Imminent preterm birth - next 48 </a:t>
            </a:r>
            <a:r>
              <a:rPr lang="en-US" dirty="0" err="1"/>
              <a:t>hrs</a:t>
            </a:r>
            <a:r>
              <a:rPr lang="en-US" dirty="0"/>
              <a:t> </a:t>
            </a:r>
          </a:p>
          <a:p>
            <a:pPr marL="1067679" lvl="2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/>
              <a:t>Accurate assessment of gestational age by Ultrasonography (USG)</a:t>
            </a:r>
          </a:p>
          <a:p>
            <a:pPr marL="383287" indent="-28575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/>
              <a:t>Safety and efficacy of ACS in LMIC is not established in spite of widespread use</a:t>
            </a:r>
          </a:p>
          <a:p>
            <a:pPr marL="383287" indent="-28575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/>
              <a:t>WHO guideline development panel felt that, efficacy trial of ACS in LMIC is therefore an urgent research priority </a:t>
            </a:r>
          </a:p>
          <a:p>
            <a:pPr marL="383287" indent="-28575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/>
              <a:t>This was further supported by recommendation of WHO technical expert committee to conduct ACS efficacy trial </a:t>
            </a:r>
          </a:p>
          <a:p>
            <a:pPr marL="325124" indent="-227587" algn="just">
              <a:lnSpc>
                <a:spcPct val="150000"/>
              </a:lnSpc>
              <a:buFont typeface="Wingdings 3"/>
              <a:buChar char=""/>
              <a:defRPr/>
            </a:pPr>
            <a:endParaRPr lang="en-US" sz="1778" dirty="0"/>
          </a:p>
        </p:txBody>
      </p:sp>
      <p:sp>
        <p:nvSpPr>
          <p:cNvPr id="15363" name="Title 2"/>
          <p:cNvSpPr>
            <a:spLocks noGrp="1"/>
          </p:cNvSpPr>
          <p:nvPr>
            <p:ph type="title"/>
          </p:nvPr>
        </p:nvSpPr>
        <p:spPr>
          <a:xfrm>
            <a:off x="1124989" y="116378"/>
            <a:ext cx="9825643" cy="1075113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0000FF"/>
                </a:solidFill>
                <a:latin typeface="+mn-lt"/>
              </a:rPr>
              <a:t>WHO recommendations on ACS usage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</p:spTree>
    <p:extLst>
      <p:ext uri="{BB962C8B-B14F-4D97-AF65-F5344CB8AC3E}">
        <p14:creationId xmlns:p14="http://schemas.microsoft.com/office/powerpoint/2010/main" val="2803392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0000FF"/>
                </a:solidFill>
                <a:latin typeface="+mn-lt"/>
              </a:rPr>
              <a:t>Ethical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95055"/>
            <a:ext cx="10515600" cy="4023360"/>
          </a:xfrm>
        </p:spPr>
        <p:txBody>
          <a:bodyPr/>
          <a:lstStyle/>
          <a:p>
            <a:r>
              <a:rPr lang="en-IN" dirty="0"/>
              <a:t>Since ACT presented negative results- keen interest among researchers &amp; funding agencies for secondary analysis</a:t>
            </a:r>
          </a:p>
          <a:p>
            <a:endParaRPr lang="en-IN" dirty="0"/>
          </a:p>
          <a:p>
            <a:r>
              <a:rPr lang="en-IN" dirty="0"/>
              <a:t>According to policy of the funding agency- ACT data to be given public access for secondary analysis.</a:t>
            </a:r>
          </a:p>
          <a:p>
            <a:endParaRPr lang="en-IN" dirty="0"/>
          </a:p>
          <a:p>
            <a:r>
              <a:rPr lang="en-IN" dirty="0"/>
              <a:t>Outcomes of ACT collected in MNH Registry which is an ongoing study.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</p:spTree>
    <p:extLst>
      <p:ext uri="{BB962C8B-B14F-4D97-AF65-F5344CB8AC3E}">
        <p14:creationId xmlns:p14="http://schemas.microsoft.com/office/powerpoint/2010/main" val="3097707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0000FF"/>
                </a:solidFill>
                <a:latin typeface="+mn-lt"/>
              </a:rPr>
              <a:t>Ethical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What data to be shared?</a:t>
            </a:r>
          </a:p>
          <a:p>
            <a:endParaRPr lang="en-IN" dirty="0"/>
          </a:p>
          <a:p>
            <a:r>
              <a:rPr lang="en-IN" dirty="0"/>
              <a:t>When should the data be shared?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</p:spTree>
    <p:extLst>
      <p:ext uri="{BB962C8B-B14F-4D97-AF65-F5344CB8AC3E}">
        <p14:creationId xmlns:p14="http://schemas.microsoft.com/office/powerpoint/2010/main" val="677802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rgbClr val="0000FF"/>
                </a:solidFill>
                <a:latin typeface="+mn-lt"/>
              </a:rPr>
              <a:t>ACT Trial - </a:t>
            </a:r>
            <a:r>
              <a:rPr lang="en-IN" b="1" dirty="0">
                <a:solidFill>
                  <a:srgbClr val="0000FF"/>
                </a:solidFill>
                <a:latin typeface="+mn-lt"/>
              </a:rPr>
              <a:t>Ethical Issues</a:t>
            </a:r>
            <a:endParaRPr lang="en-IN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0275"/>
            <a:ext cx="10515600" cy="3057525"/>
          </a:xfrm>
        </p:spPr>
        <p:txBody>
          <a:bodyPr/>
          <a:lstStyle/>
          <a:p>
            <a:r>
              <a:rPr lang="en-IN" dirty="0"/>
              <a:t>Primary Investigators decided to share only archived data</a:t>
            </a:r>
          </a:p>
          <a:p>
            <a:endParaRPr lang="en-IN" dirty="0"/>
          </a:p>
          <a:p>
            <a:r>
              <a:rPr lang="en-IN" dirty="0"/>
              <a:t>This month end – release of MNH data for 2010-2013 in NDASH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8274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8039"/>
          </a:xfrm>
        </p:spPr>
        <p:txBody>
          <a:bodyPr>
            <a:normAutofit/>
          </a:bodyPr>
          <a:lstStyle/>
          <a:p>
            <a:pPr algn="ctr"/>
            <a:r>
              <a:rPr lang="en-IN" sz="6000" b="1" dirty="0">
                <a:solidFill>
                  <a:srgbClr val="0000FF"/>
                </a:solidFill>
                <a:latin typeface="+mn-lt"/>
              </a:rPr>
              <a:t>Data Sharing</a:t>
            </a:r>
            <a:endParaRPr lang="en-IN" sz="6000" dirty="0">
              <a:latin typeface="+mn-lt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474009"/>
            <a:ext cx="5163589" cy="4725179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11</a:t>
            </a:fld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73" y="2244436"/>
            <a:ext cx="5269084" cy="405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31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5558"/>
            <a:ext cx="10515600" cy="1113271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0000FF"/>
                </a:solidFill>
                <a:latin typeface="+mn-lt"/>
              </a:rPr>
              <a:t>Advantages of Data Sharing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872"/>
            <a:ext cx="10515600" cy="4959927"/>
          </a:xfrm>
        </p:spPr>
        <p:txBody>
          <a:bodyPr>
            <a:normAutofit/>
          </a:bodyPr>
          <a:lstStyle/>
          <a:p>
            <a:r>
              <a:rPr lang="en-IN" dirty="0"/>
              <a:t>Data sharing – efficient method for conducting large scale research</a:t>
            </a:r>
          </a:p>
          <a:p>
            <a:r>
              <a:rPr lang="en-IN" dirty="0"/>
              <a:t>Minimizes  known risk/ potential harm from unnecessary exposure to previously tested interventions</a:t>
            </a:r>
          </a:p>
          <a:p>
            <a:r>
              <a:rPr lang="en-IN" dirty="0"/>
              <a:t>More imp-helps LMIC researchers to come out </a:t>
            </a:r>
          </a:p>
          <a:p>
            <a:pPr marL="0" indent="0">
              <a:buNone/>
            </a:pPr>
            <a:r>
              <a:rPr lang="en-IN" dirty="0"/>
              <a:t>   with newer ideas from existing database</a:t>
            </a:r>
          </a:p>
          <a:p>
            <a:pPr marL="0" indent="0">
              <a:buNone/>
            </a:pPr>
            <a:r>
              <a:rPr lang="en-IN" dirty="0"/>
              <a:t>   - to tackle local health problems</a:t>
            </a:r>
          </a:p>
          <a:p>
            <a:r>
              <a:rPr lang="en-IN" dirty="0"/>
              <a:t>NICHD Data &amp; Specimen Hub (DASH)- organise, </a:t>
            </a:r>
          </a:p>
          <a:p>
            <a:pPr marL="0" indent="0">
              <a:buNone/>
            </a:pPr>
            <a:r>
              <a:rPr lang="en-IN" dirty="0"/>
              <a:t>   store &amp; mine data from NICHD funded research</a:t>
            </a:r>
          </a:p>
          <a:p>
            <a:pPr marL="0" indent="0">
              <a:buNone/>
            </a:pPr>
            <a:r>
              <a:rPr lang="en-IN" dirty="0"/>
              <a:t>   - allows public access</a:t>
            </a:r>
          </a:p>
          <a:p>
            <a:r>
              <a:rPr lang="en-IN" dirty="0"/>
              <a:t>IDDO, WWARN, </a:t>
            </a:r>
            <a:r>
              <a:rPr lang="en-IN" dirty="0" err="1"/>
              <a:t>Wellcome</a:t>
            </a:r>
            <a:r>
              <a:rPr lang="en-IN" dirty="0"/>
              <a:t> Foundation, </a:t>
            </a:r>
            <a:r>
              <a:rPr lang="en-IN" dirty="0" err="1"/>
              <a:t>etc</a:t>
            </a:r>
            <a:endParaRPr lang="en-IN" dirty="0"/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139" y="2471652"/>
            <a:ext cx="3251662" cy="355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22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3699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0000FF"/>
                </a:solidFill>
                <a:latin typeface="+mn-lt"/>
              </a:rPr>
              <a:t>Challenges faced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5084"/>
            <a:ext cx="10515600" cy="4821266"/>
          </a:xfrm>
        </p:spPr>
        <p:txBody>
          <a:bodyPr/>
          <a:lstStyle/>
          <a:p>
            <a:r>
              <a:rPr lang="en-IN" dirty="0"/>
              <a:t>Requires acquisition &amp; maintenance of multiple interrelated capacities</a:t>
            </a:r>
          </a:p>
          <a:p>
            <a:r>
              <a:rPr lang="en-IN" dirty="0"/>
              <a:t>Concerns about abilities of some researchers in LMIC settings to </a:t>
            </a:r>
          </a:p>
          <a:p>
            <a:pPr marL="0" indent="0">
              <a:buNone/>
            </a:pPr>
            <a:r>
              <a:rPr lang="en-IN" dirty="0"/>
              <a:t>   compete with highly resourced </a:t>
            </a:r>
          </a:p>
          <a:p>
            <a:pPr marL="0" indent="0">
              <a:buNone/>
            </a:pPr>
            <a:r>
              <a:rPr lang="en-IN" dirty="0"/>
              <a:t>   researchers in publishing initial &amp; </a:t>
            </a:r>
          </a:p>
          <a:p>
            <a:pPr marL="0" indent="0">
              <a:buNone/>
            </a:pPr>
            <a:r>
              <a:rPr lang="en-IN" dirty="0"/>
              <a:t>   subsequent analyses of data.</a:t>
            </a:r>
          </a:p>
          <a:p>
            <a:r>
              <a:rPr lang="en-IN" dirty="0"/>
              <a:t>Recognition of primary researchers </a:t>
            </a:r>
          </a:p>
          <a:p>
            <a:pPr marL="0" indent="0">
              <a:buNone/>
            </a:pPr>
            <a:r>
              <a:rPr lang="en-IN" dirty="0"/>
              <a:t>   on secondary analysis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812" y="2998124"/>
            <a:ext cx="4272853" cy="31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53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0000FF"/>
                </a:solidFill>
                <a:latin typeface="+mn-lt"/>
              </a:rPr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1215"/>
            <a:ext cx="10515600" cy="4425748"/>
          </a:xfrm>
        </p:spPr>
        <p:txBody>
          <a:bodyPr/>
          <a:lstStyle/>
          <a:p>
            <a:r>
              <a:rPr lang="en-IN" dirty="0"/>
              <a:t>Secondary analyses should be mutually beneficial to primary researchers from LMIC settings &amp; also from high resource settings.</a:t>
            </a:r>
          </a:p>
          <a:p>
            <a:r>
              <a:rPr lang="en-IN" dirty="0"/>
              <a:t>They should address the local issues along with an impact on global health</a:t>
            </a:r>
          </a:p>
          <a:p>
            <a:r>
              <a:rPr lang="en-IN" dirty="0"/>
              <a:t>Primary researchers from LMIC to be given opportunity to be involved in development of research ideas, designing of secondary analyses</a:t>
            </a:r>
          </a:p>
          <a:p>
            <a:r>
              <a:rPr lang="en-IN" dirty="0"/>
              <a:t>Opportunity for capacity building of the primary researchers- human resource, technology, infrastructure.</a:t>
            </a:r>
          </a:p>
          <a:p>
            <a:r>
              <a:rPr lang="en-IN" dirty="0"/>
              <a:t>Collaborative research.</a:t>
            </a:r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</p:spTree>
    <p:extLst>
      <p:ext uri="{BB962C8B-B14F-4D97-AF65-F5344CB8AC3E}">
        <p14:creationId xmlns:p14="http://schemas.microsoft.com/office/powerpoint/2010/main" val="17160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004"/>
            <a:ext cx="10515600" cy="60439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IN" sz="5400" dirty="0"/>
          </a:p>
          <a:p>
            <a:pPr marL="0" indent="0" algn="ctr">
              <a:buNone/>
            </a:pPr>
            <a:endParaRPr lang="en-IN" sz="5400" b="1" i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lang="en-IN" sz="5400" b="1" i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lang="en-IN" sz="5400" b="1" i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IN" sz="7200" b="1" i="1" dirty="0">
                <a:solidFill>
                  <a:srgbClr val="0000FF"/>
                </a:solidFill>
              </a:rPr>
              <a:t>Thank You</a:t>
            </a:r>
          </a:p>
          <a:p>
            <a:pPr marL="0" indent="0" algn="r">
              <a:buNone/>
            </a:pPr>
            <a:endParaRPr lang="en-IN" sz="2400" b="1" i="1" dirty="0">
              <a:solidFill>
                <a:srgbClr val="0000FF"/>
              </a:solidFill>
            </a:endParaRPr>
          </a:p>
          <a:p>
            <a:pPr marL="0" indent="0" algn="r">
              <a:buNone/>
            </a:pPr>
            <a:r>
              <a:rPr lang="en-IN" sz="2400" b="1" i="1" dirty="0">
                <a:solidFill>
                  <a:srgbClr val="0000FF"/>
                </a:solidFill>
              </a:rPr>
              <a:t>drsunilsvernekar@gmail.com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14-11-2018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83D87-8127-4D4F-9D34-13B34F27C2E1}" type="slidenum">
              <a:rPr lang="en-IN" smtClean="0"/>
              <a:t>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GFBR 2018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4385" y="474501"/>
            <a:ext cx="10127673" cy="3155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24403" y="658574"/>
            <a:ext cx="382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FFC000"/>
                </a:solidFill>
              </a:rPr>
              <a:t>KAHER’s J N Medical College, </a:t>
            </a:r>
            <a:r>
              <a:rPr lang="en-IN" b="1" dirty="0" err="1">
                <a:solidFill>
                  <a:srgbClr val="FFC000"/>
                </a:solidFill>
              </a:rPr>
              <a:t>Belagavi</a:t>
            </a:r>
            <a:endParaRPr lang="en-IN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225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729</Words>
  <Application>Microsoft Macintosh PowerPoint</Application>
  <PresentationFormat>Widescreen</PresentationFormat>
  <Paragraphs>150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 3</vt:lpstr>
      <vt:lpstr>Office Theme</vt:lpstr>
      <vt:lpstr>The Ethics of Data Sharing in the Antenatal Corticosteroids Trial</vt:lpstr>
      <vt:lpstr>Antenatal Corticosteroids Trial (ACT) </vt:lpstr>
      <vt:lpstr>Global Network ACT Trial (2011-2014)</vt:lpstr>
      <vt:lpstr>Global Network ACT Trial (2011-2014)</vt:lpstr>
      <vt:lpstr>ACT Trial: Results</vt:lpstr>
      <vt:lpstr>Maternal and Perinatal Outcomes</vt:lpstr>
      <vt:lpstr>WHO recommendations on ACS usage</vt:lpstr>
      <vt:lpstr>Ethical Issues</vt:lpstr>
      <vt:lpstr>Ethical Issues</vt:lpstr>
      <vt:lpstr>ACT Trial - Ethical Issues</vt:lpstr>
      <vt:lpstr>Data Sharing</vt:lpstr>
      <vt:lpstr>Advantages of Data Sharing</vt:lpstr>
      <vt:lpstr>Challenges faced</vt:lpstr>
      <vt:lpstr>Recommendations</vt:lpstr>
      <vt:lpstr>  </vt:lpstr>
    </vt:vector>
  </TitlesOfParts>
  <Company>Hewlett-Packard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Ethics of Data Sharing in the Antenatal Corticosteroids Trial</dc:title>
  <dc:creator>Dr Sunil Vernekar</dc:creator>
  <cp:lastModifiedBy>Microsoft Office User</cp:lastModifiedBy>
  <cp:revision>26</cp:revision>
  <dcterms:created xsi:type="dcterms:W3CDTF">2018-10-24T16:18:05Z</dcterms:created>
  <dcterms:modified xsi:type="dcterms:W3CDTF">2018-11-05T08:16:18Z</dcterms:modified>
</cp:coreProperties>
</file>