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08" r:id="rId5"/>
    <p:sldMasterId id="2147483720" r:id="rId6"/>
    <p:sldMasterId id="2147483768" r:id="rId7"/>
    <p:sldMasterId id="2147483792" r:id="rId8"/>
    <p:sldMasterId id="2147483804" r:id="rId9"/>
  </p:sldMasterIdLst>
  <p:sldIdLst>
    <p:sldId id="256" r:id="rId10"/>
    <p:sldId id="258" r:id="rId11"/>
    <p:sldId id="259" r:id="rId12"/>
    <p:sldId id="272" r:id="rId13"/>
    <p:sldId id="271" r:id="rId14"/>
    <p:sldId id="273" r:id="rId15"/>
    <p:sldId id="274" r:id="rId16"/>
    <p:sldId id="275" r:id="rId17"/>
    <p:sldId id="277" r:id="rId18"/>
    <p:sldId id="278" r:id="rId19"/>
    <p:sldId id="282" r:id="rId20"/>
    <p:sldId id="286" r:id="rId21"/>
    <p:sldId id="263" r:id="rId22"/>
    <p:sldId id="295" r:id="rId23"/>
    <p:sldId id="294" r:id="rId24"/>
    <p:sldId id="292" r:id="rId25"/>
    <p:sldId id="296" r:id="rId26"/>
    <p:sldId id="291" r:id="rId27"/>
    <p:sldId id="290" r:id="rId28"/>
    <p:sldId id="284" r:id="rId29"/>
    <p:sldId id="285" r:id="rId30"/>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uglas Wassenaar" initials="DW"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0"/>
  </p:normalViewPr>
  <p:slideViewPr>
    <p:cSldViewPr>
      <p:cViewPr varScale="1">
        <p:scale>
          <a:sx n="109" d="100"/>
          <a:sy n="109" d="100"/>
        </p:scale>
        <p:origin x="1720" y="184"/>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tableStyles" Target="tableStyles.xml"/><Relationship Id="rId8" Type="http://schemas.openxmlformats.org/officeDocument/2006/relationships/slideMaster" Target="slideMasters/slideMaster8.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10-19T11:31:10.208" idx="1">
    <p:pos x="1179" y="1526"/>
    <p:text>Explain ECG in full at first mention</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8-10-19T11:32:32.605" idx="2">
    <p:pos x="2113" y="753"/>
    <p:text>the public's</p:text>
    <p:extLst>
      <p:ext uri="{C676402C-5697-4E1C-873F-D02D1690AC5C}">
        <p15:threadingInfo xmlns:p15="http://schemas.microsoft.com/office/powerpoint/2012/main" timeZoneBias="-12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C835F928-7D39-4101-BBFE-A4B4D36B9AB0}" type="datetimeFigureOut">
              <a:rPr lang="zh-TW" altLang="en-US" smtClean="0"/>
              <a:t>2018/10/22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403F15A7-084D-433A-A797-711FACE41644}" type="slidenum">
              <a:rPr lang="zh-TW" altLang="en-US" smtClean="0"/>
              <a:t>‹#›</a:t>
            </a:fld>
            <a:endParaRPr lang="zh-TW" altLang="en-US"/>
          </a:p>
        </p:txBody>
      </p:sp>
    </p:spTree>
    <p:extLst>
      <p:ext uri="{BB962C8B-B14F-4D97-AF65-F5344CB8AC3E}">
        <p14:creationId xmlns:p14="http://schemas.microsoft.com/office/powerpoint/2010/main" val="1086628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C835F928-7D39-4101-BBFE-A4B4D36B9AB0}" type="datetimeFigureOut">
              <a:rPr lang="zh-TW" altLang="en-US" smtClean="0"/>
              <a:t>2018/10/22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403F15A7-084D-433A-A797-711FACE41644}" type="slidenum">
              <a:rPr lang="zh-TW" altLang="en-US" smtClean="0"/>
              <a:t>‹#›</a:t>
            </a:fld>
            <a:endParaRPr lang="zh-TW" altLang="en-US"/>
          </a:p>
        </p:txBody>
      </p:sp>
    </p:spTree>
    <p:extLst>
      <p:ext uri="{BB962C8B-B14F-4D97-AF65-F5344CB8AC3E}">
        <p14:creationId xmlns:p14="http://schemas.microsoft.com/office/powerpoint/2010/main" val="4061004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C835F928-7D39-4101-BBFE-A4B4D36B9AB0}" type="datetimeFigureOut">
              <a:rPr lang="zh-TW" altLang="en-US" smtClean="0"/>
              <a:t>2018/10/22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403F15A7-084D-433A-A797-711FACE41644}" type="slidenum">
              <a:rPr lang="zh-TW" altLang="en-US" smtClean="0"/>
              <a:t>‹#›</a:t>
            </a:fld>
            <a:endParaRPr lang="zh-TW" altLang="en-US"/>
          </a:p>
        </p:txBody>
      </p:sp>
    </p:spTree>
    <p:extLst>
      <p:ext uri="{BB962C8B-B14F-4D97-AF65-F5344CB8AC3E}">
        <p14:creationId xmlns:p14="http://schemas.microsoft.com/office/powerpoint/2010/main" val="957632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C835F928-7D39-4101-BBFE-A4B4D36B9AB0}" type="datetimeFigureOut">
              <a:rPr lang="zh-TW" altLang="en-US" smtClean="0"/>
              <a:t>2018/10/22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403F15A7-084D-433A-A797-711FACE41644}" type="slidenum">
              <a:rPr lang="zh-TW" altLang="en-US" smtClean="0"/>
              <a:t>‹#›</a:t>
            </a:fld>
            <a:endParaRPr lang="zh-TW" altLang="en-US"/>
          </a:p>
        </p:txBody>
      </p:sp>
    </p:spTree>
    <p:extLst>
      <p:ext uri="{BB962C8B-B14F-4D97-AF65-F5344CB8AC3E}">
        <p14:creationId xmlns:p14="http://schemas.microsoft.com/office/powerpoint/2010/main" val="265479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C835F928-7D39-4101-BBFE-A4B4D36B9AB0}" type="datetimeFigureOut">
              <a:rPr lang="zh-TW" altLang="en-US" smtClean="0"/>
              <a:t>2018/10/22</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403F15A7-084D-433A-A797-711FACE41644}" type="slidenum">
              <a:rPr lang="zh-TW" altLang="en-US" smtClean="0"/>
              <a:t>‹#›</a:t>
            </a:fld>
            <a:endParaRPr lang="zh-TW" altLang="en-US"/>
          </a:p>
        </p:txBody>
      </p:sp>
    </p:spTree>
    <p:extLst>
      <p:ext uri="{BB962C8B-B14F-4D97-AF65-F5344CB8AC3E}">
        <p14:creationId xmlns:p14="http://schemas.microsoft.com/office/powerpoint/2010/main" val="1939108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C835F928-7D39-4101-BBFE-A4B4D36B9AB0}" type="datetimeFigureOut">
              <a:rPr lang="zh-TW" altLang="en-US" smtClean="0"/>
              <a:t>2018/10/22</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403F15A7-084D-433A-A797-711FACE41644}" type="slidenum">
              <a:rPr lang="zh-TW" altLang="en-US" smtClean="0"/>
              <a:t>‹#›</a:t>
            </a:fld>
            <a:endParaRPr lang="zh-TW" altLang="en-US"/>
          </a:p>
        </p:txBody>
      </p:sp>
    </p:spTree>
    <p:extLst>
      <p:ext uri="{BB962C8B-B14F-4D97-AF65-F5344CB8AC3E}">
        <p14:creationId xmlns:p14="http://schemas.microsoft.com/office/powerpoint/2010/main" val="3962500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C835F928-7D39-4101-BBFE-A4B4D36B9AB0}" type="datetimeFigureOut">
              <a:rPr lang="zh-TW" altLang="en-US" smtClean="0"/>
              <a:t>2018/10/22</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403F15A7-084D-433A-A797-711FACE41644}" type="slidenum">
              <a:rPr lang="zh-TW" altLang="en-US" smtClean="0"/>
              <a:t>‹#›</a:t>
            </a:fld>
            <a:endParaRPr lang="zh-TW" altLang="en-US"/>
          </a:p>
        </p:txBody>
      </p:sp>
    </p:spTree>
    <p:extLst>
      <p:ext uri="{BB962C8B-B14F-4D97-AF65-F5344CB8AC3E}">
        <p14:creationId xmlns:p14="http://schemas.microsoft.com/office/powerpoint/2010/main" val="2932570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C835F928-7D39-4101-BBFE-A4B4D36B9AB0}" type="datetimeFigureOut">
              <a:rPr lang="zh-TW" altLang="en-US" smtClean="0"/>
              <a:t>2018/10/22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403F15A7-084D-433A-A797-711FACE41644}" type="slidenum">
              <a:rPr lang="zh-TW" altLang="en-US" smtClean="0"/>
              <a:t>‹#›</a:t>
            </a:fld>
            <a:endParaRPr lang="zh-TW" altLang="en-US"/>
          </a:p>
        </p:txBody>
      </p:sp>
    </p:spTree>
    <p:extLst>
      <p:ext uri="{BB962C8B-B14F-4D97-AF65-F5344CB8AC3E}">
        <p14:creationId xmlns:p14="http://schemas.microsoft.com/office/powerpoint/2010/main" val="110307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C835F928-7D39-4101-BBFE-A4B4D36B9AB0}" type="datetimeFigureOut">
              <a:rPr lang="zh-TW" altLang="en-US" smtClean="0"/>
              <a:t>2018/10/22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403F15A7-084D-433A-A797-711FACE41644}" type="slidenum">
              <a:rPr lang="zh-TW" altLang="en-US" smtClean="0"/>
              <a:t>‹#›</a:t>
            </a:fld>
            <a:endParaRPr lang="zh-TW" altLang="en-US"/>
          </a:p>
        </p:txBody>
      </p:sp>
    </p:spTree>
    <p:extLst>
      <p:ext uri="{BB962C8B-B14F-4D97-AF65-F5344CB8AC3E}">
        <p14:creationId xmlns:p14="http://schemas.microsoft.com/office/powerpoint/2010/main" val="3161887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C835F928-7D39-4101-BBFE-A4B4D36B9AB0}" type="datetimeFigureOut">
              <a:rPr lang="zh-TW" altLang="en-US" smtClean="0"/>
              <a:t>2018/10/22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403F15A7-084D-433A-A797-711FACE41644}" type="slidenum">
              <a:rPr lang="zh-TW" altLang="en-US" smtClean="0"/>
              <a:t>‹#›</a:t>
            </a:fld>
            <a:endParaRPr lang="zh-TW" altLang="en-US"/>
          </a:p>
        </p:txBody>
      </p:sp>
    </p:spTree>
    <p:extLst>
      <p:ext uri="{BB962C8B-B14F-4D97-AF65-F5344CB8AC3E}">
        <p14:creationId xmlns:p14="http://schemas.microsoft.com/office/powerpoint/2010/main" val="3231189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C835F928-7D39-4101-BBFE-A4B4D36B9AB0}" type="datetimeFigureOut">
              <a:rPr lang="zh-TW" altLang="en-US" smtClean="0"/>
              <a:t>2018/10/22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403F15A7-084D-433A-A797-711FACE41644}" type="slidenum">
              <a:rPr lang="zh-TW" altLang="en-US" smtClean="0"/>
              <a:t>‹#›</a:t>
            </a:fld>
            <a:endParaRPr lang="zh-TW" altLang="en-US"/>
          </a:p>
        </p:txBody>
      </p:sp>
    </p:spTree>
    <p:extLst>
      <p:ext uri="{BB962C8B-B14F-4D97-AF65-F5344CB8AC3E}">
        <p14:creationId xmlns:p14="http://schemas.microsoft.com/office/powerpoint/2010/main" val="1498908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TW"/>
              <a:t>Click to edit Master subtitle style</a:t>
            </a:r>
            <a:endParaRPr lang="zh-TW" altLang="en-US"/>
          </a:p>
        </p:txBody>
      </p:sp>
      <p:sp>
        <p:nvSpPr>
          <p:cNvPr id="4" name="Date Placeholder 3"/>
          <p:cNvSpPr>
            <a:spLocks noGrp="1"/>
          </p:cNvSpPr>
          <p:nvPr>
            <p:ph type="dt" sz="half" idx="10"/>
          </p:nvPr>
        </p:nvSpPr>
        <p:spPr/>
        <p:txBody>
          <a:bodyPr/>
          <a:lstStyle>
            <a:lvl1pPr>
              <a:defRPr/>
            </a:lvl1pPr>
          </a:lstStyle>
          <a:p>
            <a:pPr>
              <a:defRPr/>
            </a:pPr>
            <a:fld id="{DCAC5945-AC55-48D3-B558-7EE578670A36}"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F698900-C161-484D-9552-D1E90118179B}"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40062258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E23022AC-21A9-4DD1-875D-77C2A9FB585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318162F-B8CA-416C-9282-FA5CD3841CD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9979653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TW"/>
              <a:t>Click to edit Master text styles</a:t>
            </a:r>
          </a:p>
        </p:txBody>
      </p:sp>
      <p:sp>
        <p:nvSpPr>
          <p:cNvPr id="4" name="Date Placeholder 3"/>
          <p:cNvSpPr>
            <a:spLocks noGrp="1"/>
          </p:cNvSpPr>
          <p:nvPr>
            <p:ph type="dt" sz="half" idx="10"/>
          </p:nvPr>
        </p:nvSpPr>
        <p:spPr/>
        <p:txBody>
          <a:bodyPr/>
          <a:lstStyle>
            <a:lvl1pPr>
              <a:defRPr/>
            </a:lvl1pPr>
          </a:lstStyle>
          <a:p>
            <a:pPr>
              <a:defRPr/>
            </a:pPr>
            <a:fld id="{9DF1B09A-83E0-4A86-B3E9-990D7A2CB496}"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9796DD8-94B5-4C31-9244-3DCF622852F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930857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Date Placeholder 3"/>
          <p:cNvSpPr>
            <a:spLocks noGrp="1"/>
          </p:cNvSpPr>
          <p:nvPr>
            <p:ph type="dt" sz="half" idx="10"/>
          </p:nvPr>
        </p:nvSpPr>
        <p:spPr/>
        <p:txBody>
          <a:bodyPr/>
          <a:lstStyle>
            <a:lvl1pPr>
              <a:defRPr/>
            </a:lvl1pPr>
          </a:lstStyle>
          <a:p>
            <a:pPr>
              <a:defRPr/>
            </a:pPr>
            <a:fld id="{7E841CB4-F301-4E79-942C-530FABE1AFC7}"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B7F6F1D-429B-49A2-AEF3-E27DD88DD7F0}"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1770712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Date Placeholder 3"/>
          <p:cNvSpPr>
            <a:spLocks noGrp="1"/>
          </p:cNvSpPr>
          <p:nvPr>
            <p:ph type="dt" sz="half" idx="10"/>
          </p:nvPr>
        </p:nvSpPr>
        <p:spPr/>
        <p:txBody>
          <a:bodyPr/>
          <a:lstStyle>
            <a:lvl1pPr>
              <a:defRPr/>
            </a:lvl1pPr>
          </a:lstStyle>
          <a:p>
            <a:pPr>
              <a:defRPr/>
            </a:pPr>
            <a:fld id="{6FA2E5C9-F1A5-4958-BB00-66881D39BC2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1DFC611-C179-46FE-AE5E-C30EE4495482}"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1385955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Date Placeholder 3"/>
          <p:cNvSpPr>
            <a:spLocks noGrp="1"/>
          </p:cNvSpPr>
          <p:nvPr>
            <p:ph type="dt" sz="half" idx="10"/>
          </p:nvPr>
        </p:nvSpPr>
        <p:spPr/>
        <p:txBody>
          <a:bodyPr/>
          <a:lstStyle>
            <a:lvl1pPr>
              <a:defRPr/>
            </a:lvl1pPr>
          </a:lstStyle>
          <a:p>
            <a:pPr>
              <a:defRPr/>
            </a:pPr>
            <a:fld id="{A5D86F7E-E3C6-4B38-A966-0420D1F2750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4E19985-8357-4593-9D54-1D44CB3E1E57}"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8886494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6B76456-9CDA-41A3-82FF-6185B3920608}"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DDAC84EF-7522-4F94-BFE5-97EC7BE2081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536182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3"/>
          <p:cNvSpPr>
            <a:spLocks noGrp="1"/>
          </p:cNvSpPr>
          <p:nvPr>
            <p:ph type="dt" sz="half" idx="10"/>
          </p:nvPr>
        </p:nvSpPr>
        <p:spPr/>
        <p:txBody>
          <a:bodyPr/>
          <a:lstStyle>
            <a:lvl1pPr>
              <a:defRPr/>
            </a:lvl1pPr>
          </a:lstStyle>
          <a:p>
            <a:pPr>
              <a:defRPr/>
            </a:pPr>
            <a:fld id="{B9BB0FA1-AE88-4989-925E-B235738EEC8E}"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6C84F29-9F34-40F3-B46E-57DE9D13732C}"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0132728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3"/>
          <p:cNvSpPr>
            <a:spLocks noGrp="1"/>
          </p:cNvSpPr>
          <p:nvPr>
            <p:ph type="dt" sz="half" idx="10"/>
          </p:nvPr>
        </p:nvSpPr>
        <p:spPr/>
        <p:txBody>
          <a:bodyPr/>
          <a:lstStyle>
            <a:lvl1pPr>
              <a:defRPr/>
            </a:lvl1pPr>
          </a:lstStyle>
          <a:p>
            <a:pPr>
              <a:defRPr/>
            </a:pPr>
            <a:fld id="{BAAECF81-F932-4CDF-BFCA-E1F469AD5F3D}"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CB76811-0158-41A1-9F3A-13B46B71432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6197760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03D2C7EF-CDA1-4CEA-80F3-E338E1BC5259}"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DCB6507-9579-415C-B9E9-1AD492E67DE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7521351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TW"/>
              <a:t>Click to edit Master title style</a:t>
            </a:r>
            <a:endParaRPr lang="zh-TW"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202805B0-9F57-410B-B967-0C62B66E142A}"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254717F-112B-448F-AF37-C9B3CDBF343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2395692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TW"/>
              <a:t>Click to edit Master subtitle style</a:t>
            </a:r>
            <a:endParaRPr lang="zh-TW" altLang="en-US"/>
          </a:p>
        </p:txBody>
      </p:sp>
      <p:sp>
        <p:nvSpPr>
          <p:cNvPr id="4" name="Date Placeholder 3"/>
          <p:cNvSpPr>
            <a:spLocks noGrp="1"/>
          </p:cNvSpPr>
          <p:nvPr>
            <p:ph type="dt" sz="half" idx="10"/>
          </p:nvPr>
        </p:nvSpPr>
        <p:spPr/>
        <p:txBody>
          <a:bodyPr/>
          <a:lstStyle>
            <a:lvl1pPr>
              <a:defRPr/>
            </a:lvl1pPr>
          </a:lstStyle>
          <a:p>
            <a:pPr>
              <a:defRPr/>
            </a:pPr>
            <a:fld id="{DCAC5945-AC55-48D3-B558-7EE578670A36}"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F698900-C161-484D-9552-D1E90118179B}"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9938282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E23022AC-21A9-4DD1-875D-77C2A9FB585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318162F-B8CA-416C-9282-FA5CD3841CD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9363044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TW"/>
              <a:t>Click to edit Master text styles</a:t>
            </a:r>
          </a:p>
        </p:txBody>
      </p:sp>
      <p:sp>
        <p:nvSpPr>
          <p:cNvPr id="4" name="Date Placeholder 3"/>
          <p:cNvSpPr>
            <a:spLocks noGrp="1"/>
          </p:cNvSpPr>
          <p:nvPr>
            <p:ph type="dt" sz="half" idx="10"/>
          </p:nvPr>
        </p:nvSpPr>
        <p:spPr/>
        <p:txBody>
          <a:bodyPr/>
          <a:lstStyle>
            <a:lvl1pPr>
              <a:defRPr/>
            </a:lvl1pPr>
          </a:lstStyle>
          <a:p>
            <a:pPr>
              <a:defRPr/>
            </a:pPr>
            <a:fld id="{9DF1B09A-83E0-4A86-B3E9-990D7A2CB496}"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9796DD8-94B5-4C31-9244-3DCF622852F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5483682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Date Placeholder 3"/>
          <p:cNvSpPr>
            <a:spLocks noGrp="1"/>
          </p:cNvSpPr>
          <p:nvPr>
            <p:ph type="dt" sz="half" idx="10"/>
          </p:nvPr>
        </p:nvSpPr>
        <p:spPr/>
        <p:txBody>
          <a:bodyPr/>
          <a:lstStyle>
            <a:lvl1pPr>
              <a:defRPr/>
            </a:lvl1pPr>
          </a:lstStyle>
          <a:p>
            <a:pPr>
              <a:defRPr/>
            </a:pPr>
            <a:fld id="{7E841CB4-F301-4E79-942C-530FABE1AFC7}"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B7F6F1D-429B-49A2-AEF3-E27DD88DD7F0}"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9210364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Date Placeholder 3"/>
          <p:cNvSpPr>
            <a:spLocks noGrp="1"/>
          </p:cNvSpPr>
          <p:nvPr>
            <p:ph type="dt" sz="half" idx="10"/>
          </p:nvPr>
        </p:nvSpPr>
        <p:spPr/>
        <p:txBody>
          <a:bodyPr/>
          <a:lstStyle>
            <a:lvl1pPr>
              <a:defRPr/>
            </a:lvl1pPr>
          </a:lstStyle>
          <a:p>
            <a:pPr>
              <a:defRPr/>
            </a:pPr>
            <a:fld id="{6FA2E5C9-F1A5-4958-BB00-66881D39BC2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1DFC611-C179-46FE-AE5E-C30EE4495482}"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40569162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Date Placeholder 3"/>
          <p:cNvSpPr>
            <a:spLocks noGrp="1"/>
          </p:cNvSpPr>
          <p:nvPr>
            <p:ph type="dt" sz="half" idx="10"/>
          </p:nvPr>
        </p:nvSpPr>
        <p:spPr/>
        <p:txBody>
          <a:bodyPr/>
          <a:lstStyle>
            <a:lvl1pPr>
              <a:defRPr/>
            </a:lvl1pPr>
          </a:lstStyle>
          <a:p>
            <a:pPr>
              <a:defRPr/>
            </a:pPr>
            <a:fld id="{A5D86F7E-E3C6-4B38-A966-0420D1F2750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4E19985-8357-4593-9D54-1D44CB3E1E57}"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5852943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6B76456-9CDA-41A3-82FF-6185B3920608}"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DDAC84EF-7522-4F94-BFE5-97EC7BE2081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8047381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3"/>
          <p:cNvSpPr>
            <a:spLocks noGrp="1"/>
          </p:cNvSpPr>
          <p:nvPr>
            <p:ph type="dt" sz="half" idx="10"/>
          </p:nvPr>
        </p:nvSpPr>
        <p:spPr/>
        <p:txBody>
          <a:bodyPr/>
          <a:lstStyle>
            <a:lvl1pPr>
              <a:defRPr/>
            </a:lvl1pPr>
          </a:lstStyle>
          <a:p>
            <a:pPr>
              <a:defRPr/>
            </a:pPr>
            <a:fld id="{B9BB0FA1-AE88-4989-925E-B235738EEC8E}"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6C84F29-9F34-40F3-B46E-57DE9D13732C}"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0189669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3"/>
          <p:cNvSpPr>
            <a:spLocks noGrp="1"/>
          </p:cNvSpPr>
          <p:nvPr>
            <p:ph type="dt" sz="half" idx="10"/>
          </p:nvPr>
        </p:nvSpPr>
        <p:spPr/>
        <p:txBody>
          <a:bodyPr/>
          <a:lstStyle>
            <a:lvl1pPr>
              <a:defRPr/>
            </a:lvl1pPr>
          </a:lstStyle>
          <a:p>
            <a:pPr>
              <a:defRPr/>
            </a:pPr>
            <a:fld id="{BAAECF81-F932-4CDF-BFCA-E1F469AD5F3D}"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CB76811-0158-41A1-9F3A-13B46B71432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1897897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03D2C7EF-CDA1-4CEA-80F3-E338E1BC5259}"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DCB6507-9579-415C-B9E9-1AD492E67DE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7593168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TW"/>
              <a:t>Click to edit Master title style</a:t>
            </a:r>
            <a:endParaRPr lang="zh-TW"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202805B0-9F57-410B-B967-0C62B66E142A}"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254717F-112B-448F-AF37-C9B3CDBF343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5447404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TW"/>
              <a:t>Click to edit Master subtitle style</a:t>
            </a:r>
            <a:endParaRPr lang="zh-TW" altLang="en-US"/>
          </a:p>
        </p:txBody>
      </p:sp>
      <p:sp>
        <p:nvSpPr>
          <p:cNvPr id="4" name="Date Placeholder 3"/>
          <p:cNvSpPr>
            <a:spLocks noGrp="1"/>
          </p:cNvSpPr>
          <p:nvPr>
            <p:ph type="dt" sz="half" idx="10"/>
          </p:nvPr>
        </p:nvSpPr>
        <p:spPr/>
        <p:txBody>
          <a:bodyPr/>
          <a:lstStyle>
            <a:lvl1pPr>
              <a:defRPr/>
            </a:lvl1pPr>
          </a:lstStyle>
          <a:p>
            <a:pPr>
              <a:defRPr/>
            </a:pPr>
            <a:fld id="{DCAC5945-AC55-48D3-B558-7EE578670A36}"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F698900-C161-484D-9552-D1E90118179B}"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4850376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E23022AC-21A9-4DD1-875D-77C2A9FB585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318162F-B8CA-416C-9282-FA5CD3841CD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8351772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TW"/>
              <a:t>Click to edit Master text styles</a:t>
            </a:r>
          </a:p>
        </p:txBody>
      </p:sp>
      <p:sp>
        <p:nvSpPr>
          <p:cNvPr id="4" name="Date Placeholder 3"/>
          <p:cNvSpPr>
            <a:spLocks noGrp="1"/>
          </p:cNvSpPr>
          <p:nvPr>
            <p:ph type="dt" sz="half" idx="10"/>
          </p:nvPr>
        </p:nvSpPr>
        <p:spPr/>
        <p:txBody>
          <a:bodyPr/>
          <a:lstStyle>
            <a:lvl1pPr>
              <a:defRPr/>
            </a:lvl1pPr>
          </a:lstStyle>
          <a:p>
            <a:pPr>
              <a:defRPr/>
            </a:pPr>
            <a:fld id="{9DF1B09A-83E0-4A86-B3E9-990D7A2CB496}"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9796DD8-94B5-4C31-9244-3DCF622852F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9315412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Date Placeholder 3"/>
          <p:cNvSpPr>
            <a:spLocks noGrp="1"/>
          </p:cNvSpPr>
          <p:nvPr>
            <p:ph type="dt" sz="half" idx="10"/>
          </p:nvPr>
        </p:nvSpPr>
        <p:spPr/>
        <p:txBody>
          <a:bodyPr/>
          <a:lstStyle>
            <a:lvl1pPr>
              <a:defRPr/>
            </a:lvl1pPr>
          </a:lstStyle>
          <a:p>
            <a:pPr>
              <a:defRPr/>
            </a:pPr>
            <a:fld id="{7E841CB4-F301-4E79-942C-530FABE1AFC7}"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B7F6F1D-429B-49A2-AEF3-E27DD88DD7F0}"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1408419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Date Placeholder 3"/>
          <p:cNvSpPr>
            <a:spLocks noGrp="1"/>
          </p:cNvSpPr>
          <p:nvPr>
            <p:ph type="dt" sz="half" idx="10"/>
          </p:nvPr>
        </p:nvSpPr>
        <p:spPr/>
        <p:txBody>
          <a:bodyPr/>
          <a:lstStyle>
            <a:lvl1pPr>
              <a:defRPr/>
            </a:lvl1pPr>
          </a:lstStyle>
          <a:p>
            <a:pPr>
              <a:defRPr/>
            </a:pPr>
            <a:fld id="{6FA2E5C9-F1A5-4958-BB00-66881D39BC2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1DFC611-C179-46FE-AE5E-C30EE4495482}"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7657650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Date Placeholder 3"/>
          <p:cNvSpPr>
            <a:spLocks noGrp="1"/>
          </p:cNvSpPr>
          <p:nvPr>
            <p:ph type="dt" sz="half" idx="10"/>
          </p:nvPr>
        </p:nvSpPr>
        <p:spPr/>
        <p:txBody>
          <a:bodyPr/>
          <a:lstStyle>
            <a:lvl1pPr>
              <a:defRPr/>
            </a:lvl1pPr>
          </a:lstStyle>
          <a:p>
            <a:pPr>
              <a:defRPr/>
            </a:pPr>
            <a:fld id="{A5D86F7E-E3C6-4B38-A966-0420D1F2750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4E19985-8357-4593-9D54-1D44CB3E1E57}"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4573295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6B76456-9CDA-41A3-82FF-6185B3920608}"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DDAC84EF-7522-4F94-BFE5-97EC7BE2081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8735148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3"/>
          <p:cNvSpPr>
            <a:spLocks noGrp="1"/>
          </p:cNvSpPr>
          <p:nvPr>
            <p:ph type="dt" sz="half" idx="10"/>
          </p:nvPr>
        </p:nvSpPr>
        <p:spPr/>
        <p:txBody>
          <a:bodyPr/>
          <a:lstStyle>
            <a:lvl1pPr>
              <a:defRPr/>
            </a:lvl1pPr>
          </a:lstStyle>
          <a:p>
            <a:pPr>
              <a:defRPr/>
            </a:pPr>
            <a:fld id="{B9BB0FA1-AE88-4989-925E-B235738EEC8E}"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6C84F29-9F34-40F3-B46E-57DE9D13732C}"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0930988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3"/>
          <p:cNvSpPr>
            <a:spLocks noGrp="1"/>
          </p:cNvSpPr>
          <p:nvPr>
            <p:ph type="dt" sz="half" idx="10"/>
          </p:nvPr>
        </p:nvSpPr>
        <p:spPr/>
        <p:txBody>
          <a:bodyPr/>
          <a:lstStyle>
            <a:lvl1pPr>
              <a:defRPr/>
            </a:lvl1pPr>
          </a:lstStyle>
          <a:p>
            <a:pPr>
              <a:defRPr/>
            </a:pPr>
            <a:fld id="{BAAECF81-F932-4CDF-BFCA-E1F469AD5F3D}"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CB76811-0158-41A1-9F3A-13B46B71432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1140295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03D2C7EF-CDA1-4CEA-80F3-E338E1BC5259}"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DCB6507-9579-415C-B9E9-1AD492E67DE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967048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TW"/>
              <a:t>Click to edit Master title style</a:t>
            </a:r>
            <a:endParaRPr lang="zh-TW"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202805B0-9F57-410B-B967-0C62B66E142A}"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254717F-112B-448F-AF37-C9B3CDBF343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0180805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TW"/>
              <a:t>Click to edit Master subtitle style</a:t>
            </a:r>
            <a:endParaRPr lang="zh-TW" altLang="en-US"/>
          </a:p>
        </p:txBody>
      </p:sp>
      <p:sp>
        <p:nvSpPr>
          <p:cNvPr id="4" name="Date Placeholder 3"/>
          <p:cNvSpPr>
            <a:spLocks noGrp="1"/>
          </p:cNvSpPr>
          <p:nvPr>
            <p:ph type="dt" sz="half" idx="10"/>
          </p:nvPr>
        </p:nvSpPr>
        <p:spPr/>
        <p:txBody>
          <a:bodyPr/>
          <a:lstStyle>
            <a:lvl1pPr>
              <a:defRPr/>
            </a:lvl1pPr>
          </a:lstStyle>
          <a:p>
            <a:pPr>
              <a:defRPr/>
            </a:pPr>
            <a:fld id="{DCAC5945-AC55-48D3-B558-7EE578670A36}"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F698900-C161-484D-9552-D1E90118179B}"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8521705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E23022AC-21A9-4DD1-875D-77C2A9FB585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318162F-B8CA-416C-9282-FA5CD3841CD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8819558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TW"/>
              <a:t>Click to edit Master text styles</a:t>
            </a:r>
          </a:p>
        </p:txBody>
      </p:sp>
      <p:sp>
        <p:nvSpPr>
          <p:cNvPr id="4" name="Date Placeholder 3"/>
          <p:cNvSpPr>
            <a:spLocks noGrp="1"/>
          </p:cNvSpPr>
          <p:nvPr>
            <p:ph type="dt" sz="half" idx="10"/>
          </p:nvPr>
        </p:nvSpPr>
        <p:spPr/>
        <p:txBody>
          <a:bodyPr/>
          <a:lstStyle>
            <a:lvl1pPr>
              <a:defRPr/>
            </a:lvl1pPr>
          </a:lstStyle>
          <a:p>
            <a:pPr>
              <a:defRPr/>
            </a:pPr>
            <a:fld id="{9DF1B09A-83E0-4A86-B3E9-990D7A2CB496}"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9796DD8-94B5-4C31-9244-3DCF622852F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40864882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Date Placeholder 3"/>
          <p:cNvSpPr>
            <a:spLocks noGrp="1"/>
          </p:cNvSpPr>
          <p:nvPr>
            <p:ph type="dt" sz="half" idx="10"/>
          </p:nvPr>
        </p:nvSpPr>
        <p:spPr/>
        <p:txBody>
          <a:bodyPr/>
          <a:lstStyle>
            <a:lvl1pPr>
              <a:defRPr/>
            </a:lvl1pPr>
          </a:lstStyle>
          <a:p>
            <a:pPr>
              <a:defRPr/>
            </a:pPr>
            <a:fld id="{7E841CB4-F301-4E79-942C-530FABE1AFC7}"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B7F6F1D-429B-49A2-AEF3-E27DD88DD7F0}"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303611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Date Placeholder 3"/>
          <p:cNvSpPr>
            <a:spLocks noGrp="1"/>
          </p:cNvSpPr>
          <p:nvPr>
            <p:ph type="dt" sz="half" idx="10"/>
          </p:nvPr>
        </p:nvSpPr>
        <p:spPr/>
        <p:txBody>
          <a:bodyPr/>
          <a:lstStyle>
            <a:lvl1pPr>
              <a:defRPr/>
            </a:lvl1pPr>
          </a:lstStyle>
          <a:p>
            <a:pPr>
              <a:defRPr/>
            </a:pPr>
            <a:fld id="{6FA2E5C9-F1A5-4958-BB00-66881D39BC2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1DFC611-C179-46FE-AE5E-C30EE4495482}"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0617551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Date Placeholder 3"/>
          <p:cNvSpPr>
            <a:spLocks noGrp="1"/>
          </p:cNvSpPr>
          <p:nvPr>
            <p:ph type="dt" sz="half" idx="10"/>
          </p:nvPr>
        </p:nvSpPr>
        <p:spPr/>
        <p:txBody>
          <a:bodyPr/>
          <a:lstStyle>
            <a:lvl1pPr>
              <a:defRPr/>
            </a:lvl1pPr>
          </a:lstStyle>
          <a:p>
            <a:pPr>
              <a:defRPr/>
            </a:pPr>
            <a:fld id="{A5D86F7E-E3C6-4B38-A966-0420D1F2750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4E19985-8357-4593-9D54-1D44CB3E1E57}"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42753074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6B76456-9CDA-41A3-82FF-6185B3920608}"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DDAC84EF-7522-4F94-BFE5-97EC7BE2081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2539095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3"/>
          <p:cNvSpPr>
            <a:spLocks noGrp="1"/>
          </p:cNvSpPr>
          <p:nvPr>
            <p:ph type="dt" sz="half" idx="10"/>
          </p:nvPr>
        </p:nvSpPr>
        <p:spPr/>
        <p:txBody>
          <a:bodyPr/>
          <a:lstStyle>
            <a:lvl1pPr>
              <a:defRPr/>
            </a:lvl1pPr>
          </a:lstStyle>
          <a:p>
            <a:pPr>
              <a:defRPr/>
            </a:pPr>
            <a:fld id="{B9BB0FA1-AE88-4989-925E-B235738EEC8E}"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6C84F29-9F34-40F3-B46E-57DE9D13732C}"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7597910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3"/>
          <p:cNvSpPr>
            <a:spLocks noGrp="1"/>
          </p:cNvSpPr>
          <p:nvPr>
            <p:ph type="dt" sz="half" idx="10"/>
          </p:nvPr>
        </p:nvSpPr>
        <p:spPr/>
        <p:txBody>
          <a:bodyPr/>
          <a:lstStyle>
            <a:lvl1pPr>
              <a:defRPr/>
            </a:lvl1pPr>
          </a:lstStyle>
          <a:p>
            <a:pPr>
              <a:defRPr/>
            </a:pPr>
            <a:fld id="{BAAECF81-F932-4CDF-BFCA-E1F469AD5F3D}"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CB76811-0158-41A1-9F3A-13B46B71432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7807954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03D2C7EF-CDA1-4CEA-80F3-E338E1BC5259}"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DCB6507-9579-415C-B9E9-1AD492E67DE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0877030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TW"/>
              <a:t>Click to edit Master title style</a:t>
            </a:r>
            <a:endParaRPr lang="zh-TW"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202805B0-9F57-410B-B967-0C62B66E142A}"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254717F-112B-448F-AF37-C9B3CDBF343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424711695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TW"/>
              <a:t>Click to edit Master subtitle style</a:t>
            </a:r>
            <a:endParaRPr lang="zh-TW" altLang="en-US"/>
          </a:p>
        </p:txBody>
      </p:sp>
      <p:sp>
        <p:nvSpPr>
          <p:cNvPr id="4" name="Date Placeholder 3"/>
          <p:cNvSpPr>
            <a:spLocks noGrp="1"/>
          </p:cNvSpPr>
          <p:nvPr>
            <p:ph type="dt" sz="half" idx="10"/>
          </p:nvPr>
        </p:nvSpPr>
        <p:spPr/>
        <p:txBody>
          <a:bodyPr/>
          <a:lstStyle>
            <a:lvl1pPr>
              <a:defRPr/>
            </a:lvl1pPr>
          </a:lstStyle>
          <a:p>
            <a:pPr>
              <a:defRPr/>
            </a:pPr>
            <a:fld id="{DCAC5945-AC55-48D3-B558-7EE578670A36}"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F698900-C161-484D-9552-D1E90118179B}"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4594394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E23022AC-21A9-4DD1-875D-77C2A9FB585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318162F-B8CA-416C-9282-FA5CD3841CD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4363194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TW"/>
              <a:t>Click to edit Master text styles</a:t>
            </a:r>
          </a:p>
        </p:txBody>
      </p:sp>
      <p:sp>
        <p:nvSpPr>
          <p:cNvPr id="4" name="Date Placeholder 3"/>
          <p:cNvSpPr>
            <a:spLocks noGrp="1"/>
          </p:cNvSpPr>
          <p:nvPr>
            <p:ph type="dt" sz="half" idx="10"/>
          </p:nvPr>
        </p:nvSpPr>
        <p:spPr/>
        <p:txBody>
          <a:bodyPr/>
          <a:lstStyle>
            <a:lvl1pPr>
              <a:defRPr/>
            </a:lvl1pPr>
          </a:lstStyle>
          <a:p>
            <a:pPr>
              <a:defRPr/>
            </a:pPr>
            <a:fld id="{9DF1B09A-83E0-4A86-B3E9-990D7A2CB496}"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9796DD8-94B5-4C31-9244-3DCF622852F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79118040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Date Placeholder 3"/>
          <p:cNvSpPr>
            <a:spLocks noGrp="1"/>
          </p:cNvSpPr>
          <p:nvPr>
            <p:ph type="dt" sz="half" idx="10"/>
          </p:nvPr>
        </p:nvSpPr>
        <p:spPr/>
        <p:txBody>
          <a:bodyPr/>
          <a:lstStyle>
            <a:lvl1pPr>
              <a:defRPr/>
            </a:lvl1pPr>
          </a:lstStyle>
          <a:p>
            <a:pPr>
              <a:defRPr/>
            </a:pPr>
            <a:fld id="{7E841CB4-F301-4E79-942C-530FABE1AFC7}"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B7F6F1D-429B-49A2-AEF3-E27DD88DD7F0}"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282327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Date Placeholder 3"/>
          <p:cNvSpPr>
            <a:spLocks noGrp="1"/>
          </p:cNvSpPr>
          <p:nvPr>
            <p:ph type="dt" sz="half" idx="10"/>
          </p:nvPr>
        </p:nvSpPr>
        <p:spPr/>
        <p:txBody>
          <a:bodyPr/>
          <a:lstStyle>
            <a:lvl1pPr>
              <a:defRPr/>
            </a:lvl1pPr>
          </a:lstStyle>
          <a:p>
            <a:pPr>
              <a:defRPr/>
            </a:pPr>
            <a:fld id="{6FA2E5C9-F1A5-4958-BB00-66881D39BC2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1DFC611-C179-46FE-AE5E-C30EE4495482}"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42357326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Date Placeholder 3"/>
          <p:cNvSpPr>
            <a:spLocks noGrp="1"/>
          </p:cNvSpPr>
          <p:nvPr>
            <p:ph type="dt" sz="half" idx="10"/>
          </p:nvPr>
        </p:nvSpPr>
        <p:spPr/>
        <p:txBody>
          <a:bodyPr/>
          <a:lstStyle>
            <a:lvl1pPr>
              <a:defRPr/>
            </a:lvl1pPr>
          </a:lstStyle>
          <a:p>
            <a:pPr>
              <a:defRPr/>
            </a:pPr>
            <a:fld id="{A5D86F7E-E3C6-4B38-A966-0420D1F2750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4E19985-8357-4593-9D54-1D44CB3E1E57}"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2984742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6B76456-9CDA-41A3-82FF-6185B3920608}"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DDAC84EF-7522-4F94-BFE5-97EC7BE2081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34773212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3"/>
          <p:cNvSpPr>
            <a:spLocks noGrp="1"/>
          </p:cNvSpPr>
          <p:nvPr>
            <p:ph type="dt" sz="half" idx="10"/>
          </p:nvPr>
        </p:nvSpPr>
        <p:spPr/>
        <p:txBody>
          <a:bodyPr/>
          <a:lstStyle>
            <a:lvl1pPr>
              <a:defRPr/>
            </a:lvl1pPr>
          </a:lstStyle>
          <a:p>
            <a:pPr>
              <a:defRPr/>
            </a:pPr>
            <a:fld id="{B9BB0FA1-AE88-4989-925E-B235738EEC8E}"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6C84F29-9F34-40F3-B46E-57DE9D13732C}"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6989087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3"/>
          <p:cNvSpPr>
            <a:spLocks noGrp="1"/>
          </p:cNvSpPr>
          <p:nvPr>
            <p:ph type="dt" sz="half" idx="10"/>
          </p:nvPr>
        </p:nvSpPr>
        <p:spPr/>
        <p:txBody>
          <a:bodyPr/>
          <a:lstStyle>
            <a:lvl1pPr>
              <a:defRPr/>
            </a:lvl1pPr>
          </a:lstStyle>
          <a:p>
            <a:pPr>
              <a:defRPr/>
            </a:pPr>
            <a:fld id="{BAAECF81-F932-4CDF-BFCA-E1F469AD5F3D}"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CB76811-0158-41A1-9F3A-13B46B71432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06149438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03D2C7EF-CDA1-4CEA-80F3-E338E1BC5259}"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DCB6507-9579-415C-B9E9-1AD492E67DE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3457037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TW"/>
              <a:t>Click to edit Master title style</a:t>
            </a:r>
            <a:endParaRPr lang="zh-TW"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202805B0-9F57-410B-B967-0C62B66E142A}"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254717F-112B-448F-AF37-C9B3CDBF343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28145205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TW"/>
              <a:t>Click to edit Master subtitle style</a:t>
            </a:r>
            <a:endParaRPr lang="zh-TW" altLang="en-US"/>
          </a:p>
        </p:txBody>
      </p:sp>
      <p:sp>
        <p:nvSpPr>
          <p:cNvPr id="4" name="Date Placeholder 3"/>
          <p:cNvSpPr>
            <a:spLocks noGrp="1"/>
          </p:cNvSpPr>
          <p:nvPr>
            <p:ph type="dt" sz="half" idx="10"/>
          </p:nvPr>
        </p:nvSpPr>
        <p:spPr/>
        <p:txBody>
          <a:bodyPr/>
          <a:lstStyle>
            <a:lvl1pPr>
              <a:defRPr/>
            </a:lvl1pPr>
          </a:lstStyle>
          <a:p>
            <a:pPr>
              <a:defRPr/>
            </a:pPr>
            <a:fld id="{DCAC5945-AC55-48D3-B558-7EE578670A36}"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F698900-C161-484D-9552-D1E90118179B}"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41034423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E23022AC-21A9-4DD1-875D-77C2A9FB585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318162F-B8CA-416C-9282-FA5CD3841CD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3857752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TW"/>
              <a:t>Click to edit Master text styles</a:t>
            </a:r>
          </a:p>
        </p:txBody>
      </p:sp>
      <p:sp>
        <p:nvSpPr>
          <p:cNvPr id="4" name="Date Placeholder 3"/>
          <p:cNvSpPr>
            <a:spLocks noGrp="1"/>
          </p:cNvSpPr>
          <p:nvPr>
            <p:ph type="dt" sz="half" idx="10"/>
          </p:nvPr>
        </p:nvSpPr>
        <p:spPr/>
        <p:txBody>
          <a:bodyPr/>
          <a:lstStyle>
            <a:lvl1pPr>
              <a:defRPr/>
            </a:lvl1pPr>
          </a:lstStyle>
          <a:p>
            <a:pPr>
              <a:defRPr/>
            </a:pPr>
            <a:fld id="{9DF1B09A-83E0-4A86-B3E9-990D7A2CB496}"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9796DD8-94B5-4C31-9244-3DCF622852F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2081728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Date Placeholder 3"/>
          <p:cNvSpPr>
            <a:spLocks noGrp="1"/>
          </p:cNvSpPr>
          <p:nvPr>
            <p:ph type="dt" sz="half" idx="10"/>
          </p:nvPr>
        </p:nvSpPr>
        <p:spPr/>
        <p:txBody>
          <a:bodyPr/>
          <a:lstStyle>
            <a:lvl1pPr>
              <a:defRPr/>
            </a:lvl1pPr>
          </a:lstStyle>
          <a:p>
            <a:pPr>
              <a:defRPr/>
            </a:pPr>
            <a:fld id="{7E841CB4-F301-4E79-942C-530FABE1AFC7}"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B7F6F1D-429B-49A2-AEF3-E27DD88DD7F0}"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26030060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Date Placeholder 3"/>
          <p:cNvSpPr>
            <a:spLocks noGrp="1"/>
          </p:cNvSpPr>
          <p:nvPr>
            <p:ph type="dt" sz="half" idx="10"/>
          </p:nvPr>
        </p:nvSpPr>
        <p:spPr/>
        <p:txBody>
          <a:bodyPr/>
          <a:lstStyle>
            <a:lvl1pPr>
              <a:defRPr/>
            </a:lvl1pPr>
          </a:lstStyle>
          <a:p>
            <a:pPr>
              <a:defRPr/>
            </a:pPr>
            <a:fld id="{6FA2E5C9-F1A5-4958-BB00-66881D39BC2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1DFC611-C179-46FE-AE5E-C30EE4495482}"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3275783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Date Placeholder 3"/>
          <p:cNvSpPr>
            <a:spLocks noGrp="1"/>
          </p:cNvSpPr>
          <p:nvPr>
            <p:ph type="dt" sz="half" idx="10"/>
          </p:nvPr>
        </p:nvSpPr>
        <p:spPr/>
        <p:txBody>
          <a:bodyPr/>
          <a:lstStyle>
            <a:lvl1pPr>
              <a:defRPr/>
            </a:lvl1pPr>
          </a:lstStyle>
          <a:p>
            <a:pPr>
              <a:defRPr/>
            </a:pPr>
            <a:fld id="{A5D86F7E-E3C6-4B38-A966-0420D1F2750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4E19985-8357-4593-9D54-1D44CB3E1E57}"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7084447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6B76456-9CDA-41A3-82FF-6185B3920608}"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DDAC84EF-7522-4F94-BFE5-97EC7BE2081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53238317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3"/>
          <p:cNvSpPr>
            <a:spLocks noGrp="1"/>
          </p:cNvSpPr>
          <p:nvPr>
            <p:ph type="dt" sz="half" idx="10"/>
          </p:nvPr>
        </p:nvSpPr>
        <p:spPr/>
        <p:txBody>
          <a:bodyPr/>
          <a:lstStyle>
            <a:lvl1pPr>
              <a:defRPr/>
            </a:lvl1pPr>
          </a:lstStyle>
          <a:p>
            <a:pPr>
              <a:defRPr/>
            </a:pPr>
            <a:fld id="{B9BB0FA1-AE88-4989-925E-B235738EEC8E}"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6C84F29-9F34-40F3-B46E-57DE9D13732C}"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17174518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3"/>
          <p:cNvSpPr>
            <a:spLocks noGrp="1"/>
          </p:cNvSpPr>
          <p:nvPr>
            <p:ph type="dt" sz="half" idx="10"/>
          </p:nvPr>
        </p:nvSpPr>
        <p:spPr/>
        <p:txBody>
          <a:bodyPr/>
          <a:lstStyle>
            <a:lvl1pPr>
              <a:defRPr/>
            </a:lvl1pPr>
          </a:lstStyle>
          <a:p>
            <a:pPr>
              <a:defRPr/>
            </a:pPr>
            <a:fld id="{BAAECF81-F932-4CDF-BFCA-E1F469AD5F3D}"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CB76811-0158-41A1-9F3A-13B46B71432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1758489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03D2C7EF-CDA1-4CEA-80F3-E338E1BC5259}"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DCB6507-9579-415C-B9E9-1AD492E67DE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68512222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TW"/>
              <a:t>Click to edit Master title style</a:t>
            </a:r>
            <a:endParaRPr lang="zh-TW"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202805B0-9F57-410B-B967-0C62B66E142A}"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254717F-112B-448F-AF37-C9B3CDBF343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7703096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TW"/>
              <a:t>Click to edit Master subtitle style</a:t>
            </a:r>
            <a:endParaRPr lang="zh-TW" altLang="en-US"/>
          </a:p>
        </p:txBody>
      </p:sp>
      <p:sp>
        <p:nvSpPr>
          <p:cNvPr id="4" name="Date Placeholder 3"/>
          <p:cNvSpPr>
            <a:spLocks noGrp="1"/>
          </p:cNvSpPr>
          <p:nvPr>
            <p:ph type="dt" sz="half" idx="10"/>
          </p:nvPr>
        </p:nvSpPr>
        <p:spPr/>
        <p:txBody>
          <a:bodyPr/>
          <a:lstStyle>
            <a:lvl1pPr>
              <a:defRPr/>
            </a:lvl1pPr>
          </a:lstStyle>
          <a:p>
            <a:pPr>
              <a:defRPr/>
            </a:pPr>
            <a:fld id="{DCAC5945-AC55-48D3-B558-7EE578670A36}"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F698900-C161-484D-9552-D1E90118179B}"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65413375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E23022AC-21A9-4DD1-875D-77C2A9FB585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318162F-B8CA-416C-9282-FA5CD3841CD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73731612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TW"/>
              <a:t>Click to edit Master text styles</a:t>
            </a:r>
          </a:p>
        </p:txBody>
      </p:sp>
      <p:sp>
        <p:nvSpPr>
          <p:cNvPr id="4" name="Date Placeholder 3"/>
          <p:cNvSpPr>
            <a:spLocks noGrp="1"/>
          </p:cNvSpPr>
          <p:nvPr>
            <p:ph type="dt" sz="half" idx="10"/>
          </p:nvPr>
        </p:nvSpPr>
        <p:spPr/>
        <p:txBody>
          <a:bodyPr/>
          <a:lstStyle>
            <a:lvl1pPr>
              <a:defRPr/>
            </a:lvl1pPr>
          </a:lstStyle>
          <a:p>
            <a:pPr>
              <a:defRPr/>
            </a:pPr>
            <a:fld id="{9DF1B09A-83E0-4A86-B3E9-990D7A2CB496}"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9796DD8-94B5-4C31-9244-3DCF622852F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98379837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Date Placeholder 3"/>
          <p:cNvSpPr>
            <a:spLocks noGrp="1"/>
          </p:cNvSpPr>
          <p:nvPr>
            <p:ph type="dt" sz="half" idx="10"/>
          </p:nvPr>
        </p:nvSpPr>
        <p:spPr/>
        <p:txBody>
          <a:bodyPr/>
          <a:lstStyle>
            <a:lvl1pPr>
              <a:defRPr/>
            </a:lvl1pPr>
          </a:lstStyle>
          <a:p>
            <a:pPr>
              <a:defRPr/>
            </a:pPr>
            <a:fld id="{7E841CB4-F301-4E79-942C-530FABE1AFC7}"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B7F6F1D-429B-49A2-AEF3-E27DD88DD7F0}"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97096908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Date Placeholder 3"/>
          <p:cNvSpPr>
            <a:spLocks noGrp="1"/>
          </p:cNvSpPr>
          <p:nvPr>
            <p:ph type="dt" sz="half" idx="10"/>
          </p:nvPr>
        </p:nvSpPr>
        <p:spPr/>
        <p:txBody>
          <a:bodyPr/>
          <a:lstStyle>
            <a:lvl1pPr>
              <a:defRPr/>
            </a:lvl1pPr>
          </a:lstStyle>
          <a:p>
            <a:pPr>
              <a:defRPr/>
            </a:pPr>
            <a:fld id="{6FA2E5C9-F1A5-4958-BB00-66881D39BC2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1DFC611-C179-46FE-AE5E-C30EE4495482}"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7330120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Date Placeholder 3"/>
          <p:cNvSpPr>
            <a:spLocks noGrp="1"/>
          </p:cNvSpPr>
          <p:nvPr>
            <p:ph type="dt" sz="half" idx="10"/>
          </p:nvPr>
        </p:nvSpPr>
        <p:spPr/>
        <p:txBody>
          <a:bodyPr/>
          <a:lstStyle>
            <a:lvl1pPr>
              <a:defRPr/>
            </a:lvl1pPr>
          </a:lstStyle>
          <a:p>
            <a:pPr>
              <a:defRPr/>
            </a:pPr>
            <a:fld id="{A5D86F7E-E3C6-4B38-A966-0420D1F2750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4E19985-8357-4593-9D54-1D44CB3E1E57}"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4692110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6B76456-9CDA-41A3-82FF-6185B3920608}"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DDAC84EF-7522-4F94-BFE5-97EC7BE2081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4749204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3"/>
          <p:cNvSpPr>
            <a:spLocks noGrp="1"/>
          </p:cNvSpPr>
          <p:nvPr>
            <p:ph type="dt" sz="half" idx="10"/>
          </p:nvPr>
        </p:nvSpPr>
        <p:spPr/>
        <p:txBody>
          <a:bodyPr/>
          <a:lstStyle>
            <a:lvl1pPr>
              <a:defRPr/>
            </a:lvl1pPr>
          </a:lstStyle>
          <a:p>
            <a:pPr>
              <a:defRPr/>
            </a:pPr>
            <a:fld id="{B9BB0FA1-AE88-4989-925E-B235738EEC8E}"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6C84F29-9F34-40F3-B46E-57DE9D13732C}"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5500927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3"/>
          <p:cNvSpPr>
            <a:spLocks noGrp="1"/>
          </p:cNvSpPr>
          <p:nvPr>
            <p:ph type="dt" sz="half" idx="10"/>
          </p:nvPr>
        </p:nvSpPr>
        <p:spPr/>
        <p:txBody>
          <a:bodyPr/>
          <a:lstStyle>
            <a:lvl1pPr>
              <a:defRPr/>
            </a:lvl1pPr>
          </a:lstStyle>
          <a:p>
            <a:pPr>
              <a:defRPr/>
            </a:pPr>
            <a:fld id="{BAAECF81-F932-4CDF-BFCA-E1F469AD5F3D}"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CB76811-0158-41A1-9F3A-13B46B71432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87927229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03D2C7EF-CDA1-4CEA-80F3-E338E1BC5259}"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DCB6507-9579-415C-B9E9-1AD492E67DE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30973340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TW"/>
              <a:t>Click to edit Master title style</a:t>
            </a:r>
            <a:endParaRPr lang="zh-TW"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202805B0-9F57-410B-B967-0C62B66E142A}"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254717F-112B-448F-AF37-C9B3CDBF343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248334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TW"/>
              <a:t>Click to edit Master subtitle style</a:t>
            </a:r>
            <a:endParaRPr lang="zh-TW" altLang="en-US"/>
          </a:p>
        </p:txBody>
      </p:sp>
      <p:sp>
        <p:nvSpPr>
          <p:cNvPr id="4" name="Date Placeholder 3"/>
          <p:cNvSpPr>
            <a:spLocks noGrp="1"/>
          </p:cNvSpPr>
          <p:nvPr>
            <p:ph type="dt" sz="half" idx="10"/>
          </p:nvPr>
        </p:nvSpPr>
        <p:spPr/>
        <p:txBody>
          <a:bodyPr/>
          <a:lstStyle>
            <a:lvl1pPr>
              <a:defRPr/>
            </a:lvl1pPr>
          </a:lstStyle>
          <a:p>
            <a:pPr>
              <a:defRPr/>
            </a:pPr>
            <a:fld id="{DCAC5945-AC55-48D3-B558-7EE578670A36}"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F698900-C161-484D-9552-D1E90118179B}"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7040458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E23022AC-21A9-4DD1-875D-77C2A9FB585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318162F-B8CA-416C-9282-FA5CD3841CD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99265948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TW"/>
              <a:t>Click to edit Master text styles</a:t>
            </a:r>
          </a:p>
        </p:txBody>
      </p:sp>
      <p:sp>
        <p:nvSpPr>
          <p:cNvPr id="4" name="Date Placeholder 3"/>
          <p:cNvSpPr>
            <a:spLocks noGrp="1"/>
          </p:cNvSpPr>
          <p:nvPr>
            <p:ph type="dt" sz="half" idx="10"/>
          </p:nvPr>
        </p:nvSpPr>
        <p:spPr/>
        <p:txBody>
          <a:bodyPr/>
          <a:lstStyle>
            <a:lvl1pPr>
              <a:defRPr/>
            </a:lvl1pPr>
          </a:lstStyle>
          <a:p>
            <a:pPr>
              <a:defRPr/>
            </a:pPr>
            <a:fld id="{9DF1B09A-83E0-4A86-B3E9-990D7A2CB496}"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9796DD8-94B5-4C31-9244-3DCF622852F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61112611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Date Placeholder 3"/>
          <p:cNvSpPr>
            <a:spLocks noGrp="1"/>
          </p:cNvSpPr>
          <p:nvPr>
            <p:ph type="dt" sz="half" idx="10"/>
          </p:nvPr>
        </p:nvSpPr>
        <p:spPr/>
        <p:txBody>
          <a:bodyPr/>
          <a:lstStyle>
            <a:lvl1pPr>
              <a:defRPr/>
            </a:lvl1pPr>
          </a:lstStyle>
          <a:p>
            <a:pPr>
              <a:defRPr/>
            </a:pPr>
            <a:fld id="{7E841CB4-F301-4E79-942C-530FABE1AFC7}"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B7F6F1D-429B-49A2-AEF3-E27DD88DD7F0}"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51201236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Date Placeholder 3"/>
          <p:cNvSpPr>
            <a:spLocks noGrp="1"/>
          </p:cNvSpPr>
          <p:nvPr>
            <p:ph type="dt" sz="half" idx="10"/>
          </p:nvPr>
        </p:nvSpPr>
        <p:spPr/>
        <p:txBody>
          <a:bodyPr/>
          <a:lstStyle>
            <a:lvl1pPr>
              <a:defRPr/>
            </a:lvl1pPr>
          </a:lstStyle>
          <a:p>
            <a:pPr>
              <a:defRPr/>
            </a:pPr>
            <a:fld id="{6FA2E5C9-F1A5-4958-BB00-66881D39BC2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1DFC611-C179-46FE-AE5E-C30EE4495482}"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55535990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Date Placeholder 3"/>
          <p:cNvSpPr>
            <a:spLocks noGrp="1"/>
          </p:cNvSpPr>
          <p:nvPr>
            <p:ph type="dt" sz="half" idx="10"/>
          </p:nvPr>
        </p:nvSpPr>
        <p:spPr/>
        <p:txBody>
          <a:bodyPr/>
          <a:lstStyle>
            <a:lvl1pPr>
              <a:defRPr/>
            </a:lvl1pPr>
          </a:lstStyle>
          <a:p>
            <a:pPr>
              <a:defRPr/>
            </a:pPr>
            <a:fld id="{A5D86F7E-E3C6-4B38-A966-0420D1F2750B}"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4E19985-8357-4593-9D54-1D44CB3E1E57}"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98533911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6B76456-9CDA-41A3-82FF-6185B3920608}"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DDAC84EF-7522-4F94-BFE5-97EC7BE2081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07059133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3"/>
          <p:cNvSpPr>
            <a:spLocks noGrp="1"/>
          </p:cNvSpPr>
          <p:nvPr>
            <p:ph type="dt" sz="half" idx="10"/>
          </p:nvPr>
        </p:nvSpPr>
        <p:spPr/>
        <p:txBody>
          <a:bodyPr/>
          <a:lstStyle>
            <a:lvl1pPr>
              <a:defRPr/>
            </a:lvl1pPr>
          </a:lstStyle>
          <a:p>
            <a:pPr>
              <a:defRPr/>
            </a:pPr>
            <a:fld id="{B9BB0FA1-AE88-4989-925E-B235738EEC8E}"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6C84F29-9F34-40F3-B46E-57DE9D13732C}"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55095882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3"/>
          <p:cNvSpPr>
            <a:spLocks noGrp="1"/>
          </p:cNvSpPr>
          <p:nvPr>
            <p:ph type="dt" sz="half" idx="10"/>
          </p:nvPr>
        </p:nvSpPr>
        <p:spPr/>
        <p:txBody>
          <a:bodyPr/>
          <a:lstStyle>
            <a:lvl1pPr>
              <a:defRPr/>
            </a:lvl1pPr>
          </a:lstStyle>
          <a:p>
            <a:pPr>
              <a:defRPr/>
            </a:pPr>
            <a:fld id="{BAAECF81-F932-4CDF-BFCA-E1F469AD5F3D}"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CB76811-0158-41A1-9F3A-13B46B71432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15660430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03D2C7EF-CDA1-4CEA-80F3-E338E1BC5259}"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DCB6507-9579-415C-B9E9-1AD492E67DE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87593852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TW"/>
              <a:t>Click to edit Master title style</a:t>
            </a:r>
            <a:endParaRPr lang="zh-TW"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fld id="{202805B0-9F57-410B-B967-0C62B66E142A}"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254717F-112B-448F-AF37-C9B3CDBF343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38377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35F928-7D39-4101-BBFE-A4B4D36B9AB0}" type="datetimeFigureOut">
              <a:rPr lang="zh-TW" altLang="en-US" smtClean="0"/>
              <a:t>2018/10/22</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3F15A7-084D-433A-A797-711FACE41644}" type="slidenum">
              <a:rPr lang="zh-TW" altLang="en-US" smtClean="0"/>
              <a:t>‹#›</a:t>
            </a:fld>
            <a:endParaRPr lang="zh-TW" altLang="en-US"/>
          </a:p>
        </p:txBody>
      </p:sp>
    </p:spTree>
    <p:extLst>
      <p:ext uri="{BB962C8B-B14F-4D97-AF65-F5344CB8AC3E}">
        <p14:creationId xmlns:p14="http://schemas.microsoft.com/office/powerpoint/2010/main" val="509482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a:t>Click to edit Master title style</a:t>
            </a:r>
            <a:endParaRPr lang="zh-TW" altLang="en-US"/>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2BCE59FB-C9BF-4A64-A795-C4CC9373BD47}"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defRPr>
            </a:lvl1pPr>
          </a:lstStyle>
          <a:p>
            <a:pPr>
              <a:defRPr/>
            </a:pPr>
            <a:fld id="{D91AA30F-5CA3-45C1-9B4A-AE57D64F09B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2742324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a:t>Click to edit Master title style</a:t>
            </a:r>
            <a:endParaRPr lang="zh-TW" altLang="en-US"/>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2BCE59FB-C9BF-4A64-A795-C4CC9373BD47}"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defRPr>
            </a:lvl1pPr>
          </a:lstStyle>
          <a:p>
            <a:pPr>
              <a:defRPr/>
            </a:pPr>
            <a:fld id="{D91AA30F-5CA3-45C1-9B4A-AE57D64F09B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236451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a:t>Click to edit Master title style</a:t>
            </a:r>
            <a:endParaRPr lang="zh-TW" altLang="en-US"/>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2BCE59FB-C9BF-4A64-A795-C4CC9373BD47}"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defRPr>
            </a:lvl1pPr>
          </a:lstStyle>
          <a:p>
            <a:pPr>
              <a:defRPr/>
            </a:pPr>
            <a:fld id="{D91AA30F-5CA3-45C1-9B4A-AE57D64F09B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7203394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a:t>Click to edit Master title style</a:t>
            </a:r>
            <a:endParaRPr lang="zh-TW" altLang="en-US"/>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2BCE59FB-C9BF-4A64-A795-C4CC9373BD47}"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defRPr>
            </a:lvl1pPr>
          </a:lstStyle>
          <a:p>
            <a:pPr>
              <a:defRPr/>
            </a:pPr>
            <a:fld id="{D91AA30F-5CA3-45C1-9B4A-AE57D64F09B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88382931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a:t>Click to edit Master title style</a:t>
            </a:r>
            <a:endParaRPr lang="zh-TW" altLang="en-US"/>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2BCE59FB-C9BF-4A64-A795-C4CC9373BD47}"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defRPr>
            </a:lvl1pPr>
          </a:lstStyle>
          <a:p>
            <a:pPr>
              <a:defRPr/>
            </a:pPr>
            <a:fld id="{D91AA30F-5CA3-45C1-9B4A-AE57D64F09B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62141464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a:t>Click to edit Master title style</a:t>
            </a:r>
            <a:endParaRPr lang="zh-TW" altLang="en-US"/>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2BCE59FB-C9BF-4A64-A795-C4CC9373BD47}"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defRPr>
            </a:lvl1pPr>
          </a:lstStyle>
          <a:p>
            <a:pPr>
              <a:defRPr/>
            </a:pPr>
            <a:fld id="{D91AA30F-5CA3-45C1-9B4A-AE57D64F09B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50586657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a:t>Click to edit Master title style</a:t>
            </a:r>
            <a:endParaRPr lang="zh-TW" altLang="en-US"/>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2BCE59FB-C9BF-4A64-A795-C4CC9373BD47}"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defRPr>
            </a:lvl1pPr>
          </a:lstStyle>
          <a:p>
            <a:pPr>
              <a:defRPr/>
            </a:pPr>
            <a:fld id="{D91AA30F-5CA3-45C1-9B4A-AE57D64F09B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754040304"/>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a:t>Click to edit Master title style</a:t>
            </a:r>
            <a:endParaRPr lang="zh-TW" altLang="en-US"/>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2BCE59FB-C9BF-4A64-A795-C4CC9373BD47}" type="datetimeFigureOut">
              <a:rPr lang="zh-TW" altLang="en-US">
                <a:solidFill>
                  <a:prstClr val="black">
                    <a:tint val="75000"/>
                  </a:prstClr>
                </a:solidFill>
              </a:rPr>
              <a:pPr>
                <a:defRPr/>
              </a:pPr>
              <a:t>2018/10/22</a:t>
            </a:fld>
            <a:endParaRPr lang="zh-TW" alt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defRPr>
            </a:lvl1pPr>
          </a:lstStyle>
          <a:p>
            <a:pPr>
              <a:defRPr/>
            </a:pPr>
            <a:fld id="{D91AA30F-5CA3-45C1-9B4A-AE57D64F09B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4066847899"/>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Demographics_of_Taiwan" TargetMode="External"/><Relationship Id="rId2" Type="http://schemas.openxmlformats.org/officeDocument/2006/relationships/hyperlink" Target="https://en.wikipedia.org/wiki/Geography_of_Taiwa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en-US" altLang="zh-TW" dirty="0"/>
              <a:t>Taiwanese Experience of Data-Sharing in </a:t>
            </a:r>
            <a:r>
              <a:rPr lang="en-US" altLang="zh-TW" dirty="0" err="1"/>
              <a:t>Biobanking</a:t>
            </a:r>
            <a:endParaRPr lang="zh-TW" altLang="en-US" dirty="0"/>
          </a:p>
        </p:txBody>
      </p:sp>
      <p:sp>
        <p:nvSpPr>
          <p:cNvPr id="3" name="副標題 2"/>
          <p:cNvSpPr>
            <a:spLocks noGrp="1"/>
          </p:cNvSpPr>
          <p:nvPr>
            <p:ph type="subTitle" idx="1"/>
          </p:nvPr>
        </p:nvSpPr>
        <p:spPr>
          <a:xfrm>
            <a:off x="1331640" y="3573016"/>
            <a:ext cx="6624736" cy="2376264"/>
          </a:xfrm>
        </p:spPr>
        <p:txBody>
          <a:bodyPr>
            <a:noAutofit/>
          </a:bodyPr>
          <a:lstStyle/>
          <a:p>
            <a:pPr>
              <a:spcBef>
                <a:spcPts val="0"/>
              </a:spcBef>
            </a:pPr>
            <a:r>
              <a:rPr lang="en-US" altLang="zh-TW" sz="1400" dirty="0">
                <a:solidFill>
                  <a:schemeClr val="tx2"/>
                </a:solidFill>
              </a:rPr>
              <a:t>Michael Cheng-</a:t>
            </a:r>
            <a:r>
              <a:rPr lang="en-US" altLang="zh-TW" sz="1400" dirty="0" err="1">
                <a:solidFill>
                  <a:schemeClr val="tx2"/>
                </a:solidFill>
              </a:rPr>
              <a:t>tek</a:t>
            </a:r>
            <a:r>
              <a:rPr lang="en-US" altLang="zh-TW" sz="1400" dirty="0">
                <a:solidFill>
                  <a:schemeClr val="tx2"/>
                </a:solidFill>
              </a:rPr>
              <a:t> </a:t>
            </a:r>
            <a:r>
              <a:rPr lang="en-US" altLang="zh-TW" sz="1400" dirty="0" err="1">
                <a:solidFill>
                  <a:schemeClr val="tx2"/>
                </a:solidFill>
              </a:rPr>
              <a:t>Tai.Ph.D</a:t>
            </a:r>
            <a:r>
              <a:rPr lang="en-US" altLang="zh-TW" sz="1400" dirty="0">
                <a:solidFill>
                  <a:schemeClr val="tx2"/>
                </a:solidFill>
              </a:rPr>
              <a:t>.</a:t>
            </a:r>
          </a:p>
          <a:p>
            <a:pPr>
              <a:spcBef>
                <a:spcPts val="0"/>
              </a:spcBef>
            </a:pPr>
            <a:endParaRPr lang="en-US" altLang="zh-TW" sz="1400" dirty="0">
              <a:solidFill>
                <a:schemeClr val="tx2"/>
              </a:solidFill>
            </a:endParaRPr>
          </a:p>
          <a:p>
            <a:pPr>
              <a:spcBef>
                <a:spcPts val="0"/>
              </a:spcBef>
            </a:pPr>
            <a:r>
              <a:rPr lang="en-US" altLang="zh-TW" sz="1400" dirty="0">
                <a:solidFill>
                  <a:schemeClr val="tx2"/>
                </a:solidFill>
              </a:rPr>
              <a:t>Chair professor of medical humanities &amp; bioethics</a:t>
            </a:r>
          </a:p>
          <a:p>
            <a:pPr>
              <a:spcBef>
                <a:spcPts val="0"/>
              </a:spcBef>
            </a:pPr>
            <a:r>
              <a:rPr lang="en-US" altLang="zh-TW" sz="1400" dirty="0" err="1">
                <a:solidFill>
                  <a:schemeClr val="tx2"/>
                </a:solidFill>
              </a:rPr>
              <a:t>Chungshan</a:t>
            </a:r>
            <a:r>
              <a:rPr lang="en-US" altLang="zh-TW" sz="1400" dirty="0">
                <a:solidFill>
                  <a:schemeClr val="tx2"/>
                </a:solidFill>
              </a:rPr>
              <a:t> Medical University, Taiwan.</a:t>
            </a:r>
          </a:p>
          <a:p>
            <a:pPr>
              <a:spcBef>
                <a:spcPts val="0"/>
              </a:spcBef>
            </a:pPr>
            <a:endParaRPr lang="en-US" altLang="zh-TW" sz="1400" dirty="0">
              <a:solidFill>
                <a:schemeClr val="tx2"/>
              </a:solidFill>
            </a:endParaRPr>
          </a:p>
          <a:p>
            <a:pPr>
              <a:spcBef>
                <a:spcPts val="0"/>
              </a:spcBef>
            </a:pPr>
            <a:r>
              <a:rPr lang="en-US" altLang="zh-TW" sz="1400" dirty="0">
                <a:solidFill>
                  <a:schemeClr val="tx2"/>
                </a:solidFill>
              </a:rPr>
              <a:t>Member, Committee on Integrated </a:t>
            </a:r>
            <a:r>
              <a:rPr lang="en-US" altLang="zh-TW" sz="1400" dirty="0" err="1">
                <a:solidFill>
                  <a:schemeClr val="tx2"/>
                </a:solidFill>
              </a:rPr>
              <a:t>biobank</a:t>
            </a:r>
            <a:r>
              <a:rPr lang="en-US" altLang="zh-TW" sz="1400" dirty="0">
                <a:solidFill>
                  <a:schemeClr val="tx2"/>
                </a:solidFill>
              </a:rPr>
              <a:t>, </a:t>
            </a:r>
          </a:p>
          <a:p>
            <a:pPr>
              <a:spcBef>
                <a:spcPts val="0"/>
              </a:spcBef>
            </a:pPr>
            <a:r>
              <a:rPr lang="en-US" altLang="zh-TW" sz="1400" dirty="0">
                <a:solidFill>
                  <a:schemeClr val="tx2"/>
                </a:solidFill>
              </a:rPr>
              <a:t>Ministry of Health  &amp; Welfares, Taiwan</a:t>
            </a:r>
          </a:p>
          <a:p>
            <a:pPr>
              <a:spcBef>
                <a:spcPts val="0"/>
              </a:spcBef>
            </a:pPr>
            <a:endParaRPr lang="en-US" altLang="zh-TW" sz="1400" dirty="0">
              <a:solidFill>
                <a:schemeClr val="tx2"/>
              </a:solidFill>
            </a:endParaRPr>
          </a:p>
          <a:p>
            <a:pPr>
              <a:spcBef>
                <a:spcPts val="0"/>
              </a:spcBef>
            </a:pPr>
            <a:r>
              <a:rPr lang="en-US" altLang="zh-TW" sz="1400" dirty="0">
                <a:solidFill>
                  <a:schemeClr val="tx2"/>
                </a:solidFill>
              </a:rPr>
              <a:t>Member, Taiwan </a:t>
            </a:r>
            <a:r>
              <a:rPr lang="en-US" altLang="zh-TW" sz="1400" dirty="0" err="1">
                <a:solidFill>
                  <a:schemeClr val="tx2"/>
                </a:solidFill>
              </a:rPr>
              <a:t>Biobank</a:t>
            </a:r>
            <a:r>
              <a:rPr lang="en-US" altLang="zh-TW" sz="1400" dirty="0">
                <a:solidFill>
                  <a:schemeClr val="tx2"/>
                </a:solidFill>
              </a:rPr>
              <a:t> EGC</a:t>
            </a:r>
            <a:endParaRPr lang="zh-TW" altLang="en-US" sz="1400" dirty="0">
              <a:solidFill>
                <a:schemeClr val="tx2"/>
              </a:solidFill>
            </a:endParaRPr>
          </a:p>
        </p:txBody>
      </p:sp>
    </p:spTree>
    <p:extLst>
      <p:ext uri="{BB962C8B-B14F-4D97-AF65-F5344CB8AC3E}">
        <p14:creationId xmlns:p14="http://schemas.microsoft.com/office/powerpoint/2010/main" val="3024244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2800" dirty="0"/>
              <a:t>This is our world</a:t>
            </a:r>
            <a:endParaRPr lang="zh-TW" altLang="en-US" sz="2800"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805781"/>
            <a:ext cx="82296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67989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274638"/>
            <a:ext cx="8219256" cy="130026"/>
          </a:xfrm>
        </p:spPr>
        <p:txBody>
          <a:bodyPr>
            <a:normAutofit fontScale="90000"/>
          </a:bodyPr>
          <a:lstStyle/>
          <a:p>
            <a:endParaRPr lang="zh-TW" altLang="en-US" dirty="0"/>
          </a:p>
        </p:txBody>
      </p:sp>
      <p:sp>
        <p:nvSpPr>
          <p:cNvPr id="3" name="內容版面配置區 2"/>
          <p:cNvSpPr>
            <a:spLocks noGrp="1"/>
          </p:cNvSpPr>
          <p:nvPr>
            <p:ph idx="1"/>
          </p:nvPr>
        </p:nvSpPr>
        <p:spPr>
          <a:xfrm>
            <a:off x="395536" y="548680"/>
            <a:ext cx="8291264" cy="5577483"/>
          </a:xfrm>
        </p:spPr>
        <p:txBody>
          <a:bodyPr/>
          <a:lstStyle/>
          <a:p>
            <a:endParaRPr lang="zh-TW" alt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48680"/>
            <a:ext cx="7992888" cy="599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5051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274638"/>
            <a:ext cx="8219256" cy="130026"/>
          </a:xfrm>
        </p:spPr>
        <p:txBody>
          <a:bodyPr>
            <a:normAutofit fontScale="90000"/>
          </a:bodyPr>
          <a:lstStyle/>
          <a:p>
            <a:endParaRPr lang="zh-TW" alt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86300" y="549275"/>
            <a:ext cx="7438050" cy="5576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5911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Taiwan</a:t>
            </a:r>
            <a:endParaRPr lang="zh-TW" altLang="en-US" dirty="0"/>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1017462202"/>
              </p:ext>
            </p:extLst>
          </p:nvPr>
        </p:nvGraphicFramePr>
        <p:xfrm>
          <a:off x="467544" y="1556793"/>
          <a:ext cx="8219256" cy="3403668"/>
        </p:xfrm>
        <a:graphic>
          <a:graphicData uri="http://schemas.openxmlformats.org/drawingml/2006/table">
            <a:tbl>
              <a:tblPr/>
              <a:tblGrid>
                <a:gridCol w="4109628">
                  <a:extLst>
                    <a:ext uri="{9D8B030D-6E8A-4147-A177-3AD203B41FA5}">
                      <a16:colId xmlns:a16="http://schemas.microsoft.com/office/drawing/2014/main" val="20000"/>
                    </a:ext>
                  </a:extLst>
                </a:gridCol>
                <a:gridCol w="4109628">
                  <a:extLst>
                    <a:ext uri="{9D8B030D-6E8A-4147-A177-3AD203B41FA5}">
                      <a16:colId xmlns:a16="http://schemas.microsoft.com/office/drawing/2014/main" val="20001"/>
                    </a:ext>
                  </a:extLst>
                </a:gridCol>
              </a:tblGrid>
              <a:tr h="567278">
                <a:tc gridSpan="2">
                  <a:txBody>
                    <a:bodyPr/>
                    <a:lstStyle/>
                    <a:p>
                      <a:pPr algn="l" fontAlgn="t"/>
                      <a:r>
                        <a:rPr lang="en-US" u="none" strike="noStrike" dirty="0">
                          <a:solidFill>
                            <a:srgbClr val="0B0080"/>
                          </a:solidFill>
                          <a:effectLst/>
                          <a:hlinkClick r:id="rId2" tooltip="Geography of Taiwan"/>
                        </a:rPr>
                        <a:t>Area</a:t>
                      </a:r>
                      <a:endParaRPr lang="en-US" dirty="0">
                        <a:effectLst/>
                      </a:endParaRP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hMerge="1">
                  <a:txBody>
                    <a:bodyPr/>
                    <a:lstStyle/>
                    <a:p>
                      <a:endParaRPr lang="zh-TW" altLang="en-US"/>
                    </a:p>
                  </a:txBody>
                  <a:tcPr/>
                </a:tc>
                <a:extLst>
                  <a:ext uri="{0D108BD9-81ED-4DB2-BD59-A6C34878D82A}">
                    <a16:rowId xmlns:a16="http://schemas.microsoft.com/office/drawing/2014/main" val="10000"/>
                  </a:ext>
                </a:extLst>
              </a:tr>
              <a:tr h="567278">
                <a:tc>
                  <a:txBody>
                    <a:bodyPr/>
                    <a:lstStyle/>
                    <a:p>
                      <a:pPr algn="l" fontAlgn="t"/>
                      <a:r>
                        <a:rPr lang="en-US" b="0">
                          <a:effectLst/>
                        </a:rPr>
                        <a:t>• Total</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US" dirty="0">
                          <a:effectLst/>
                        </a:rPr>
                        <a:t>36,197 km</a:t>
                      </a:r>
                      <a:r>
                        <a:rPr lang="en-US" baseline="30000" dirty="0">
                          <a:effectLst/>
                        </a:rPr>
                        <a:t>2      </a:t>
                      </a:r>
                      <a:r>
                        <a:rPr lang="en-US" dirty="0">
                          <a:effectLst/>
                        </a:rPr>
                        <a:t>(13,976 </a:t>
                      </a:r>
                      <a:r>
                        <a:rPr lang="en-US" dirty="0" err="1">
                          <a:effectLst/>
                        </a:rPr>
                        <a:t>sq</a:t>
                      </a:r>
                      <a:r>
                        <a:rPr lang="en-US" dirty="0">
                          <a:effectLst/>
                        </a:rPr>
                        <a:t> mi)</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1"/>
                  </a:ext>
                </a:extLst>
              </a:tr>
              <a:tr h="567278">
                <a:tc gridSpan="2">
                  <a:txBody>
                    <a:bodyPr/>
                    <a:lstStyle/>
                    <a:p>
                      <a:pPr algn="l" fontAlgn="t"/>
                      <a:r>
                        <a:rPr lang="en-US" u="none" strike="noStrike">
                          <a:solidFill>
                            <a:srgbClr val="0B0080"/>
                          </a:solidFill>
                          <a:effectLst/>
                          <a:hlinkClick r:id="rId3" tooltip="Demographics of Taiwan"/>
                        </a:rPr>
                        <a:t>Population</a:t>
                      </a:r>
                      <a:endParaRPr lang="en-US">
                        <a:effectLst/>
                      </a:endParaRP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hMerge="1">
                  <a:txBody>
                    <a:bodyPr/>
                    <a:lstStyle/>
                    <a:p>
                      <a:endParaRPr lang="zh-TW" altLang="en-US"/>
                    </a:p>
                  </a:txBody>
                  <a:tcPr/>
                </a:tc>
                <a:extLst>
                  <a:ext uri="{0D108BD9-81ED-4DB2-BD59-A6C34878D82A}">
                    <a16:rowId xmlns:a16="http://schemas.microsoft.com/office/drawing/2014/main" val="10002"/>
                  </a:ext>
                </a:extLst>
              </a:tr>
              <a:tr h="567278">
                <a:tc>
                  <a:txBody>
                    <a:bodyPr/>
                    <a:lstStyle/>
                    <a:p>
                      <a:pPr algn="l" fontAlgn="t"/>
                      <a:r>
                        <a:rPr lang="en-US" b="0">
                          <a:effectLst/>
                        </a:rPr>
                        <a:t>• 2018 estimate</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US" dirty="0">
                          <a:effectLst/>
                        </a:rPr>
                        <a:t>23,577,271</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3"/>
                  </a:ext>
                </a:extLst>
              </a:tr>
              <a:tr h="567278">
                <a:tc>
                  <a:txBody>
                    <a:bodyPr/>
                    <a:lstStyle/>
                    <a:p>
                      <a:pPr algn="l" fontAlgn="t"/>
                      <a:r>
                        <a:rPr lang="en-US" b="0">
                          <a:effectLst/>
                        </a:rPr>
                        <a:t>• 2010 census</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US" dirty="0">
                          <a:effectLst/>
                        </a:rPr>
                        <a:t>23,123,866</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4"/>
                  </a:ext>
                </a:extLst>
              </a:tr>
              <a:tr h="567278">
                <a:tc>
                  <a:txBody>
                    <a:bodyPr/>
                    <a:lstStyle/>
                    <a:p>
                      <a:pPr algn="l" fontAlgn="t"/>
                      <a:r>
                        <a:rPr lang="en-US" b="0">
                          <a:effectLst/>
                        </a:rPr>
                        <a:t>• Density</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US" dirty="0">
                          <a:effectLst/>
                        </a:rPr>
                        <a:t>650/km</a:t>
                      </a:r>
                      <a:r>
                        <a:rPr lang="en-US" baseline="30000" dirty="0">
                          <a:effectLst/>
                        </a:rPr>
                        <a:t>2</a:t>
                      </a:r>
                      <a:r>
                        <a:rPr lang="en-US" dirty="0">
                          <a:effectLst/>
                        </a:rPr>
                        <a:t> (1,683.5/</a:t>
                      </a:r>
                      <a:r>
                        <a:rPr lang="en-US" dirty="0" err="1">
                          <a:effectLst/>
                        </a:rPr>
                        <a:t>sq</a:t>
                      </a:r>
                      <a:r>
                        <a:rPr lang="en-US" dirty="0">
                          <a:effectLst/>
                        </a:rPr>
                        <a:t> mi) </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598340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60350"/>
            <a:ext cx="7715250" cy="720725"/>
          </a:xfrm>
        </p:spPr>
        <p:txBody>
          <a:bodyPr rtlCol="0">
            <a:normAutofit fontScale="90000"/>
          </a:bodyPr>
          <a:lstStyle/>
          <a:p>
            <a:pPr eaLnBrk="1" fontAlgn="auto" hangingPunct="1">
              <a:spcAft>
                <a:spcPts val="0"/>
              </a:spcAft>
              <a:defRPr/>
            </a:pPr>
            <a:r>
              <a:rPr lang="en-US" altLang="zh-TW" b="1" dirty="0"/>
              <a:t> </a:t>
            </a:r>
            <a:br>
              <a:rPr lang="en-US" altLang="zh-TW" b="1" dirty="0"/>
            </a:br>
            <a:r>
              <a:rPr lang="en-US" altLang="zh-TW" dirty="0"/>
              <a:t>Introduction</a:t>
            </a:r>
            <a:br>
              <a:rPr lang="zh-TW" altLang="zh-TW" dirty="0"/>
            </a:br>
            <a:endParaRPr lang="zh-TW" altLang="en-US" dirty="0"/>
          </a:p>
        </p:txBody>
      </p:sp>
      <p:sp>
        <p:nvSpPr>
          <p:cNvPr id="3" name="Content Placeholder 2"/>
          <p:cNvSpPr>
            <a:spLocks noGrp="1"/>
          </p:cNvSpPr>
          <p:nvPr>
            <p:ph idx="1"/>
          </p:nvPr>
        </p:nvSpPr>
        <p:spPr>
          <a:xfrm>
            <a:off x="395288" y="1125538"/>
            <a:ext cx="8291512" cy="5000625"/>
          </a:xfrm>
        </p:spPr>
        <p:txBody>
          <a:bodyPr rtlCol="0">
            <a:normAutofit fontScale="92500" lnSpcReduction="10000"/>
          </a:bodyPr>
          <a:lstStyle/>
          <a:p>
            <a:pPr marL="514350" indent="-514350" eaLnBrk="1" fontAlgn="auto" hangingPunct="1">
              <a:spcAft>
                <a:spcPts val="0"/>
              </a:spcAft>
              <a:buFont typeface="+mj-lt"/>
              <a:buAutoNum type="arabicPeriod"/>
              <a:defRPr/>
            </a:pPr>
            <a:r>
              <a:rPr lang="en-US" altLang="zh-TW" dirty="0"/>
              <a:t>The Department of Health of Taiwan , now the Ministry of Health and Social Welfares, announced a 4-year pilot scheme in 2005 to initiate a Biobank study (later changed to 5 years).</a:t>
            </a:r>
            <a:endParaRPr lang="zh-TW" altLang="zh-TW" dirty="0"/>
          </a:p>
          <a:p>
            <a:pPr marL="514350" indent="-514350" eaLnBrk="1" fontAlgn="auto" hangingPunct="1">
              <a:spcAft>
                <a:spcPts val="0"/>
              </a:spcAft>
              <a:buFont typeface="+mj-lt"/>
              <a:buAutoNum type="arabicPeriod"/>
              <a:defRPr/>
            </a:pPr>
            <a:r>
              <a:rPr lang="en-US" altLang="zh-TW" dirty="0"/>
              <a:t>The purpose was to collect personal tissues/data from: 300,000 people in Taiwan aged 30–70 years old, including 100,000 patients diagnosed with various cancers.  </a:t>
            </a:r>
          </a:p>
          <a:p>
            <a:pPr marL="514350" indent="-514350" eaLnBrk="1" fontAlgn="auto" hangingPunct="1">
              <a:spcAft>
                <a:spcPts val="0"/>
              </a:spcAft>
              <a:buFont typeface="+mj-lt"/>
              <a:buAutoNum type="arabicPeriod"/>
              <a:defRPr/>
            </a:pPr>
            <a:r>
              <a:rPr lang="en-US" altLang="zh-TW" dirty="0"/>
              <a:t>The entire budget was provided by the Department of Health : $US 15 million &amp; +.</a:t>
            </a:r>
            <a:endParaRPr lang="zh-TW" altLang="en-US" dirty="0"/>
          </a:p>
        </p:txBody>
      </p:sp>
    </p:spTree>
    <p:extLst>
      <p:ext uri="{BB962C8B-B14F-4D97-AF65-F5344CB8AC3E}">
        <p14:creationId xmlns:p14="http://schemas.microsoft.com/office/powerpoint/2010/main" val="3836145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274638"/>
            <a:ext cx="8218487" cy="130175"/>
          </a:xfrm>
        </p:spPr>
        <p:txBody>
          <a:bodyPr rtlCol="0">
            <a:normAutofit fontScale="90000"/>
          </a:bodyPr>
          <a:lstStyle/>
          <a:p>
            <a:pPr eaLnBrk="1" fontAlgn="auto" hangingPunct="1">
              <a:spcAft>
                <a:spcPts val="0"/>
              </a:spcAft>
              <a:defRPr/>
            </a:pPr>
            <a:endParaRPr lang="zh-TW" altLang="en-US" dirty="0"/>
          </a:p>
        </p:txBody>
      </p:sp>
      <p:sp>
        <p:nvSpPr>
          <p:cNvPr id="15362" name="Content Placeholder 2"/>
          <p:cNvSpPr>
            <a:spLocks noGrp="1"/>
          </p:cNvSpPr>
          <p:nvPr>
            <p:ph idx="1"/>
          </p:nvPr>
        </p:nvSpPr>
        <p:spPr>
          <a:xfrm>
            <a:off x="323850" y="549275"/>
            <a:ext cx="8362950" cy="5576888"/>
          </a:xfrm>
        </p:spPr>
        <p:txBody>
          <a:bodyPr/>
          <a:lstStyle/>
          <a:p>
            <a:pPr marL="514350" indent="-514350" eaLnBrk="1" hangingPunct="1">
              <a:buFont typeface="+mj-lt"/>
              <a:buAutoNum type="arabicPeriod" startAt="4"/>
            </a:pPr>
            <a:r>
              <a:rPr lang="en-US" altLang="zh-TW" dirty="0"/>
              <a:t>The Institute of Biomedical Sciences at Academia </a:t>
            </a:r>
            <a:r>
              <a:rPr lang="en-US" altLang="zh-TW" dirty="0" err="1"/>
              <a:t>Sinica</a:t>
            </a:r>
            <a:r>
              <a:rPr lang="en-US" altLang="zh-TW" dirty="0"/>
              <a:t> in Taipei was commissioned to set up this population-based </a:t>
            </a:r>
            <a:r>
              <a:rPr lang="en-US" altLang="zh-TW" dirty="0" err="1"/>
              <a:t>biobank</a:t>
            </a:r>
            <a:r>
              <a:rPr lang="en-US" altLang="zh-TW" dirty="0"/>
              <a:t>, later  known as Taiwan Biobank.</a:t>
            </a:r>
            <a:endParaRPr lang="zh-TW" altLang="zh-TW" dirty="0"/>
          </a:p>
          <a:p>
            <a:pPr marL="514350" indent="-514350" eaLnBrk="1" hangingPunct="1">
              <a:buFont typeface="+mj-lt"/>
              <a:buAutoNum type="arabicPeriod" startAt="4"/>
            </a:pPr>
            <a:r>
              <a:rPr lang="en-US" altLang="zh-TW" dirty="0"/>
              <a:t>Four subdivisions within this </a:t>
            </a:r>
            <a:r>
              <a:rPr lang="en-US" altLang="zh-TW" dirty="0" err="1"/>
              <a:t>biobank</a:t>
            </a:r>
            <a:r>
              <a:rPr lang="en-US" altLang="zh-TW" dirty="0"/>
              <a:t> have been set up:  the </a:t>
            </a:r>
            <a:r>
              <a:rPr lang="en-US" altLang="zh-TW" dirty="0">
                <a:solidFill>
                  <a:srgbClr val="FF0000"/>
                </a:solidFill>
              </a:rPr>
              <a:t>medical genetic group</a:t>
            </a:r>
            <a:r>
              <a:rPr lang="en-US" altLang="zh-TW" dirty="0"/>
              <a:t>, the </a:t>
            </a:r>
            <a:r>
              <a:rPr lang="en-US" altLang="zh-TW" dirty="0">
                <a:solidFill>
                  <a:srgbClr val="FF0000"/>
                </a:solidFill>
              </a:rPr>
              <a:t>ELSI group</a:t>
            </a:r>
            <a:r>
              <a:rPr lang="en-US" altLang="zh-TW" dirty="0"/>
              <a:t>, the </a:t>
            </a:r>
            <a:r>
              <a:rPr lang="en-US" altLang="zh-TW" dirty="0">
                <a:solidFill>
                  <a:srgbClr val="FF0000"/>
                </a:solidFill>
              </a:rPr>
              <a:t>information technology group </a:t>
            </a:r>
            <a:r>
              <a:rPr lang="en-US" altLang="zh-TW" dirty="0"/>
              <a:t>and the </a:t>
            </a:r>
            <a:r>
              <a:rPr lang="en-US" altLang="zh-TW" dirty="0">
                <a:solidFill>
                  <a:srgbClr val="FF0000"/>
                </a:solidFill>
              </a:rPr>
              <a:t>industrial application group</a:t>
            </a:r>
            <a:r>
              <a:rPr lang="en-US" altLang="zh-TW" dirty="0"/>
              <a:t>. </a:t>
            </a:r>
          </a:p>
          <a:p>
            <a:pPr marL="514350" indent="-514350" eaLnBrk="1" hangingPunct="1">
              <a:buFont typeface="+mj-lt"/>
              <a:buAutoNum type="arabicPeriod" startAt="4"/>
            </a:pPr>
            <a:r>
              <a:rPr lang="en-US" altLang="zh-TW" dirty="0"/>
              <a:t>The Taiwan Biobank has been officially in operation since 2012.</a:t>
            </a:r>
          </a:p>
          <a:p>
            <a:pPr marL="514350" indent="-514350" eaLnBrk="1" hangingPunct="1">
              <a:buFont typeface="+mj-lt"/>
              <a:buAutoNum type="arabicPeriod" startAt="4"/>
            </a:pPr>
            <a:r>
              <a:rPr lang="en-US" altLang="zh-TW" dirty="0"/>
              <a:t>Some pictures to share:</a:t>
            </a:r>
            <a:endParaRPr lang="zh-TW" altLang="zh-TW" dirty="0"/>
          </a:p>
          <a:p>
            <a:pPr eaLnBrk="1" hangingPunct="1"/>
            <a:endParaRPr lang="zh-TW" altLang="en-US" dirty="0"/>
          </a:p>
        </p:txBody>
      </p:sp>
    </p:spTree>
    <p:extLst>
      <p:ext uri="{BB962C8B-B14F-4D97-AF65-F5344CB8AC3E}">
        <p14:creationId xmlns:p14="http://schemas.microsoft.com/office/powerpoint/2010/main" val="1998745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8490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6011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The Legislated Functions of the Taiwan </a:t>
            </a:r>
            <a:r>
              <a:rPr lang="en-US" sz="3200" dirty="0" err="1"/>
              <a:t>Biobank</a:t>
            </a:r>
            <a:endParaRPr lang="en-US" sz="3200" dirty="0"/>
          </a:p>
        </p:txBody>
      </p:sp>
      <p:sp>
        <p:nvSpPr>
          <p:cNvPr id="3" name="Content Placeholder 2"/>
          <p:cNvSpPr>
            <a:spLocks noGrp="1"/>
          </p:cNvSpPr>
          <p:nvPr>
            <p:ph idx="1"/>
          </p:nvPr>
        </p:nvSpPr>
        <p:spPr/>
        <p:txBody>
          <a:bodyPr/>
          <a:lstStyle/>
          <a:p>
            <a:r>
              <a:rPr lang="en-US" sz="2800" dirty="0"/>
              <a:t>The establishment and operations of the Taiwan </a:t>
            </a:r>
            <a:r>
              <a:rPr lang="en-US" sz="2800" dirty="0" err="1"/>
              <a:t>Biobank</a:t>
            </a:r>
            <a:r>
              <a:rPr lang="en-US" sz="2800" dirty="0"/>
              <a:t> are regulated by detailed legislation. It is a repository of tissues/ information, but is not allowed to directly carry out research.</a:t>
            </a:r>
          </a:p>
          <a:p>
            <a:r>
              <a:rPr lang="en-US" sz="2800" dirty="0"/>
              <a:t>Information on the participants, all voluntary, whose samples are included in the </a:t>
            </a:r>
            <a:r>
              <a:rPr lang="en-US" sz="2800" dirty="0" err="1"/>
              <a:t>biobank</a:t>
            </a:r>
            <a:r>
              <a:rPr lang="en-US" sz="2800" dirty="0"/>
              <a:t> will link several sources of data: national identification number, National Health Insurance system, cancer registry, and cause of death registry.</a:t>
            </a:r>
          </a:p>
        </p:txBody>
      </p:sp>
    </p:spTree>
    <p:extLst>
      <p:ext uri="{BB962C8B-B14F-4D97-AF65-F5344CB8AC3E}">
        <p14:creationId xmlns:p14="http://schemas.microsoft.com/office/powerpoint/2010/main" val="3636974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7" y="274638"/>
            <a:ext cx="8291264" cy="994122"/>
          </a:xfrm>
        </p:spPr>
        <p:txBody>
          <a:bodyPr rtlCol="0">
            <a:normAutofit/>
          </a:bodyPr>
          <a:lstStyle/>
          <a:p>
            <a:pPr eaLnBrk="1" fontAlgn="auto" hangingPunct="1">
              <a:spcAft>
                <a:spcPts val="0"/>
              </a:spcAft>
              <a:defRPr/>
            </a:pPr>
            <a:r>
              <a:rPr lang="en-US" altLang="zh-TW" sz="3200" b="1" dirty="0"/>
              <a:t> </a:t>
            </a:r>
            <a:r>
              <a:rPr lang="en-US" altLang="zh-TW" sz="3200" dirty="0"/>
              <a:t>The current status</a:t>
            </a:r>
            <a:endParaRPr lang="zh-TW" altLang="en-US" sz="3200" dirty="0"/>
          </a:p>
        </p:txBody>
      </p:sp>
      <p:sp>
        <p:nvSpPr>
          <p:cNvPr id="18434" name="Content Placeholder 2"/>
          <p:cNvSpPr>
            <a:spLocks noGrp="1"/>
          </p:cNvSpPr>
          <p:nvPr>
            <p:ph idx="1"/>
          </p:nvPr>
        </p:nvSpPr>
        <p:spPr>
          <a:xfrm>
            <a:off x="467545" y="980728"/>
            <a:ext cx="8219256" cy="5145435"/>
          </a:xfrm>
        </p:spPr>
        <p:txBody>
          <a:bodyPr/>
          <a:lstStyle/>
          <a:p>
            <a:pPr eaLnBrk="1" hangingPunct="1">
              <a:lnSpc>
                <a:spcPct val="80000"/>
              </a:lnSpc>
              <a:buNone/>
            </a:pPr>
            <a:r>
              <a:rPr lang="en-US" altLang="zh-TW" sz="2700" b="1" dirty="0"/>
              <a:t> </a:t>
            </a:r>
            <a:endParaRPr lang="zh-TW" altLang="zh-TW" sz="2700" dirty="0"/>
          </a:p>
          <a:p>
            <a:pPr eaLnBrk="1" hangingPunct="1">
              <a:lnSpc>
                <a:spcPct val="80000"/>
              </a:lnSpc>
            </a:pPr>
            <a:r>
              <a:rPr lang="en-US" altLang="zh-TW" sz="2700" dirty="0"/>
              <a:t>The Taiwan </a:t>
            </a:r>
            <a:r>
              <a:rPr lang="en-US" altLang="zh-TW" sz="2700" dirty="0" err="1"/>
              <a:t>Biobank</a:t>
            </a:r>
            <a:r>
              <a:rPr lang="en-US" altLang="zh-TW" sz="2700" dirty="0"/>
              <a:t> has so far collected close to  200,000 sample tissues from volunteers in the Taiwanese population. </a:t>
            </a:r>
            <a:endParaRPr lang="zh-TW" altLang="zh-TW" sz="2700" dirty="0"/>
          </a:p>
          <a:p>
            <a:pPr eaLnBrk="1" hangingPunct="1">
              <a:lnSpc>
                <a:spcPct val="80000"/>
              </a:lnSpc>
            </a:pPr>
            <a:r>
              <a:rPr lang="en-US" altLang="zh-TW" sz="2700" dirty="0"/>
              <a:t>Its EGC meets four times a year.  Besides reviewing requests to use tissue materials, the meeting mainly deals with housekeeping business or hearing reports from the operation team.</a:t>
            </a:r>
            <a:endParaRPr lang="zh-TW" altLang="zh-TW" sz="2700" dirty="0"/>
          </a:p>
          <a:p>
            <a:pPr eaLnBrk="1" hangingPunct="1">
              <a:lnSpc>
                <a:spcPct val="80000"/>
              </a:lnSpc>
            </a:pPr>
            <a:r>
              <a:rPr lang="en-US" altLang="zh-TW" sz="2700" dirty="0"/>
              <a:t>Any request to use </a:t>
            </a:r>
            <a:r>
              <a:rPr lang="en-US" altLang="zh-TW" sz="2700" dirty="0" err="1"/>
              <a:t>Biobank</a:t>
            </a:r>
            <a:r>
              <a:rPr lang="en-US" altLang="zh-TW" sz="2700" dirty="0"/>
              <a:t> materials has to go through these processes:  </a:t>
            </a:r>
            <a:br>
              <a:rPr lang="en-US" altLang="zh-TW" sz="2700" dirty="0"/>
            </a:br>
            <a:br>
              <a:rPr lang="en-US" altLang="zh-TW" sz="2700" dirty="0"/>
            </a:br>
            <a:r>
              <a:rPr lang="en-US" altLang="zh-TW" sz="2700" dirty="0"/>
              <a:t>1. IRB approves the protocol. </a:t>
            </a:r>
            <a:br>
              <a:rPr lang="en-US" altLang="zh-TW" sz="2700" dirty="0"/>
            </a:br>
            <a:r>
              <a:rPr lang="en-US" altLang="zh-TW" sz="2700" dirty="0"/>
              <a:t>2. a task force within ELSI reviews the request </a:t>
            </a:r>
            <a:br>
              <a:rPr lang="en-US" altLang="zh-TW" sz="2700" dirty="0"/>
            </a:br>
            <a:r>
              <a:rPr lang="en-US" altLang="zh-TW" sz="2700" dirty="0"/>
              <a:t>3. EGC checks and votes on the request. </a:t>
            </a:r>
            <a:br>
              <a:rPr lang="en-US" altLang="zh-TW" sz="2700" dirty="0"/>
            </a:br>
            <a:r>
              <a:rPr lang="en-US" altLang="zh-TW" sz="2700" dirty="0"/>
              <a:t>4. release of the material.</a:t>
            </a:r>
            <a:endParaRPr lang="zh-TW" altLang="zh-TW" sz="2700" dirty="0"/>
          </a:p>
        </p:txBody>
      </p:sp>
    </p:spTree>
    <p:extLst>
      <p:ext uri="{BB962C8B-B14F-4D97-AF65-F5344CB8AC3E}">
        <p14:creationId xmlns:p14="http://schemas.microsoft.com/office/powerpoint/2010/main" val="635804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TW" dirty="0"/>
              <a:t>This first Taiwan </a:t>
            </a:r>
            <a:r>
              <a:rPr lang="en-US" altLang="zh-TW" dirty="0" err="1"/>
              <a:t>Biobank</a:t>
            </a:r>
            <a:r>
              <a:rPr lang="en-US" altLang="zh-TW" dirty="0"/>
              <a:t> is located in Taipei, the capital of Taiwan</a:t>
            </a:r>
            <a:endParaRPr lang="zh-TW" alt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95736" y="1556792"/>
            <a:ext cx="4176464" cy="4941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9160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260648"/>
            <a:ext cx="8219256" cy="576064"/>
          </a:xfrm>
        </p:spPr>
        <p:txBody>
          <a:bodyPr>
            <a:normAutofit fontScale="90000"/>
          </a:bodyPr>
          <a:lstStyle/>
          <a:p>
            <a:pPr algn="l"/>
            <a:r>
              <a:rPr lang="en-US" altLang="zh-TW" sz="2000" dirty="0"/>
              <a:t>Today the numbers of </a:t>
            </a:r>
            <a:r>
              <a:rPr lang="en-US" altLang="zh-TW" sz="2000" dirty="0" err="1"/>
              <a:t>biobank</a:t>
            </a:r>
            <a:r>
              <a:rPr lang="en-US" altLang="zh-TW" sz="2000" dirty="0"/>
              <a:t> have grown from 1 to 31 in 13 years, among them three are population based and others diseases oriented.</a:t>
            </a:r>
            <a:endParaRPr lang="zh-TW" altLang="en-US" sz="2000"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908720"/>
            <a:ext cx="6307392" cy="5217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8519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274638"/>
            <a:ext cx="8219256" cy="346050"/>
          </a:xfrm>
        </p:spPr>
        <p:txBody>
          <a:bodyPr>
            <a:noAutofit/>
          </a:bodyPr>
          <a:lstStyle/>
          <a:p>
            <a:r>
              <a:rPr lang="en-US" altLang="zh-TW" sz="2800" dirty="0"/>
              <a:t>How are these </a:t>
            </a:r>
            <a:r>
              <a:rPr lang="en-US" altLang="zh-TW" sz="2800" dirty="0" err="1"/>
              <a:t>biobanks</a:t>
            </a:r>
            <a:r>
              <a:rPr lang="en-US" altLang="zh-TW" sz="2800" dirty="0"/>
              <a:t> doing ?</a:t>
            </a:r>
            <a:endParaRPr lang="zh-TW" altLang="en-US" sz="2800" dirty="0"/>
          </a:p>
        </p:txBody>
      </p:sp>
      <p:sp>
        <p:nvSpPr>
          <p:cNvPr id="3" name="內容版面配置區 2"/>
          <p:cNvSpPr>
            <a:spLocks noGrp="1"/>
          </p:cNvSpPr>
          <p:nvPr>
            <p:ph idx="1"/>
          </p:nvPr>
        </p:nvSpPr>
        <p:spPr>
          <a:xfrm>
            <a:off x="395536" y="548680"/>
            <a:ext cx="8291264" cy="5577483"/>
          </a:xfrm>
        </p:spPr>
        <p:txBody>
          <a:bodyPr>
            <a:normAutofit fontScale="92500" lnSpcReduction="10000"/>
          </a:bodyPr>
          <a:lstStyle/>
          <a:p>
            <a:r>
              <a:rPr lang="en-US" altLang="zh-TW" sz="2400" dirty="0"/>
              <a:t>Several scholarly papers have been published through the research using biobank’s data yet mostly in the areas of public health or calculation of people’s health status. Research on discovering the genetic roots of diseases and finding their cures have been lacking. </a:t>
            </a:r>
          </a:p>
          <a:p>
            <a:r>
              <a:rPr lang="en-US" altLang="zh-TW" sz="2400" dirty="0"/>
              <a:t>The Ministry of Health and Welfares started evaluation visits to all </a:t>
            </a:r>
            <a:r>
              <a:rPr lang="en-US" altLang="zh-TW" sz="2400" dirty="0" err="1"/>
              <a:t>biobanks</a:t>
            </a:r>
            <a:r>
              <a:rPr lang="en-US" altLang="zh-TW" sz="2400" dirty="0"/>
              <a:t> two years ago to find out how to effectively promote the function of these </a:t>
            </a:r>
            <a:r>
              <a:rPr lang="en-US" altLang="zh-TW" sz="2400" dirty="0" err="1"/>
              <a:t>biobanks</a:t>
            </a:r>
            <a:r>
              <a:rPr lang="en-US" altLang="zh-TW" sz="2400" dirty="0"/>
              <a:t>. A new attempt was eventually initiated this year that is called </a:t>
            </a:r>
            <a:r>
              <a:rPr lang="en-US" altLang="zh-TW" sz="2400" dirty="0" err="1"/>
              <a:t>Biobank</a:t>
            </a:r>
            <a:r>
              <a:rPr lang="en-US" altLang="zh-TW" sz="2400" dirty="0"/>
              <a:t> Integrating Platform with a structural innovation to integrate all </a:t>
            </a:r>
            <a:r>
              <a:rPr lang="en-US" altLang="zh-TW" sz="2400" dirty="0" err="1"/>
              <a:t>biobanks</a:t>
            </a:r>
            <a:r>
              <a:rPr lang="en-US" altLang="zh-TW" sz="2400" dirty="0"/>
              <a:t> through information and data-sharing with at least two goals in mind:</a:t>
            </a:r>
          </a:p>
          <a:p>
            <a:r>
              <a:rPr lang="en-US" altLang="zh-TW" sz="2400" dirty="0" err="1"/>
              <a:t>i</a:t>
            </a:r>
            <a:r>
              <a:rPr lang="en-US" altLang="zh-TW" sz="2400" dirty="0"/>
              <a:t>. promote data-sharing.</a:t>
            </a:r>
          </a:p>
          <a:p>
            <a:r>
              <a:rPr lang="en-US" altLang="zh-TW" sz="2400" dirty="0"/>
              <a:t>ii. Facilitate the search for bio-tissues as some researchers complained that finding the right and suitable samples takes too long and is too complicated because there are 31 biobanks, each working on its own </a:t>
            </a:r>
          </a:p>
          <a:p>
            <a:r>
              <a:rPr lang="en-US" altLang="zh-TW" sz="2400" dirty="0"/>
              <a:t>iii. shorten the time of scientific and ethical review. </a:t>
            </a:r>
            <a:endParaRPr lang="zh-TW" altLang="en-US" sz="2400" dirty="0"/>
          </a:p>
        </p:txBody>
      </p:sp>
    </p:spTree>
    <p:extLst>
      <p:ext uri="{BB962C8B-B14F-4D97-AF65-F5344CB8AC3E}">
        <p14:creationId xmlns:p14="http://schemas.microsoft.com/office/powerpoint/2010/main" val="2278718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552" y="274638"/>
            <a:ext cx="8147248" cy="346050"/>
          </a:xfrm>
        </p:spPr>
        <p:txBody>
          <a:bodyPr>
            <a:noAutofit/>
          </a:bodyPr>
          <a:lstStyle/>
          <a:p>
            <a:r>
              <a:rPr lang="en-US" altLang="zh-TW" sz="2800" dirty="0"/>
              <a:t>The New Attempt</a:t>
            </a:r>
            <a:endParaRPr lang="zh-TW" altLang="en-US" sz="2800" dirty="0"/>
          </a:p>
        </p:txBody>
      </p:sp>
      <p:sp>
        <p:nvSpPr>
          <p:cNvPr id="3" name="內容版面配置區 2"/>
          <p:cNvSpPr>
            <a:spLocks noGrp="1"/>
          </p:cNvSpPr>
          <p:nvPr>
            <p:ph idx="1"/>
          </p:nvPr>
        </p:nvSpPr>
        <p:spPr>
          <a:xfrm>
            <a:off x="395536" y="620688"/>
            <a:ext cx="8291264" cy="5505475"/>
          </a:xfrm>
        </p:spPr>
        <p:txBody>
          <a:bodyPr>
            <a:normAutofit/>
          </a:bodyPr>
          <a:lstStyle/>
          <a:p>
            <a:r>
              <a:rPr lang="en-US" altLang="zh-TW" sz="2400" dirty="0"/>
              <a:t>The first step is to create an intranet to gather detailed information on all biobanks’ data and make it available to all other biobanks. In this way all biobanks can be integrated as one because all the information of biobanks is sent to the integrated platform for circulation to researchers</a:t>
            </a:r>
          </a:p>
          <a:p>
            <a:r>
              <a:rPr lang="en-US" altLang="zh-TW" sz="2400" dirty="0"/>
              <a:t>One common window system or portal is made available to all researchers to look for data.</a:t>
            </a:r>
          </a:p>
          <a:p>
            <a:r>
              <a:rPr lang="en-US" altLang="zh-TW" sz="2400" dirty="0"/>
              <a:t>A scientific review committee (e.g. </a:t>
            </a:r>
            <a:r>
              <a:rPr lang="en-US" altLang="zh-TW" sz="2400" dirty="0" err="1"/>
              <a:t>CIRB</a:t>
            </a:r>
            <a:r>
              <a:rPr lang="en-US" altLang="zh-TW" sz="2400" dirty="0"/>
              <a:t>) is set up to do an initial review of all protocols and the local IRB /EGC need only do an expedited review to facilitate the reviewing process.</a:t>
            </a:r>
          </a:p>
          <a:p>
            <a:r>
              <a:rPr lang="en-US" altLang="zh-TW" sz="2400" dirty="0"/>
              <a:t>This platform also provides consultation service to the outside world e.g. pharmaceutical and biomedical companies, for information.</a:t>
            </a:r>
          </a:p>
          <a:p>
            <a:endParaRPr lang="zh-TW" altLang="en-US" dirty="0"/>
          </a:p>
        </p:txBody>
      </p:sp>
    </p:spTree>
    <p:extLst>
      <p:ext uri="{BB962C8B-B14F-4D97-AF65-F5344CB8AC3E}">
        <p14:creationId xmlns:p14="http://schemas.microsoft.com/office/powerpoint/2010/main" val="2444027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274638"/>
            <a:ext cx="8291264" cy="1138138"/>
          </a:xfrm>
        </p:spPr>
        <p:txBody>
          <a:bodyPr>
            <a:normAutofit fontScale="90000"/>
          </a:bodyPr>
          <a:lstStyle/>
          <a:p>
            <a:r>
              <a:rPr lang="en-US" altLang="zh-TW" kern="100" dirty="0">
                <a:cs typeface="Times New Roman"/>
              </a:rPr>
              <a:t>Ethical issues</a:t>
            </a:r>
            <a:br>
              <a:rPr lang="en-US" altLang="zh-TW" kern="100" dirty="0">
                <a:cs typeface="Times New Roman"/>
              </a:rPr>
            </a:br>
            <a:endParaRPr lang="zh-TW" altLang="en-US" dirty="0"/>
          </a:p>
        </p:txBody>
      </p:sp>
      <p:sp>
        <p:nvSpPr>
          <p:cNvPr id="3" name="內容版面配置區 2"/>
          <p:cNvSpPr>
            <a:spLocks noGrp="1"/>
          </p:cNvSpPr>
          <p:nvPr>
            <p:ph idx="1"/>
          </p:nvPr>
        </p:nvSpPr>
        <p:spPr>
          <a:xfrm>
            <a:off x="323528" y="1628800"/>
            <a:ext cx="8363272" cy="4497363"/>
          </a:xfrm>
        </p:spPr>
        <p:txBody>
          <a:bodyPr>
            <a:normAutofit fontScale="77500" lnSpcReduction="20000"/>
          </a:bodyPr>
          <a:lstStyle/>
          <a:p>
            <a:pPr marL="304800">
              <a:spcAft>
                <a:spcPts val="0"/>
              </a:spcAft>
            </a:pPr>
            <a:endParaRPr lang="en-US" altLang="zh-TW" kern="100" dirty="0">
              <a:cs typeface="Times New Roman"/>
            </a:endParaRPr>
          </a:p>
          <a:p>
            <a:pPr marL="304800">
              <a:spcAft>
                <a:spcPts val="0"/>
              </a:spcAft>
            </a:pPr>
            <a:r>
              <a:rPr lang="en-US" altLang="zh-TW" kern="100" dirty="0">
                <a:cs typeface="Times New Roman"/>
              </a:rPr>
              <a:t>1. Before this integrated platform is established, a certain biobank director applied for and utilized a large amount of data for research. This has been criticized as a conflict of interest. Should the director or manager of </a:t>
            </a:r>
            <a:r>
              <a:rPr lang="en-US" altLang="zh-TW" kern="100" dirty="0" err="1">
                <a:cs typeface="Times New Roman"/>
              </a:rPr>
              <a:t>biobank</a:t>
            </a:r>
            <a:r>
              <a:rPr lang="en-US" altLang="zh-TW" kern="100" dirty="0">
                <a:cs typeface="Times New Roman"/>
              </a:rPr>
              <a:t> be prohibited from using the data in his/her own bank? Is there any conflict of interest violated if he/she uses large amount of tissue from own biobank material, depriving others from accessing the repository?  </a:t>
            </a:r>
            <a:endParaRPr lang="zh-TW" altLang="zh-TW" kern="100" dirty="0">
              <a:cs typeface="Times New Roman"/>
            </a:endParaRPr>
          </a:p>
          <a:p>
            <a:pPr marL="304800">
              <a:spcAft>
                <a:spcPts val="0"/>
              </a:spcAft>
            </a:pPr>
            <a:r>
              <a:rPr lang="en-US" altLang="zh-TW" kern="100" dirty="0">
                <a:cs typeface="Times New Roman"/>
              </a:rPr>
              <a:t>2. Who deserves formal credit when some great finding is discovered from the biobank data - the original institute that provided the sample tissues or the researcher and his/her institute? </a:t>
            </a:r>
          </a:p>
        </p:txBody>
      </p:sp>
    </p:spTree>
    <p:extLst>
      <p:ext uri="{BB962C8B-B14F-4D97-AF65-F5344CB8AC3E}">
        <p14:creationId xmlns:p14="http://schemas.microsoft.com/office/powerpoint/2010/main" val="3462142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Ethical Issues cont’d</a:t>
            </a:r>
          </a:p>
        </p:txBody>
      </p:sp>
      <p:sp>
        <p:nvSpPr>
          <p:cNvPr id="3" name="Content Placeholder 2"/>
          <p:cNvSpPr>
            <a:spLocks noGrp="1"/>
          </p:cNvSpPr>
          <p:nvPr>
            <p:ph idx="1"/>
          </p:nvPr>
        </p:nvSpPr>
        <p:spPr/>
        <p:txBody>
          <a:bodyPr>
            <a:normAutofit fontScale="77500" lnSpcReduction="20000"/>
          </a:bodyPr>
          <a:lstStyle/>
          <a:p>
            <a:pPr marL="304800">
              <a:spcAft>
                <a:spcPts val="0"/>
              </a:spcAft>
            </a:pPr>
            <a:r>
              <a:rPr lang="en-US" altLang="zh-TW" kern="100" dirty="0">
                <a:cs typeface="Times New Roman"/>
              </a:rPr>
              <a:t>3.  Will the scientific reviewing committee doing the initial review deprive or undermine the right and duty of oversight of the local IRB/</a:t>
            </a:r>
            <a:r>
              <a:rPr lang="en-US" altLang="zh-TW" kern="100" dirty="0" err="1">
                <a:cs typeface="Times New Roman"/>
              </a:rPr>
              <a:t>EGC</a:t>
            </a:r>
            <a:r>
              <a:rPr lang="en-US" altLang="zh-TW" kern="100" dirty="0">
                <a:cs typeface="Times New Roman"/>
              </a:rPr>
              <a:t>?</a:t>
            </a:r>
            <a:endParaRPr lang="zh-TW" altLang="zh-TW" kern="100" dirty="0">
              <a:cs typeface="Times New Roman"/>
            </a:endParaRPr>
          </a:p>
          <a:p>
            <a:pPr marL="304800" indent="0">
              <a:spcAft>
                <a:spcPts val="0"/>
              </a:spcAft>
              <a:buNone/>
            </a:pPr>
            <a:r>
              <a:rPr lang="en-US" altLang="zh-TW" kern="100" dirty="0">
                <a:cs typeface="Times New Roman"/>
              </a:rPr>
              <a:t>4. Privacy of donors – the integrated platform assures donors that their personal identifiers will not be available to any researcher in order to ensure the protection of human subjects. But doubt has been raised about whether individuals’ privacy can be absolutely safeguarded.</a:t>
            </a:r>
          </a:p>
          <a:p>
            <a:pPr marL="304800" indent="0">
              <a:spcAft>
                <a:spcPts val="0"/>
              </a:spcAft>
              <a:buNone/>
            </a:pPr>
            <a:r>
              <a:rPr lang="en-US" altLang="zh-TW" kern="100" dirty="0">
                <a:cs typeface="Times New Roman"/>
              </a:rPr>
              <a:t>5. Charging fees – each biobank has a different scale of charges and some are quite expensive.  Researchers, however, often cannot afford to pay the high cost of bio-data.  Should some mechanism be set up to make the bio-tissue data affordable ?  </a:t>
            </a:r>
            <a:endParaRPr lang="zh-TW" altLang="zh-TW" kern="100" dirty="0">
              <a:cs typeface="Times New Roman"/>
            </a:endParaRPr>
          </a:p>
          <a:p>
            <a:pPr marL="0" indent="0">
              <a:buNone/>
            </a:pPr>
            <a:endParaRPr lang="en-ZA" dirty="0"/>
          </a:p>
        </p:txBody>
      </p:sp>
    </p:spTree>
    <p:extLst>
      <p:ext uri="{BB962C8B-B14F-4D97-AF65-F5344CB8AC3E}">
        <p14:creationId xmlns:p14="http://schemas.microsoft.com/office/powerpoint/2010/main" val="3785785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Conclusion</a:t>
            </a:r>
            <a:endParaRPr lang="zh-TW" altLang="en-US" dirty="0"/>
          </a:p>
        </p:txBody>
      </p:sp>
      <p:sp>
        <p:nvSpPr>
          <p:cNvPr id="3" name="內容版面配置區 2"/>
          <p:cNvSpPr>
            <a:spLocks noGrp="1"/>
          </p:cNvSpPr>
          <p:nvPr>
            <p:ph idx="1"/>
          </p:nvPr>
        </p:nvSpPr>
        <p:spPr/>
        <p:txBody>
          <a:bodyPr>
            <a:normAutofit fontScale="92500" lnSpcReduction="20000"/>
          </a:bodyPr>
          <a:lstStyle/>
          <a:p>
            <a:pPr marL="304800" indent="304800">
              <a:spcAft>
                <a:spcPts val="0"/>
              </a:spcAft>
            </a:pPr>
            <a:r>
              <a:rPr lang="en-US" altLang="zh-TW" kern="100" dirty="0">
                <a:cs typeface="Times New Roman"/>
              </a:rPr>
              <a:t>The establishment of an integrated platform shortens researchers’ search for data, ensures good quality of bio-tissues needed for study, saves resources, enhances the quality of research and promotes the mutual collaboration of work among researchers. </a:t>
            </a:r>
          </a:p>
          <a:p>
            <a:pPr marL="304800" indent="304800">
              <a:spcAft>
                <a:spcPts val="0"/>
              </a:spcAft>
            </a:pPr>
            <a:r>
              <a:rPr lang="en-US" altLang="zh-TW" kern="100" dirty="0">
                <a:cs typeface="Times New Roman"/>
              </a:rPr>
              <a:t>The integration is not to force all biobanks into one; rather, each biobank maintains its own strength, vision and uniqueness while opening up to all researchers so that the goal of promoting health and curing diseases can be realized. </a:t>
            </a:r>
            <a:endParaRPr lang="zh-TW" altLang="zh-TW" kern="100" dirty="0">
              <a:cs typeface="Times New Roman"/>
            </a:endParaRPr>
          </a:p>
          <a:p>
            <a:endParaRPr lang="zh-TW" altLang="en-US" dirty="0"/>
          </a:p>
        </p:txBody>
      </p:sp>
    </p:spTree>
    <p:extLst>
      <p:ext uri="{BB962C8B-B14F-4D97-AF65-F5344CB8AC3E}">
        <p14:creationId xmlns:p14="http://schemas.microsoft.com/office/powerpoint/2010/main" val="1570006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552" y="274638"/>
            <a:ext cx="8147248" cy="490066"/>
          </a:xfrm>
        </p:spPr>
        <p:txBody>
          <a:bodyPr>
            <a:normAutofit fontScale="90000"/>
          </a:bodyPr>
          <a:lstStyle/>
          <a:p>
            <a:br>
              <a:rPr lang="en-US" altLang="zh-TW" dirty="0"/>
            </a:br>
            <a:r>
              <a:rPr lang="en-US" altLang="zh-TW" sz="3100" dirty="0"/>
              <a:t>Discussion points:</a:t>
            </a:r>
            <a:br>
              <a:rPr lang="en-US" altLang="zh-TW" dirty="0"/>
            </a:br>
            <a:endParaRPr lang="zh-TW" altLang="en-US" dirty="0"/>
          </a:p>
        </p:txBody>
      </p:sp>
      <p:sp>
        <p:nvSpPr>
          <p:cNvPr id="3" name="內容版面配置區 2"/>
          <p:cNvSpPr>
            <a:spLocks noGrp="1"/>
          </p:cNvSpPr>
          <p:nvPr>
            <p:ph idx="1"/>
          </p:nvPr>
        </p:nvSpPr>
        <p:spPr>
          <a:xfrm>
            <a:off x="467544" y="692696"/>
            <a:ext cx="8219256" cy="5433467"/>
          </a:xfrm>
        </p:spPr>
        <p:txBody>
          <a:bodyPr>
            <a:normAutofit fontScale="70000" lnSpcReduction="20000"/>
          </a:bodyPr>
          <a:lstStyle/>
          <a:p>
            <a:pPr lvl="0">
              <a:buFont typeface="+mj-lt"/>
              <a:buAutoNum type="arabicPeriod"/>
              <a:tabLst>
                <a:tab pos="228600" algn="l"/>
              </a:tabLst>
            </a:pPr>
            <a:r>
              <a:rPr lang="en-US" altLang="zh-TW" kern="100" dirty="0">
                <a:cs typeface="Times New Roman"/>
              </a:rPr>
              <a:t>To avoid perception of conflict of interest, the executive director of the biobank should not use the stored data for research , but serve solely as a manager to manage and promote biobank.</a:t>
            </a:r>
            <a:endParaRPr lang="zh-TW" altLang="zh-TW" kern="100" dirty="0">
              <a:cs typeface="Times New Roman"/>
            </a:endParaRPr>
          </a:p>
          <a:p>
            <a:pPr lvl="0">
              <a:buFont typeface="+mj-lt"/>
              <a:buAutoNum type="arabicPeriod"/>
              <a:tabLst>
                <a:tab pos="228600" algn="l"/>
              </a:tabLst>
            </a:pPr>
            <a:r>
              <a:rPr lang="en-US" altLang="zh-TW" kern="100" dirty="0">
                <a:cs typeface="Times New Roman"/>
              </a:rPr>
              <a:t>Creating a centralized IRB may facilitate the review process. The system being recommended in Taiwan is to let the central IRB do the first review. Once approved, the local IRB need only do an expedited review. But when issues arise later on, whose responsibility would it be, CIRB or local IRB/EGC? </a:t>
            </a:r>
            <a:endParaRPr lang="zh-TW" altLang="zh-TW" kern="100" dirty="0">
              <a:cs typeface="Times New Roman"/>
            </a:endParaRPr>
          </a:p>
          <a:p>
            <a:pPr lvl="0">
              <a:buFont typeface="+mj-lt"/>
              <a:buAutoNum type="arabicPeriod"/>
              <a:tabLst>
                <a:tab pos="228600" algn="l"/>
              </a:tabLst>
            </a:pPr>
            <a:r>
              <a:rPr lang="en-US" altLang="zh-TW" kern="100" dirty="0">
                <a:cs typeface="Times New Roman"/>
              </a:rPr>
              <a:t>Biobanks can be a money-making business since users have to pay for the biodata and this is often expensive. Should the charge be reduced to a minimum in order to facilitate and promote research and find results in the public’s interest?</a:t>
            </a:r>
          </a:p>
          <a:p>
            <a:pPr>
              <a:buFont typeface="+mj-lt"/>
              <a:buAutoNum type="arabicPeriod"/>
              <a:tabLst>
                <a:tab pos="228600" algn="l"/>
              </a:tabLst>
            </a:pPr>
            <a:r>
              <a:rPr lang="en-US" altLang="zh-TW" dirty="0">
                <a:cs typeface="Times New Roman" pitchFamily="18" charset="0"/>
              </a:rPr>
              <a:t>Ethics  is concerned with how we do things. As such, we are given a task to make sure everything is done ethically. The EGC of all </a:t>
            </a:r>
            <a:r>
              <a:rPr lang="en-US" altLang="zh-TW" dirty="0" err="1">
                <a:cs typeface="Times New Roman" pitchFamily="18" charset="0"/>
              </a:rPr>
              <a:t>biobanks</a:t>
            </a:r>
            <a:r>
              <a:rPr lang="en-US" altLang="zh-TW" dirty="0">
                <a:cs typeface="Times New Roman" pitchFamily="18" charset="0"/>
              </a:rPr>
              <a:t> in Taiwan intend to be responsible for what they do, but  how much and how broadly can they govern? </a:t>
            </a:r>
          </a:p>
          <a:p>
            <a:pPr lvl="0">
              <a:buFont typeface="+mj-lt"/>
              <a:buAutoNum type="arabicPeriod"/>
              <a:tabLst>
                <a:tab pos="228600" algn="l"/>
              </a:tabLst>
            </a:pPr>
            <a:endParaRPr lang="zh-TW" altLang="zh-TW" kern="100" dirty="0">
              <a:cs typeface="Times New Roman"/>
            </a:endParaRPr>
          </a:p>
        </p:txBody>
      </p:sp>
    </p:spTree>
    <p:extLst>
      <p:ext uri="{BB962C8B-B14F-4D97-AF65-F5344CB8AC3E}">
        <p14:creationId xmlns:p14="http://schemas.microsoft.com/office/powerpoint/2010/main" val="967317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LINDA 2013\Travel Internat - Linda Pics\Miaoli Jan 2011\DSC0277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68313" y="274638"/>
            <a:ext cx="8218487" cy="490537"/>
          </a:xfrm>
        </p:spPr>
        <p:txBody>
          <a:bodyPr rtlCol="0">
            <a:normAutofit fontScale="90000"/>
          </a:bodyPr>
          <a:lstStyle/>
          <a:p>
            <a:pPr eaLnBrk="1" fontAlgn="auto" hangingPunct="1">
              <a:spcAft>
                <a:spcPts val="0"/>
              </a:spcAft>
              <a:defRPr/>
            </a:pPr>
            <a:endParaRPr lang="zh-TW" altLang="en-US" dirty="0"/>
          </a:p>
        </p:txBody>
      </p:sp>
      <p:sp>
        <p:nvSpPr>
          <p:cNvPr id="24578" name="Content Placeholder 2"/>
          <p:cNvSpPr>
            <a:spLocks noGrp="1"/>
          </p:cNvSpPr>
          <p:nvPr>
            <p:ph idx="1"/>
          </p:nvPr>
        </p:nvSpPr>
        <p:spPr>
          <a:xfrm>
            <a:off x="395288" y="1196975"/>
            <a:ext cx="8291512" cy="4929188"/>
          </a:xfrm>
        </p:spPr>
        <p:txBody>
          <a:bodyPr/>
          <a:lstStyle/>
          <a:p>
            <a:pPr eaLnBrk="1" hangingPunct="1"/>
            <a:r>
              <a:rPr lang="en-US" altLang="zh-TW" i="1" dirty="0"/>
              <a:t> </a:t>
            </a:r>
          </a:p>
          <a:p>
            <a:pPr eaLnBrk="1" hangingPunct="1"/>
            <a:endParaRPr lang="en-US" altLang="zh-TW" b="1" i="1" dirty="0"/>
          </a:p>
          <a:p>
            <a:pPr eaLnBrk="1" hangingPunct="1"/>
            <a:endParaRPr lang="en-US" altLang="zh-TW" b="1" i="1" dirty="0"/>
          </a:p>
          <a:p>
            <a:pPr eaLnBrk="1" hangingPunct="1"/>
            <a:r>
              <a:rPr lang="en-US" altLang="zh-TW" i="1" dirty="0">
                <a:solidFill>
                  <a:srgbClr val="FFC000"/>
                </a:solidFill>
                <a:effectLst>
                  <a:outerShdw blurRad="38100" dist="38100" dir="2700000" algn="tl">
                    <a:srgbClr val="000000">
                      <a:alpha val="43137"/>
                    </a:srgbClr>
                  </a:outerShdw>
                </a:effectLst>
              </a:rPr>
              <a:t>Thank you</a:t>
            </a:r>
            <a:r>
              <a:rPr lang="en-US" altLang="zh-TW" sz="2400" i="1" dirty="0">
                <a:solidFill>
                  <a:srgbClr val="FFC000"/>
                </a:solidFill>
                <a:effectLst>
                  <a:outerShdw blurRad="38100" dist="38100" dir="2700000" algn="tl">
                    <a:srgbClr val="000000">
                      <a:alpha val="43137"/>
                    </a:srgbClr>
                  </a:outerShdw>
                </a:effectLst>
              </a:rPr>
              <a:t>.(English)</a:t>
            </a:r>
          </a:p>
          <a:p>
            <a:pPr eaLnBrk="1" hangingPunct="1"/>
            <a:endParaRPr lang="en-US" altLang="zh-TW" i="1" dirty="0">
              <a:solidFill>
                <a:srgbClr val="FFC000"/>
              </a:solidFill>
              <a:effectLst>
                <a:outerShdw blurRad="38100" dist="38100" dir="2700000" algn="tl">
                  <a:srgbClr val="000000">
                    <a:alpha val="43137"/>
                  </a:srgbClr>
                </a:outerShdw>
              </a:effectLst>
            </a:endParaRPr>
          </a:p>
          <a:p>
            <a:pPr eaLnBrk="1" hangingPunct="1">
              <a:buFont typeface="Arial" charset="0"/>
              <a:buNone/>
            </a:pPr>
            <a:r>
              <a:rPr lang="en-US" altLang="zh-TW" i="1" dirty="0">
                <a:solidFill>
                  <a:srgbClr val="FFC000"/>
                </a:solidFill>
                <a:effectLst>
                  <a:outerShdw blurRad="38100" dist="38100" dir="2700000" algn="tl">
                    <a:srgbClr val="000000">
                      <a:alpha val="43137"/>
                    </a:srgbClr>
                  </a:outerShdw>
                </a:effectLst>
              </a:rPr>
              <a:t>                          </a:t>
            </a:r>
            <a:r>
              <a:rPr lang="en-US" altLang="zh-TW" i="1" dirty="0" err="1">
                <a:solidFill>
                  <a:srgbClr val="FFC000"/>
                </a:solidFill>
                <a:effectLst>
                  <a:outerShdw blurRad="38100" dist="38100" dir="2700000" algn="tl">
                    <a:srgbClr val="000000">
                      <a:alpha val="43137"/>
                    </a:srgbClr>
                  </a:outerShdw>
                </a:effectLst>
              </a:rPr>
              <a:t>Kam-sia</a:t>
            </a:r>
            <a:r>
              <a:rPr lang="en-US" altLang="zh-TW" i="1" dirty="0">
                <a:solidFill>
                  <a:srgbClr val="FFC000"/>
                </a:solidFill>
                <a:effectLst>
                  <a:outerShdw blurRad="38100" dist="38100" dir="2700000" algn="tl">
                    <a:srgbClr val="000000">
                      <a:alpha val="43137"/>
                    </a:srgbClr>
                  </a:outerShdw>
                </a:effectLst>
              </a:rPr>
              <a:t>. </a:t>
            </a:r>
            <a:r>
              <a:rPr lang="en-US" altLang="zh-TW" sz="2400" i="1" dirty="0">
                <a:solidFill>
                  <a:srgbClr val="FFC000"/>
                </a:solidFill>
                <a:effectLst>
                  <a:outerShdw blurRad="38100" dist="38100" dir="2700000" algn="tl">
                    <a:srgbClr val="000000">
                      <a:alpha val="43137"/>
                    </a:srgbClr>
                  </a:outerShdw>
                </a:effectLst>
              </a:rPr>
              <a:t>(Taiwanese)</a:t>
            </a:r>
          </a:p>
          <a:p>
            <a:pPr eaLnBrk="1" hangingPunct="1">
              <a:buFont typeface="Arial" charset="0"/>
              <a:buNone/>
            </a:pPr>
            <a:r>
              <a:rPr lang="en-US" altLang="zh-TW" i="1" dirty="0">
                <a:solidFill>
                  <a:srgbClr val="FFC000"/>
                </a:solidFill>
                <a:effectLst>
                  <a:outerShdw blurRad="38100" dist="38100" dir="2700000" algn="tl">
                    <a:srgbClr val="000000">
                      <a:alpha val="43137"/>
                    </a:srgbClr>
                  </a:outerShdw>
                </a:effectLst>
              </a:rPr>
              <a:t>                                   </a:t>
            </a:r>
          </a:p>
          <a:p>
            <a:pPr eaLnBrk="1" hangingPunct="1">
              <a:buFont typeface="Arial" charset="0"/>
              <a:buNone/>
            </a:pPr>
            <a:r>
              <a:rPr lang="en-US" altLang="zh-TW" i="1" dirty="0">
                <a:solidFill>
                  <a:srgbClr val="FFC000"/>
                </a:solidFill>
                <a:effectLst>
                  <a:outerShdw blurRad="38100" dist="38100" dir="2700000" algn="tl">
                    <a:srgbClr val="000000">
                      <a:alpha val="43137"/>
                    </a:srgbClr>
                  </a:outerShdw>
                </a:effectLst>
              </a:rPr>
              <a:t>                                                Hsieh-</a:t>
            </a:r>
            <a:r>
              <a:rPr lang="en-US" altLang="zh-TW" i="1" dirty="0" err="1">
                <a:solidFill>
                  <a:srgbClr val="FFC000"/>
                </a:solidFill>
                <a:effectLst>
                  <a:outerShdw blurRad="38100" dist="38100" dir="2700000" algn="tl">
                    <a:srgbClr val="000000">
                      <a:alpha val="43137"/>
                    </a:srgbClr>
                  </a:outerShdw>
                </a:effectLst>
              </a:rPr>
              <a:t>hsieh</a:t>
            </a:r>
            <a:r>
              <a:rPr lang="en-US" altLang="zh-TW" i="1" dirty="0">
                <a:solidFill>
                  <a:srgbClr val="FFC000"/>
                </a:solidFill>
                <a:effectLst>
                  <a:outerShdw blurRad="38100" dist="38100" dir="2700000" algn="tl">
                    <a:srgbClr val="000000">
                      <a:alpha val="43137"/>
                    </a:srgbClr>
                  </a:outerShdw>
                </a:effectLst>
              </a:rPr>
              <a:t>. </a:t>
            </a:r>
            <a:r>
              <a:rPr lang="en-US" altLang="zh-TW" sz="2400" i="1" dirty="0">
                <a:solidFill>
                  <a:srgbClr val="FFC000"/>
                </a:solidFill>
                <a:effectLst>
                  <a:outerShdw blurRad="38100" dist="38100" dir="2700000" algn="tl">
                    <a:srgbClr val="000000">
                      <a:alpha val="43137"/>
                    </a:srgbClr>
                  </a:outerShdw>
                </a:effectLst>
              </a:rPr>
              <a:t>(Chinese)</a:t>
            </a:r>
            <a:endParaRPr lang="zh-TW" altLang="en-US" sz="2400" i="1"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46426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t>References</a:t>
            </a:r>
            <a:endParaRPr lang="zh-TW" altLang="en-US" dirty="0"/>
          </a:p>
        </p:txBody>
      </p:sp>
      <p:sp>
        <p:nvSpPr>
          <p:cNvPr id="3" name="Content Placeholder 2"/>
          <p:cNvSpPr>
            <a:spLocks noGrp="1"/>
          </p:cNvSpPr>
          <p:nvPr>
            <p:ph idx="1"/>
          </p:nvPr>
        </p:nvSpPr>
        <p:spPr/>
        <p:txBody>
          <a:bodyPr/>
          <a:lstStyle/>
          <a:p>
            <a:r>
              <a:rPr lang="en-US" altLang="zh-TW" sz="2400" dirty="0"/>
              <a:t>1. </a:t>
            </a:r>
            <a:r>
              <a:rPr lang="en-US" altLang="zh-TW" sz="2400" dirty="0">
                <a:latin typeface="Times New Roman" panose="02020603050405020304" pitchFamily="18" charset="0"/>
                <a:cs typeface="Times New Roman" panose="02020603050405020304" pitchFamily="18" charset="0"/>
              </a:rPr>
              <a:t>Hunt A: Past, Present, Future, the ethics and governance of big </a:t>
            </a:r>
            <a:r>
              <a:rPr lang="en-US" altLang="zh-TW" sz="2400" dirty="0" err="1">
                <a:latin typeface="Times New Roman" panose="02020603050405020304" pitchFamily="18" charset="0"/>
                <a:cs typeface="Times New Roman" panose="02020603050405020304" pitchFamily="18" charset="0"/>
              </a:rPr>
              <a:t>biobank</a:t>
            </a:r>
            <a:r>
              <a:rPr lang="en-US" altLang="zh-TW" sz="2400">
                <a:latin typeface="Times New Roman" panose="02020603050405020304" pitchFamily="18" charset="0"/>
                <a:cs typeface="Times New Roman" panose="02020603050405020304" pitchFamily="18" charset="0"/>
              </a:rPr>
              <a:t> conference</a:t>
            </a:r>
            <a:r>
              <a:rPr lang="en-US" altLang="zh-TW" sz="2400" dirty="0">
                <a:latin typeface="Times New Roman" panose="02020603050405020304" pitchFamily="18" charset="0"/>
                <a:cs typeface="Times New Roman" panose="02020603050405020304" pitchFamily="18" charset="0"/>
              </a:rPr>
              <a:t>. UK </a:t>
            </a:r>
            <a:r>
              <a:rPr lang="en-US" altLang="zh-TW" sz="2400" dirty="0" err="1">
                <a:latin typeface="Times New Roman" panose="02020603050405020304" pitchFamily="18" charset="0"/>
                <a:cs typeface="Times New Roman" panose="02020603050405020304" pitchFamily="18" charset="0"/>
              </a:rPr>
              <a:t>biobank</a:t>
            </a:r>
            <a:r>
              <a:rPr lang="en-US" altLang="zh-TW" sz="2400" dirty="0">
                <a:latin typeface="Times New Roman" panose="02020603050405020304" pitchFamily="18" charset="0"/>
                <a:cs typeface="Times New Roman" panose="02020603050405020304" pitchFamily="18" charset="0"/>
              </a:rPr>
              <a:t> EGC:2014</a:t>
            </a:r>
          </a:p>
          <a:p>
            <a:r>
              <a:rPr lang="en-US" altLang="zh-TW" sz="2400" dirty="0">
                <a:latin typeface="Times New Roman" panose="02020603050405020304" pitchFamily="18" charset="0"/>
                <a:cs typeface="Times New Roman" panose="02020603050405020304" pitchFamily="18" charset="0"/>
              </a:rPr>
              <a:t>2. </a:t>
            </a:r>
            <a:r>
              <a:rPr lang="en-US" altLang="zh-TW" sz="2400" dirty="0" err="1">
                <a:latin typeface="Times New Roman" panose="02020603050405020304" pitchFamily="18" charset="0"/>
                <a:cs typeface="Times New Roman" panose="02020603050405020304" pitchFamily="18" charset="0"/>
              </a:rPr>
              <a:t>Vuorio</a:t>
            </a:r>
            <a:r>
              <a:rPr lang="en-US" altLang="zh-TW" sz="2400" dirty="0">
                <a:latin typeface="Times New Roman" panose="02020603050405020304" pitchFamily="18" charset="0"/>
                <a:cs typeface="Times New Roman" panose="02020603050405020304" pitchFamily="18" charset="0"/>
              </a:rPr>
              <a:t> E: Possibilities for European Collaborative </a:t>
            </a:r>
            <a:r>
              <a:rPr lang="en-US" altLang="zh-TW" sz="2400" dirty="0" err="1">
                <a:latin typeface="Times New Roman" panose="02020603050405020304" pitchFamily="18" charset="0"/>
                <a:cs typeface="Times New Roman" panose="02020603050405020304" pitchFamily="18" charset="0"/>
              </a:rPr>
              <a:t>Prpjects</a:t>
            </a:r>
            <a:r>
              <a:rPr lang="en-US" altLang="zh-TW" sz="2400" dirty="0">
                <a:latin typeface="Times New Roman" panose="02020603050405020304" pitchFamily="18" charset="0"/>
                <a:cs typeface="Times New Roman" panose="02020603050405020304" pitchFamily="18" charset="0"/>
              </a:rPr>
              <a:t> with biobank and registry research. </a:t>
            </a:r>
            <a:r>
              <a:rPr lang="en-US" altLang="zh-TW" sz="2400" dirty="0" err="1">
                <a:latin typeface="Times New Roman" panose="02020603050405020304" pitchFamily="18" charset="0"/>
                <a:cs typeface="Times New Roman" panose="02020603050405020304" pitchFamily="18" charset="0"/>
              </a:rPr>
              <a:t>Biobank</a:t>
            </a:r>
            <a:r>
              <a:rPr lang="en-US" altLang="zh-TW" sz="2400" dirty="0">
                <a:latin typeface="Times New Roman" panose="02020603050405020304" pitchFamily="18" charset="0"/>
                <a:cs typeface="Times New Roman" panose="02020603050405020304" pitchFamily="18" charset="0"/>
              </a:rPr>
              <a:t> Conference, </a:t>
            </a:r>
            <a:r>
              <a:rPr lang="en-US" altLang="zh-TW" sz="2400" dirty="0" err="1">
                <a:latin typeface="Times New Roman" panose="02020603050405020304" pitchFamily="18" charset="0"/>
                <a:cs typeface="Times New Roman" panose="02020603050405020304" pitchFamily="18" charset="0"/>
              </a:rPr>
              <a:t>Oslo.May</a:t>
            </a:r>
            <a:r>
              <a:rPr lang="en-US" altLang="zh-TW" sz="2400" dirty="0">
                <a:latin typeface="Times New Roman" panose="02020603050405020304" pitchFamily="18" charset="0"/>
                <a:cs typeface="Times New Roman" panose="02020603050405020304" pitchFamily="18" charset="0"/>
              </a:rPr>
              <a:t>, 27, 2014</a:t>
            </a:r>
          </a:p>
          <a:p>
            <a:r>
              <a:rPr lang="en-US" altLang="zh-TW" sz="2400" dirty="0">
                <a:latin typeface="Times New Roman" panose="02020603050405020304" pitchFamily="18" charset="0"/>
                <a:cs typeface="Times New Roman" panose="02020603050405020304" pitchFamily="18" charset="0"/>
              </a:rPr>
              <a:t>3. </a:t>
            </a:r>
            <a:r>
              <a:rPr lang="en-US" altLang="zh-TW" sz="2400" dirty="0" err="1">
                <a:latin typeface="Times New Roman" panose="02020603050405020304" pitchFamily="18" charset="0"/>
                <a:cs typeface="Times New Roman" panose="02020603050405020304" pitchFamily="18" charset="0"/>
              </a:rPr>
              <a:t>BBMRI</a:t>
            </a:r>
            <a:r>
              <a:rPr lang="en-US" altLang="zh-TW" sz="2400" dirty="0">
                <a:latin typeface="Times New Roman" panose="02020603050405020304" pitchFamily="18" charset="0"/>
                <a:cs typeface="Times New Roman" panose="02020603050405020304" pitchFamily="18" charset="0"/>
              </a:rPr>
              <a:t>-ERIC  http://bbmri-eric.eu/about</a:t>
            </a:r>
          </a:p>
          <a:p>
            <a:r>
              <a:rPr lang="en-US" altLang="zh-TW" sz="2400" dirty="0">
                <a:latin typeface="Times New Roman" panose="02020603050405020304" pitchFamily="18" charset="0"/>
                <a:cs typeface="Times New Roman" panose="02020603050405020304" pitchFamily="18" charset="0"/>
              </a:rPr>
              <a:t>4. Parts of the information in this presentation are taken from briefings given by  Dr. Shen </a:t>
            </a:r>
            <a:r>
              <a:rPr lang="en-US" altLang="zh-TW" sz="2400" dirty="0" err="1">
                <a:latin typeface="Times New Roman" panose="02020603050405020304" pitchFamily="18" charset="0"/>
                <a:cs typeface="Times New Roman" panose="02020603050405020304" pitchFamily="18" charset="0"/>
              </a:rPr>
              <a:t>Chih</a:t>
            </a:r>
            <a:r>
              <a:rPr lang="en-US" altLang="zh-TW" sz="2400" dirty="0">
                <a:latin typeface="Times New Roman" panose="02020603050405020304" pitchFamily="18" charset="0"/>
                <a:cs typeface="Times New Roman" panose="02020603050405020304" pitchFamily="18" charset="0"/>
              </a:rPr>
              <a:t> Yang, the executive director of the Taiwan Biobank to Taiwan Biobank EGC. </a:t>
            </a:r>
          </a:p>
          <a:p>
            <a:r>
              <a:rPr lang="en-US" altLang="zh-TW" sz="2400" dirty="0">
                <a:latin typeface="Times New Roman" panose="02020603050405020304" pitchFamily="18" charset="0"/>
                <a:cs typeface="Times New Roman" panose="02020603050405020304" pitchFamily="18" charset="0"/>
              </a:rPr>
              <a:t>5. Thanks is extended to Prof. Douglas </a:t>
            </a:r>
            <a:r>
              <a:rPr lang="en-US" altLang="zh-TW" sz="2400" dirty="0" err="1">
                <a:latin typeface="Times New Roman" panose="02020603050405020304" pitchFamily="18" charset="0"/>
                <a:cs typeface="Times New Roman" panose="02020603050405020304" pitchFamily="18" charset="0"/>
              </a:rPr>
              <a:t>Wassenaar</a:t>
            </a:r>
            <a:r>
              <a:rPr lang="en-US" altLang="zh-TW" sz="2400" dirty="0">
                <a:latin typeface="Times New Roman" panose="02020603050405020304" pitchFamily="18" charset="0"/>
                <a:cs typeface="Times New Roman" panose="02020603050405020304" pitchFamily="18" charset="0"/>
              </a:rPr>
              <a:t> for his assistance and mentorship</a:t>
            </a:r>
            <a:endParaRPr lang="zh-TW" alt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4088082"/>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2240</TotalTime>
  <Words>1282</Words>
  <Application>Microsoft Macintosh PowerPoint</Application>
  <PresentationFormat>On-screen Show (4:3)</PresentationFormat>
  <Paragraphs>81</Paragraphs>
  <Slides>21</Slides>
  <Notes>0</Notes>
  <HiddenSlides>0</HiddenSlides>
  <MMClips>0</MMClips>
  <ScaleCrop>false</ScaleCrop>
  <HeadingPairs>
    <vt:vector size="6" baseType="variant">
      <vt:variant>
        <vt:lpstr>Fonts Used</vt:lpstr>
      </vt:variant>
      <vt:variant>
        <vt:i4>4</vt:i4>
      </vt:variant>
      <vt:variant>
        <vt:lpstr>Theme</vt:lpstr>
      </vt:variant>
      <vt:variant>
        <vt:i4>9</vt:i4>
      </vt:variant>
      <vt:variant>
        <vt:lpstr>Slide Titles</vt:lpstr>
      </vt:variant>
      <vt:variant>
        <vt:i4>21</vt:i4>
      </vt:variant>
    </vt:vector>
  </HeadingPairs>
  <TitlesOfParts>
    <vt:vector size="34" baseType="lpstr">
      <vt:lpstr>新細明體</vt:lpstr>
      <vt:lpstr>Arial</vt:lpstr>
      <vt:lpstr>Calibri</vt:lpstr>
      <vt:lpstr>Times New Roman</vt:lpstr>
      <vt:lpstr>Office 佈景主題</vt:lpstr>
      <vt:lpstr>Office Theme</vt:lpstr>
      <vt:lpstr>1_Office Theme</vt:lpstr>
      <vt:lpstr>2_Office Theme</vt:lpstr>
      <vt:lpstr>4_Office Theme</vt:lpstr>
      <vt:lpstr>5_Office Theme</vt:lpstr>
      <vt:lpstr>9_Office Theme</vt:lpstr>
      <vt:lpstr>11_Office Theme</vt:lpstr>
      <vt:lpstr>12_Office Theme</vt:lpstr>
      <vt:lpstr>Taiwanese Experience of Data-Sharing in Biobanking</vt:lpstr>
      <vt:lpstr>This is our world</vt:lpstr>
      <vt:lpstr>PowerPoint Presentation</vt:lpstr>
      <vt:lpstr>PowerPoint Presentation</vt:lpstr>
      <vt:lpstr>Taiwan</vt:lpstr>
      <vt:lpstr>  Introduction </vt:lpstr>
      <vt:lpstr>PowerPoint Presentation</vt:lpstr>
      <vt:lpstr>PowerPoint Presentation</vt:lpstr>
      <vt:lpstr>PowerPoint Presentation</vt:lpstr>
      <vt:lpstr>The Legislated Functions of the Taiwan Biobank</vt:lpstr>
      <vt:lpstr> The current status</vt:lpstr>
      <vt:lpstr>This first Taiwan Biobank is located in Taipei, the capital of Taiwan</vt:lpstr>
      <vt:lpstr>Today the numbers of biobank have grown from 1 to 31 in 13 years, among them three are population based and others diseases oriented.</vt:lpstr>
      <vt:lpstr>How are these biobanks doing ?</vt:lpstr>
      <vt:lpstr>The New Attempt</vt:lpstr>
      <vt:lpstr>Ethical issues </vt:lpstr>
      <vt:lpstr>Ethical Issues cont’d</vt:lpstr>
      <vt:lpstr>Conclusion</vt:lpstr>
      <vt:lpstr> Discussion points: </vt:lpstr>
      <vt:lpstr>PowerPoint Presentation</vt:lpstr>
      <vt:lpstr>References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Taiwanese Experience of Data-Sharing in Biobanking</dc:title>
  <dc:creator>admin</dc:creator>
  <cp:lastModifiedBy>Adrienne Hunt</cp:lastModifiedBy>
  <cp:revision>41</cp:revision>
  <dcterms:created xsi:type="dcterms:W3CDTF">2018-10-10T01:17:00Z</dcterms:created>
  <dcterms:modified xsi:type="dcterms:W3CDTF">2018-10-22T09:45:40Z</dcterms:modified>
</cp:coreProperties>
</file>