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9" r:id="rId4"/>
    <p:sldId id="261" r:id="rId5"/>
    <p:sldId id="262" r:id="rId6"/>
    <p:sldId id="263" r:id="rId7"/>
    <p:sldId id="277" r:id="rId8"/>
    <p:sldId id="266" r:id="rId9"/>
    <p:sldId id="278" r:id="rId10"/>
    <p:sldId id="271" r:id="rId11"/>
    <p:sldId id="275" r:id="rId12"/>
    <p:sldId id="270" r:id="rId13"/>
    <p:sldId id="279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FF99"/>
    <a:srgbClr val="CCCCFF"/>
    <a:srgbClr val="339966"/>
    <a:srgbClr val="FFCCCC"/>
    <a:srgbClr val="CCECFF"/>
    <a:srgbClr val="E7E7FF"/>
    <a:srgbClr val="B3D2FF"/>
    <a:srgbClr val="FFFF66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6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36842-2B2D-48EB-BA4E-C19B58D5E19A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64816-8EF2-4603-A9B3-E1D959DE2C1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7177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74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33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9397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9506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568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797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7367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836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4397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153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896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415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24AA3-A718-4253-980C-0641EC0E0203}" type="datetimeFigureOut">
              <a:rPr lang="en-ZA" smtClean="0"/>
              <a:t>2018/11/07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DC95E-92FA-4FDB-A167-15DCB4C6EAC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0869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5121" y="60157"/>
            <a:ext cx="9041732" cy="672420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 t="26359" r="24191" b="7213"/>
          <a:stretch/>
        </p:blipFill>
        <p:spPr>
          <a:xfrm>
            <a:off x="7387466" y="6176963"/>
            <a:ext cx="1732816" cy="7109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702" y="5372100"/>
            <a:ext cx="758510" cy="77341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9079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994" y="510683"/>
            <a:ext cx="8768927" cy="229527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3600" b="1" dirty="0">
                <a:solidFill>
                  <a:srgbClr val="0070C0"/>
                </a:solidFill>
              </a:rPr>
              <a:t>Participant Protection and Data Governance: Research using routine electronic records from a Health Information Exchange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8253" y="3296918"/>
            <a:ext cx="6825424" cy="1637252"/>
          </a:xfrm>
        </p:spPr>
        <p:txBody>
          <a:bodyPr>
            <a:noAutofit/>
          </a:bodyPr>
          <a:lstStyle/>
          <a:p>
            <a:r>
              <a:rPr lang="en-ZA" sz="3200" u="sng" dirty="0"/>
              <a:t>Nicki Tiffin</a:t>
            </a:r>
            <a:r>
              <a:rPr lang="en-ZA" sz="3200" dirty="0"/>
              <a:t>  </a:t>
            </a:r>
          </a:p>
          <a:p>
            <a:r>
              <a:rPr lang="en-ZA" sz="2000" dirty="0">
                <a:solidFill>
                  <a:srgbClr val="0070C0"/>
                </a:solidFill>
              </a:rPr>
              <a:t>nicki.tiffin@uct.ac.za</a:t>
            </a:r>
          </a:p>
          <a:p>
            <a:r>
              <a:rPr lang="en-ZA" sz="3200" dirty="0"/>
              <a:t>Andrew Boulle</a:t>
            </a:r>
            <a:endParaRPr lang="en-ZA" sz="3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563" y="5183800"/>
            <a:ext cx="46125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>
                <a:solidFill>
                  <a:srgbClr val="0070C0"/>
                </a:solidFill>
              </a:rPr>
              <a:t>Centre for Infectious Diseases Research in Africa &amp;</a:t>
            </a:r>
          </a:p>
          <a:p>
            <a:r>
              <a:rPr lang="en-ZA" sz="1600" dirty="0">
                <a:solidFill>
                  <a:srgbClr val="0070C0"/>
                </a:solidFill>
              </a:rPr>
              <a:t>Division of Computational Biology &amp; </a:t>
            </a:r>
          </a:p>
          <a:p>
            <a:r>
              <a:rPr lang="en-ZA" sz="1600" dirty="0">
                <a:solidFill>
                  <a:srgbClr val="0070C0"/>
                </a:solidFill>
              </a:rPr>
              <a:t>Centre for Infectious Disease Epidemiology Research,  </a:t>
            </a:r>
            <a:r>
              <a:rPr lang="en-ZA" sz="2000" dirty="0">
                <a:solidFill>
                  <a:srgbClr val="0070C0"/>
                </a:solidFill>
              </a:rPr>
              <a:t>University of Cape Town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42082" y="5183800"/>
            <a:ext cx="35119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>
                <a:solidFill>
                  <a:srgbClr val="0070C0"/>
                </a:solidFill>
              </a:rPr>
              <a:t>Health Impact Assessment Directorate,</a:t>
            </a:r>
          </a:p>
          <a:p>
            <a:r>
              <a:rPr lang="en-ZA" sz="1600" dirty="0">
                <a:solidFill>
                  <a:srgbClr val="0070C0"/>
                </a:solidFill>
              </a:rPr>
              <a:t>Department of Health</a:t>
            </a:r>
          </a:p>
          <a:p>
            <a:r>
              <a:rPr lang="en-ZA" sz="2000" dirty="0">
                <a:solidFill>
                  <a:srgbClr val="0070C0"/>
                </a:solidFill>
              </a:rPr>
              <a:t>Western Cape Government</a:t>
            </a:r>
          </a:p>
          <a:p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4069974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324" y="201874"/>
            <a:ext cx="9028893" cy="1272241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The Provincial Health Data Centre (PHDC)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68" y="1609048"/>
            <a:ext cx="8577329" cy="5032376"/>
          </a:xfrm>
        </p:spPr>
        <p:txBody>
          <a:bodyPr>
            <a:normAutofit/>
          </a:bodyPr>
          <a:lstStyle/>
          <a:p>
            <a:r>
              <a:rPr lang="en-ZA" sz="2000" dirty="0"/>
              <a:t>An African </a:t>
            </a:r>
            <a:r>
              <a:rPr lang="en-ZA" sz="2000" b="1" dirty="0"/>
              <a:t>Health Information Exchange</a:t>
            </a:r>
          </a:p>
          <a:p>
            <a:r>
              <a:rPr lang="en-ZA" sz="2000" dirty="0"/>
              <a:t>Developed and hosted at the Western Cape Department of Health</a:t>
            </a:r>
          </a:p>
          <a:p>
            <a:pPr marL="0" indent="0">
              <a:buNone/>
            </a:pPr>
            <a:r>
              <a:rPr lang="en-ZA" sz="2000" dirty="0"/>
              <a:t> ~ 6 million individuals</a:t>
            </a:r>
          </a:p>
          <a:p>
            <a:pPr marL="0" indent="0">
              <a:buNone/>
            </a:pPr>
            <a:endParaRPr lang="en-ZA" sz="1200" dirty="0"/>
          </a:p>
          <a:p>
            <a:pPr marL="0" indent="0">
              <a:buNone/>
            </a:pPr>
            <a:r>
              <a:rPr lang="en-ZA" sz="2000" dirty="0"/>
              <a:t>Routine electronic administrative records </a:t>
            </a:r>
          </a:p>
          <a:p>
            <a:r>
              <a:rPr lang="en-ZA" sz="2000" dirty="0"/>
              <a:t>Individual patients</a:t>
            </a:r>
          </a:p>
          <a:p>
            <a:r>
              <a:rPr lang="en-ZA" sz="2000" dirty="0"/>
              <a:t>Multiple data sources</a:t>
            </a:r>
          </a:p>
          <a:p>
            <a:pPr marL="0" indent="0">
              <a:buNone/>
            </a:pPr>
            <a:endParaRPr lang="en-ZA" sz="1600" dirty="0"/>
          </a:p>
          <a:p>
            <a:pPr marL="0" indent="0">
              <a:buNone/>
            </a:pPr>
            <a:r>
              <a:rPr lang="en-ZA" sz="2000" dirty="0"/>
              <a:t>Linking of data to a Patient Master Index</a:t>
            </a:r>
          </a:p>
          <a:p>
            <a:r>
              <a:rPr lang="en-ZA" sz="2000" dirty="0"/>
              <a:t>Facilitated by Province unique health ID</a:t>
            </a:r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endParaRPr lang="en-ZA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4821820" y="2632450"/>
            <a:ext cx="3459295" cy="2985571"/>
            <a:chOff x="8494005" y="2955001"/>
            <a:chExt cx="3283027" cy="281263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4005" y="2955001"/>
              <a:ext cx="3283027" cy="28126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0256271" y="2955001"/>
              <a:ext cx="1520761" cy="289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ZA" sz="1400" b="1" dirty="0">
                  <a:solidFill>
                    <a:schemeClr val="bg2">
                      <a:lumMod val="50000"/>
                    </a:schemeClr>
                  </a:solidFill>
                </a:rPr>
                <a:t>en.wikipedia.org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0662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2" y="1362752"/>
            <a:ext cx="8786236" cy="4379142"/>
          </a:xfrm>
          <a:prstGeom prst="rect">
            <a:avLst/>
          </a:prstGeom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199324" y="201874"/>
            <a:ext cx="9028893" cy="7640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 b="1" dirty="0">
                <a:solidFill>
                  <a:srgbClr val="0070C0"/>
                </a:solidFill>
              </a:rPr>
              <a:t>PHDC data flow</a:t>
            </a:r>
          </a:p>
        </p:txBody>
      </p:sp>
    </p:spTree>
    <p:extLst>
      <p:ext uri="{BB962C8B-B14F-4D97-AF65-F5344CB8AC3E}">
        <p14:creationId xmlns:p14="http://schemas.microsoft.com/office/powerpoint/2010/main" val="205759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>
            <a:spLocks noGrp="1"/>
          </p:cNvSpPr>
          <p:nvPr>
            <p:ph type="title"/>
          </p:nvPr>
        </p:nvSpPr>
        <p:spPr>
          <a:xfrm>
            <a:off x="90152" y="166232"/>
            <a:ext cx="4314313" cy="697443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High level architecture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3" y="882598"/>
            <a:ext cx="7932562" cy="514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64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35" y="150358"/>
            <a:ext cx="6246709" cy="1272241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Using PHDC data for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39" y="1274197"/>
            <a:ext cx="8590664" cy="5032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1" u="sng" dirty="0">
                <a:solidFill>
                  <a:schemeClr val="accent6">
                    <a:lumMod val="75000"/>
                  </a:schemeClr>
                </a:solidFill>
              </a:rPr>
              <a:t>Pros</a:t>
            </a:r>
            <a:r>
              <a:rPr lang="en-ZA" b="1" u="sng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en-ZA" dirty="0"/>
              <a:t>Longitudinal data for all health care clients in Western Cape</a:t>
            </a:r>
          </a:p>
          <a:p>
            <a:r>
              <a:rPr lang="en-ZA" dirty="0"/>
              <a:t>Laboratory, pharmacy, healthcare encounters</a:t>
            </a:r>
          </a:p>
          <a:p>
            <a:r>
              <a:rPr lang="en-ZA" dirty="0"/>
              <a:t>Updated daily – valid up to midnight last night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Derived information: episodes,  cascades</a:t>
            </a:r>
          </a:p>
          <a:p>
            <a:pPr>
              <a:buFont typeface="Calibri" panose="020F0502020204030204" pitchFamily="34" charset="0"/>
              <a:buChar char="–"/>
            </a:pPr>
            <a:r>
              <a:rPr lang="en-ZA" dirty="0"/>
              <a:t>identify burden of disease</a:t>
            </a:r>
          </a:p>
          <a:p>
            <a:pPr>
              <a:buFont typeface="Calibri" panose="020F0502020204030204" pitchFamily="34" charset="0"/>
              <a:buChar char="–"/>
            </a:pPr>
            <a:r>
              <a:rPr lang="en-ZA" dirty="0"/>
              <a:t>identify outcomes</a:t>
            </a:r>
          </a:p>
          <a:p>
            <a:pPr>
              <a:buFont typeface="Calibri" panose="020F0502020204030204" pitchFamily="34" charset="0"/>
              <a:buChar char="–"/>
            </a:pPr>
            <a:r>
              <a:rPr lang="en-ZA" sz="2900" dirty="0"/>
              <a:t>identify gaps in care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849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729" y="124601"/>
            <a:ext cx="7418686" cy="1272241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Using PHDC data for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882" y="1396842"/>
            <a:ext cx="8397481" cy="5032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1" u="sng" dirty="0">
                <a:solidFill>
                  <a:srgbClr val="FF0000"/>
                </a:solidFill>
              </a:rPr>
              <a:t>Con: </a:t>
            </a:r>
          </a:p>
          <a:p>
            <a:r>
              <a:rPr lang="en-ZA" dirty="0"/>
              <a:t>Implicit provider-client agreement that data are for providing health care </a:t>
            </a:r>
          </a:p>
          <a:p>
            <a:r>
              <a:rPr lang="en-ZA" dirty="0"/>
              <a:t>No consent for research or secondary data use</a:t>
            </a:r>
          </a:p>
          <a:p>
            <a:r>
              <a:rPr lang="en-ZA" dirty="0"/>
              <a:t>Incomplete data coverage, data limitations</a:t>
            </a:r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b="1" dirty="0">
                <a:solidFill>
                  <a:srgbClr val="FF0000"/>
                </a:solidFill>
              </a:rPr>
              <a:t>		</a:t>
            </a: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7307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729" y="124601"/>
            <a:ext cx="7418686" cy="1272241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Using PHDC data for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882" y="1396842"/>
            <a:ext cx="8397481" cy="5032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1" u="sng" dirty="0">
                <a:solidFill>
                  <a:srgbClr val="FF0000"/>
                </a:solidFill>
              </a:rPr>
              <a:t>Con: </a:t>
            </a:r>
          </a:p>
          <a:p>
            <a:r>
              <a:rPr lang="en-ZA" dirty="0"/>
              <a:t>Implicit provider-client agreement that data are for providing health care </a:t>
            </a:r>
          </a:p>
          <a:p>
            <a:r>
              <a:rPr lang="en-ZA" dirty="0"/>
              <a:t>No consent for research or secondary data use</a:t>
            </a:r>
          </a:p>
          <a:p>
            <a:r>
              <a:rPr lang="en-ZA" dirty="0"/>
              <a:t>Incomplete data coverage, data limitations</a:t>
            </a:r>
          </a:p>
          <a:p>
            <a:endParaRPr lang="en-ZA" dirty="0"/>
          </a:p>
          <a:p>
            <a:pPr marL="0" indent="0" algn="ctr">
              <a:buNone/>
            </a:pPr>
            <a:r>
              <a:rPr lang="en-ZA" b="1" dirty="0">
                <a:solidFill>
                  <a:srgbClr val="FF0000"/>
                </a:solidFill>
              </a:rPr>
              <a:t>What do health care clients think? 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b="1" dirty="0">
                <a:solidFill>
                  <a:srgbClr val="FF0000"/>
                </a:solidFill>
              </a:rPr>
              <a:t>		</a:t>
            </a: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861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18" y="201875"/>
            <a:ext cx="9067182" cy="1034498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Key Patient Perspectives on data use for research</a:t>
            </a:r>
            <a:br>
              <a:rPr lang="en-ZA" sz="3600" b="1" dirty="0">
                <a:solidFill>
                  <a:srgbClr val="0070C0"/>
                </a:solidFill>
              </a:rPr>
            </a:br>
            <a:r>
              <a:rPr lang="en-ZA" sz="2700" b="1" dirty="0">
                <a:solidFill>
                  <a:srgbClr val="0070C0"/>
                </a:solidFill>
              </a:rPr>
              <a:t>Dr Thato Mosidi, WCGH (2018)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971" y="1474115"/>
            <a:ext cx="8680815" cy="5172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2000" dirty="0">
                <a:solidFill>
                  <a:srgbClr val="0070C0"/>
                </a:solidFill>
              </a:rPr>
              <a:t>Focus group discussions at three facilities. 52 individuals, 50% female</a:t>
            </a:r>
            <a:endParaRPr lang="en-ZA" sz="2000" u="sng" dirty="0"/>
          </a:p>
          <a:p>
            <a:r>
              <a:rPr lang="en-ZA" sz="1900" dirty="0"/>
              <a:t>Patient data are all information that a health facility collects from entry to exit of the facility.</a:t>
            </a:r>
          </a:p>
          <a:p>
            <a:r>
              <a:rPr lang="en-ZA" sz="1900" dirty="0"/>
              <a:t>Patient data are used for: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ZA" sz="1700" dirty="0"/>
              <a:t>Clinical care, continuity of care.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ZA" sz="1700" dirty="0" err="1"/>
              <a:t>DoH</a:t>
            </a:r>
            <a:r>
              <a:rPr lang="en-ZA" sz="1700" dirty="0"/>
              <a:t> burden of disease epidemiology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ZA" sz="1700" dirty="0"/>
              <a:t>Service provision monitoring, improvement and planning.</a:t>
            </a:r>
          </a:p>
          <a:p>
            <a:r>
              <a:rPr lang="en-ZA" sz="1900" dirty="0"/>
              <a:t>Data ownership remains with the patient and not the Department of Health</a:t>
            </a:r>
          </a:p>
          <a:p>
            <a:r>
              <a:rPr lang="en-ZA" sz="1900" dirty="0"/>
              <a:t>Anonymised data that cannot be re-identified can be shared as long as individuals are not compromised.</a:t>
            </a:r>
          </a:p>
          <a:p>
            <a:r>
              <a:rPr lang="en-ZA" sz="1900" dirty="0"/>
              <a:t>Research is beneficial for the community, but a special request should be made to the patient for patient-level, identifiable data.</a:t>
            </a:r>
          </a:p>
          <a:p>
            <a:r>
              <a:rPr lang="en-ZA" sz="1900" dirty="0"/>
              <a:t>Consent information should be understandable for the target audience, and consent must always be recorded in writing.</a:t>
            </a:r>
          </a:p>
          <a:p>
            <a:r>
              <a:rPr lang="en-ZA" sz="1900" dirty="0"/>
              <a:t>Blanket consent is not acceptable, new studies must be re-consented</a:t>
            </a:r>
          </a:p>
          <a:p>
            <a:r>
              <a:rPr lang="en-ZA" sz="1900" dirty="0"/>
              <a:t>An Opt-out process should be available for anonymous data use. </a:t>
            </a:r>
          </a:p>
        </p:txBody>
      </p:sp>
    </p:spTree>
    <p:extLst>
      <p:ext uri="{BB962C8B-B14F-4D97-AF65-F5344CB8AC3E}">
        <p14:creationId xmlns:p14="http://schemas.microsoft.com/office/powerpoint/2010/main" val="3983721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18" y="201875"/>
            <a:ext cx="9067182" cy="1034498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Key Patient Perspectives on data use for research</a:t>
            </a:r>
            <a:br>
              <a:rPr lang="en-ZA" sz="3600" b="1" dirty="0">
                <a:solidFill>
                  <a:srgbClr val="0070C0"/>
                </a:solidFill>
              </a:rPr>
            </a:br>
            <a:r>
              <a:rPr lang="en-ZA" sz="2700" b="1" dirty="0">
                <a:solidFill>
                  <a:srgbClr val="0070C0"/>
                </a:solidFill>
              </a:rPr>
              <a:t>Dr Thato Mosidi, WCGH (2018)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971" y="1474115"/>
            <a:ext cx="8680815" cy="5172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2000" dirty="0">
                <a:solidFill>
                  <a:schemeClr val="bg2">
                    <a:lumMod val="90000"/>
                  </a:schemeClr>
                </a:solidFill>
              </a:rPr>
              <a:t>Focus group discussions at three facilities. 52 individuals, 50% female</a:t>
            </a:r>
            <a:endParaRPr lang="en-ZA" sz="2000" u="sng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Patient data are all information that a health facility collects from entry to exit of the facility.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Patient data are used for: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ZA" sz="1700" dirty="0">
                <a:solidFill>
                  <a:schemeClr val="bg2">
                    <a:lumMod val="90000"/>
                  </a:schemeClr>
                </a:solidFill>
              </a:rPr>
              <a:t>Clinical care, continuity of care.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ZA" sz="1700" dirty="0" err="1">
                <a:solidFill>
                  <a:schemeClr val="bg2">
                    <a:lumMod val="90000"/>
                  </a:schemeClr>
                </a:solidFill>
              </a:rPr>
              <a:t>DoH</a:t>
            </a:r>
            <a:r>
              <a:rPr lang="en-ZA" sz="1700" dirty="0">
                <a:solidFill>
                  <a:schemeClr val="bg2">
                    <a:lumMod val="90000"/>
                  </a:schemeClr>
                </a:solidFill>
              </a:rPr>
              <a:t> burden of disease epidemiology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ZA" sz="1700" dirty="0">
                <a:solidFill>
                  <a:schemeClr val="bg2">
                    <a:lumMod val="90000"/>
                  </a:schemeClr>
                </a:solidFill>
              </a:rPr>
              <a:t>Service provision monitoring, improvement and planning.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Data ownership remains with the patient and not the Department of Health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Anonymised data that cannot be re-identified can be shared as long as individuals are not compromised.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Research is beneficial for the community, but a special request should be made to the patient for patient-level, identifiable data.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Consent information should be understandable for the target audience, and consent must always be recorded in writing.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Blanket consent is not acceptable, new studies must be re-consented</a:t>
            </a:r>
          </a:p>
          <a:p>
            <a:r>
              <a:rPr lang="en-ZA" sz="1900" dirty="0">
                <a:solidFill>
                  <a:schemeClr val="bg2">
                    <a:lumMod val="90000"/>
                  </a:schemeClr>
                </a:solidFill>
              </a:rPr>
              <a:t>An Opt-out process should be available for anonymous data use.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1471" y="2046928"/>
            <a:ext cx="4906315" cy="150810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ZA" dirty="0">
              <a:solidFill>
                <a:srgbClr val="FF0000"/>
              </a:solidFill>
            </a:endParaRPr>
          </a:p>
          <a:p>
            <a:pPr algn="ctr"/>
            <a:r>
              <a:rPr lang="en-ZA" sz="2800" dirty="0">
                <a:solidFill>
                  <a:srgbClr val="FF0000"/>
                </a:solidFill>
              </a:rPr>
              <a:t>Health data are collected only for provision of health care </a:t>
            </a:r>
          </a:p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1863146" y="4482121"/>
            <a:ext cx="5311463" cy="210826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ZA" dirty="0">
              <a:solidFill>
                <a:srgbClr val="FF0000"/>
              </a:solidFill>
            </a:endParaRPr>
          </a:p>
          <a:p>
            <a:pPr algn="ctr"/>
            <a:r>
              <a:rPr lang="en-ZA" sz="2800" dirty="0">
                <a:solidFill>
                  <a:srgbClr val="FF0000"/>
                </a:solidFill>
              </a:rPr>
              <a:t>Specific consent is required </a:t>
            </a:r>
          </a:p>
          <a:p>
            <a:pPr algn="ctr"/>
            <a:r>
              <a:rPr lang="en-ZA" sz="2800" dirty="0">
                <a:solidFill>
                  <a:srgbClr val="FF0000"/>
                </a:solidFill>
              </a:rPr>
              <a:t>to use data for research.</a:t>
            </a:r>
          </a:p>
          <a:p>
            <a:pPr algn="ctr"/>
            <a:endParaRPr lang="en-ZA" sz="1100" dirty="0">
              <a:solidFill>
                <a:srgbClr val="FF0000"/>
              </a:solidFill>
            </a:endParaRPr>
          </a:p>
          <a:p>
            <a:pPr algn="ctr"/>
            <a:r>
              <a:rPr lang="en-ZA" sz="2800" dirty="0">
                <a:solidFill>
                  <a:srgbClr val="FF0000"/>
                </a:solidFill>
              </a:rPr>
              <a:t>Broad consent is not sufficient.</a:t>
            </a:r>
          </a:p>
          <a:p>
            <a:pPr algn="ctr"/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285" y="1738917"/>
            <a:ext cx="3154479" cy="144655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ZA" sz="1400" dirty="0">
              <a:solidFill>
                <a:srgbClr val="FF0000"/>
              </a:solidFill>
            </a:endParaRPr>
          </a:p>
          <a:p>
            <a:pPr algn="ctr"/>
            <a:r>
              <a:rPr lang="en-ZA" sz="2800" dirty="0">
                <a:solidFill>
                  <a:srgbClr val="FF0000"/>
                </a:solidFill>
              </a:rPr>
              <a:t>The patient owns their own data</a:t>
            </a:r>
          </a:p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3941472" y="1610127"/>
            <a:ext cx="3977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>
                <a:solidFill>
                  <a:srgbClr val="FF0000"/>
                </a:solidFill>
              </a:rPr>
              <a:t>UPHOLDING A TRUST RELATIONSHP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757" y="1294016"/>
            <a:ext cx="3074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>
                <a:solidFill>
                  <a:srgbClr val="FF0000"/>
                </a:solidFill>
              </a:rPr>
              <a:t>RESPECTING DATA PRIVACY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9163" y="4061544"/>
            <a:ext cx="5485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>
                <a:solidFill>
                  <a:srgbClr val="FF0000"/>
                </a:solidFill>
              </a:rPr>
              <a:t>RESPECTING CHOICE, INDIVIDUALITY, AUTONOMY</a:t>
            </a:r>
          </a:p>
        </p:txBody>
      </p:sp>
    </p:spTree>
    <p:extLst>
      <p:ext uri="{BB962C8B-B14F-4D97-AF65-F5344CB8AC3E}">
        <p14:creationId xmlns:p14="http://schemas.microsoft.com/office/powerpoint/2010/main" val="380331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20" y="201873"/>
            <a:ext cx="2783415" cy="1148627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The Challenge</a:t>
            </a:r>
            <a:br>
              <a:rPr lang="en-ZA" b="1" dirty="0">
                <a:solidFill>
                  <a:srgbClr val="0070C0"/>
                </a:solidFill>
              </a:rPr>
            </a:br>
            <a:r>
              <a:rPr lang="en-ZA" sz="2800" b="1" dirty="0">
                <a:solidFill>
                  <a:srgbClr val="0070C0"/>
                </a:solidFill>
              </a:rPr>
              <a:t>Promoting equity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9639" y="1642193"/>
            <a:ext cx="8733905" cy="4286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Primary benefit of data use: </a:t>
            </a:r>
          </a:p>
          <a:p>
            <a:r>
              <a:rPr lang="en-ZA" dirty="0"/>
              <a:t>Participant health and well-being </a:t>
            </a:r>
          </a:p>
          <a:p>
            <a:pPr marL="0" indent="0">
              <a:buNone/>
            </a:pPr>
            <a:r>
              <a:rPr lang="en-ZA" dirty="0"/>
              <a:t>   [</a:t>
            </a:r>
            <a:r>
              <a:rPr lang="en-ZA" i="1" dirty="0"/>
              <a:t>not research careers</a:t>
            </a:r>
            <a:r>
              <a:rPr lang="en-ZA" dirty="0"/>
              <a:t>]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b="1" dirty="0"/>
              <a:t>Balancing beneficence and risk:</a:t>
            </a:r>
          </a:p>
          <a:p>
            <a:r>
              <a:rPr lang="en-ZA" dirty="0"/>
              <a:t>Prioritise research that most directly benefits those put at risk through participation (especially if unconsented).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38178" y="11204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907321" y="342761"/>
            <a:ext cx="5966223" cy="846386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ZA" sz="1100" dirty="0">
              <a:solidFill>
                <a:srgbClr val="0070C0"/>
              </a:solidFill>
            </a:endParaRPr>
          </a:p>
          <a:p>
            <a:pPr algn="ctr"/>
            <a:r>
              <a:rPr lang="en-ZA" sz="2400" dirty="0">
                <a:solidFill>
                  <a:srgbClr val="0070C0"/>
                </a:solidFill>
              </a:rPr>
              <a:t>Data privacy  ↔  Improved health outcomes</a:t>
            </a:r>
          </a:p>
          <a:p>
            <a:pPr algn="ctr"/>
            <a:endParaRPr lang="en-ZA" sz="1200" dirty="0">
              <a:solidFill>
                <a:srgbClr val="0070C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768730" y="2823238"/>
            <a:ext cx="1678545" cy="1540805"/>
            <a:chOff x="9208395" y="1350498"/>
            <a:chExt cx="2459866" cy="213967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2942" y="1733697"/>
              <a:ext cx="2150771" cy="1510711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9208395" y="1350498"/>
              <a:ext cx="2459866" cy="2139677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cxnSp>
          <p:nvCxnSpPr>
            <p:cNvPr id="14" name="Straight Connector 13"/>
            <p:cNvCxnSpPr>
              <a:stCxn id="12" idx="7"/>
              <a:endCxn id="12" idx="3"/>
            </p:cNvCxnSpPr>
            <p:nvPr/>
          </p:nvCxnSpPr>
          <p:spPr>
            <a:xfrm flipH="1">
              <a:off x="9568634" y="1663846"/>
              <a:ext cx="1739388" cy="15129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0010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1699202"/>
            <a:ext cx="8538693" cy="492054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u="sng" dirty="0">
                <a:solidFill>
                  <a:srgbClr val="FF0000"/>
                </a:solidFill>
              </a:rPr>
              <a:t>Data governance for data access requests</a:t>
            </a:r>
          </a:p>
          <a:p>
            <a:pPr marL="0" indent="0">
              <a:buNone/>
            </a:pPr>
            <a:endParaRPr lang="en-ZA" sz="1200" dirty="0"/>
          </a:p>
          <a:p>
            <a:pPr>
              <a:buFont typeface="Calibri" panose="020F0502020204030204" pitchFamily="34" charset="0"/>
              <a:buChar char="–"/>
            </a:pPr>
            <a:r>
              <a:rPr lang="en-ZA" dirty="0"/>
              <a:t>SOPs and defined processes for access to research datasets. </a:t>
            </a:r>
          </a:p>
          <a:p>
            <a:pPr>
              <a:buFont typeface="Calibri" panose="020F0502020204030204" pitchFamily="34" charset="0"/>
              <a:buChar char="–"/>
            </a:pPr>
            <a:r>
              <a:rPr lang="en-ZA" dirty="0"/>
              <a:t>Distinguish between operational requests and research requests. </a:t>
            </a:r>
          </a:p>
          <a:p>
            <a:pPr marL="0" indent="0">
              <a:buNone/>
            </a:pPr>
            <a:endParaRPr lang="en-ZA" sz="1200" u="sng" dirty="0"/>
          </a:p>
          <a:p>
            <a:pPr marL="0" indent="0">
              <a:buNone/>
            </a:pPr>
            <a:r>
              <a:rPr lang="en-ZA" dirty="0">
                <a:solidFill>
                  <a:srgbClr val="FF0000"/>
                </a:solidFill>
              </a:rPr>
              <a:t>Operational requests:</a:t>
            </a:r>
          </a:p>
          <a:p>
            <a:pPr marL="0" indent="0">
              <a:buNone/>
            </a:pPr>
            <a:endParaRPr lang="en-ZA" sz="1600" dirty="0">
              <a:solidFill>
                <a:srgbClr val="FF0000"/>
              </a:solidFill>
            </a:endParaRPr>
          </a:p>
          <a:p>
            <a:r>
              <a:rPr lang="en-ZA" dirty="0"/>
              <a:t>Legislation (POPI): Department of Health is the responsible party.</a:t>
            </a:r>
          </a:p>
          <a:p>
            <a:r>
              <a:rPr lang="en-ZA" dirty="0"/>
              <a:t>Ethics: Data use for primary purpose, provision of health care.</a:t>
            </a:r>
          </a:p>
          <a:p>
            <a:r>
              <a:rPr lang="en-ZA" dirty="0"/>
              <a:t>Data protection: Data analysis within Government infrastructure.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8475" y="11204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20" y="201873"/>
            <a:ext cx="2783415" cy="1148627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The Challenge</a:t>
            </a:r>
            <a:endParaRPr lang="en-ZA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7321" y="342761"/>
            <a:ext cx="5966223" cy="846386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ZA" sz="1100" dirty="0">
              <a:solidFill>
                <a:srgbClr val="0070C0"/>
              </a:solidFill>
            </a:endParaRPr>
          </a:p>
          <a:p>
            <a:pPr algn="ctr"/>
            <a:r>
              <a:rPr lang="en-ZA" sz="2400" dirty="0">
                <a:solidFill>
                  <a:srgbClr val="0070C0"/>
                </a:solidFill>
              </a:rPr>
              <a:t>Data privacy  ↔  Improved health outcomes</a:t>
            </a:r>
          </a:p>
          <a:p>
            <a:pPr algn="ctr"/>
            <a:endParaRPr lang="en-Z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87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154" y="1621322"/>
            <a:ext cx="8281570" cy="10053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A" sz="1200" u="sng" dirty="0"/>
          </a:p>
          <a:p>
            <a:pPr marL="0" indent="0">
              <a:buNone/>
            </a:pPr>
            <a:r>
              <a:rPr lang="en-ZA" dirty="0">
                <a:solidFill>
                  <a:srgbClr val="FF0000"/>
                </a:solidFill>
              </a:rPr>
              <a:t>Research requests: </a:t>
            </a:r>
            <a:r>
              <a:rPr lang="en-ZA" dirty="0">
                <a:solidFill>
                  <a:srgbClr val="0070C0"/>
                </a:solidFill>
              </a:rPr>
              <a:t>Research use from outside the </a:t>
            </a:r>
            <a:r>
              <a:rPr lang="en-ZA" dirty="0" err="1">
                <a:solidFill>
                  <a:srgbClr val="0070C0"/>
                </a:solidFill>
              </a:rPr>
              <a:t>DoH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475" y="11204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1" y="2951051"/>
            <a:ext cx="8538693" cy="2959150"/>
          </a:xfrm>
          <a:prstGeom prst="rect">
            <a:avLst/>
          </a:prstGeom>
        </p:spPr>
      </p:pic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76820" y="201873"/>
            <a:ext cx="2783415" cy="1148627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The Challenge</a:t>
            </a:r>
            <a:endParaRPr lang="en-ZA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07321" y="342761"/>
            <a:ext cx="5966223" cy="846386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ZA" sz="1100" dirty="0">
              <a:solidFill>
                <a:srgbClr val="0070C0"/>
              </a:solidFill>
            </a:endParaRPr>
          </a:p>
          <a:p>
            <a:pPr algn="ctr"/>
            <a:r>
              <a:rPr lang="en-ZA" sz="2400" dirty="0">
                <a:solidFill>
                  <a:srgbClr val="0070C0"/>
                </a:solidFill>
              </a:rPr>
              <a:t>Data privacy  ↔  Improved health outcomes</a:t>
            </a:r>
          </a:p>
          <a:p>
            <a:pPr algn="ctr"/>
            <a:endParaRPr lang="en-Z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51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041" y="185694"/>
            <a:ext cx="3686919" cy="954181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721" y="1337995"/>
            <a:ext cx="8494663" cy="38795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u="sng" dirty="0">
                <a:solidFill>
                  <a:srgbClr val="FF0000"/>
                </a:solidFill>
              </a:rPr>
              <a:t>Information for health care clients </a:t>
            </a:r>
          </a:p>
          <a:p>
            <a:pPr marL="0" indent="0">
              <a:buNone/>
            </a:pPr>
            <a:r>
              <a:rPr lang="en-ZA" dirty="0"/>
              <a:t>- Posters, brochures, waiting room media</a:t>
            </a:r>
          </a:p>
          <a:p>
            <a:pPr marL="0" indent="0">
              <a:buNone/>
            </a:pPr>
            <a:r>
              <a:rPr lang="en-ZA" dirty="0"/>
              <a:t>- Access for individuals to their own health data</a:t>
            </a:r>
          </a:p>
          <a:p>
            <a:pPr marL="0" indent="0">
              <a:buNone/>
            </a:pPr>
            <a:endParaRPr lang="en-ZA" sz="825" dirty="0"/>
          </a:p>
          <a:p>
            <a:pPr marL="0" indent="0">
              <a:buNone/>
            </a:pPr>
            <a:r>
              <a:rPr lang="en-ZA" u="sng" dirty="0">
                <a:solidFill>
                  <a:srgbClr val="FF0000"/>
                </a:solidFill>
              </a:rPr>
              <a:t>Opt out mechanisms</a:t>
            </a:r>
          </a:p>
          <a:p>
            <a:pPr>
              <a:buFontTx/>
              <a:buChar char="-"/>
            </a:pPr>
            <a:r>
              <a:rPr lang="en-ZA" dirty="0"/>
              <a:t>Option to be excluded from anonymised research datasets</a:t>
            </a:r>
          </a:p>
          <a:p>
            <a:pPr>
              <a:buFontTx/>
              <a:buChar char="-"/>
            </a:pPr>
            <a:endParaRPr lang="en-ZA" sz="750" dirty="0"/>
          </a:p>
          <a:p>
            <a:pPr marL="0" indent="0">
              <a:buNone/>
            </a:pPr>
            <a:r>
              <a:rPr lang="en-ZA" u="sng" dirty="0">
                <a:solidFill>
                  <a:srgbClr val="FF0000"/>
                </a:solidFill>
              </a:rPr>
              <a:t>Opt-in mechanisms</a:t>
            </a:r>
          </a:p>
          <a:p>
            <a:pPr marL="0" indent="0">
              <a:buNone/>
            </a:pPr>
            <a:endParaRPr lang="en-ZA" sz="900" dirty="0"/>
          </a:p>
          <a:p>
            <a:pPr>
              <a:buFontTx/>
              <a:buChar char="-"/>
            </a:pPr>
            <a:r>
              <a:rPr lang="en-ZA" dirty="0"/>
              <a:t>Option to be included in research datasets</a:t>
            </a:r>
          </a:p>
          <a:p>
            <a:pPr>
              <a:buFontTx/>
              <a:buChar char="-"/>
            </a:pPr>
            <a:r>
              <a:rPr lang="en-ZA" dirty="0"/>
              <a:t>Tiered consent for primary research, secondary use, re-contact</a:t>
            </a:r>
          </a:p>
          <a:p>
            <a:pPr>
              <a:buFontTx/>
              <a:buChar char="-"/>
            </a:pPr>
            <a:r>
              <a:rPr lang="en-ZA" dirty="0"/>
              <a:t>Flagging eligible patients for clinicians to request consent</a:t>
            </a:r>
          </a:p>
          <a:p>
            <a:pPr marL="0" indent="0">
              <a:buNone/>
            </a:pPr>
            <a:endParaRPr lang="en-ZA" sz="900" u="sng" dirty="0"/>
          </a:p>
          <a:p>
            <a:pPr>
              <a:buFontTx/>
              <a:buChar char="-"/>
            </a:pPr>
            <a:endParaRPr lang="en-ZA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5544355" y="169759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sz="1350" dirty="0"/>
          </a:p>
        </p:txBody>
      </p:sp>
    </p:spTree>
    <p:extLst>
      <p:ext uri="{BB962C8B-B14F-4D97-AF65-F5344CB8AC3E}">
        <p14:creationId xmlns:p14="http://schemas.microsoft.com/office/powerpoint/2010/main" val="1087442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065" y="132296"/>
            <a:ext cx="2241784" cy="1325563"/>
          </a:xfrm>
        </p:spPr>
        <p:txBody>
          <a:bodyPr>
            <a:normAutofit/>
          </a:bodyPr>
          <a:lstStyle/>
          <a:p>
            <a:r>
              <a:rPr lang="en-ZA" sz="3600" b="1" dirty="0">
                <a:solidFill>
                  <a:srgbClr val="0070C0"/>
                </a:solidFill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282" y="1531284"/>
            <a:ext cx="3091113" cy="4610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2400" b="1" dirty="0"/>
              <a:t>PHDC</a:t>
            </a:r>
            <a:r>
              <a:rPr lang="en-ZA" sz="2400" dirty="0"/>
              <a:t>: </a:t>
            </a:r>
          </a:p>
          <a:p>
            <a:pPr marL="0" indent="0">
              <a:buNone/>
            </a:pPr>
            <a:r>
              <a:rPr lang="en-ZA" sz="2400" b="1" dirty="0"/>
              <a:t>Andrew Boulle </a:t>
            </a:r>
          </a:p>
          <a:p>
            <a:pPr marL="0" indent="0">
              <a:buNone/>
            </a:pPr>
            <a:r>
              <a:rPr lang="en-ZA" sz="2400" dirty="0"/>
              <a:t>Alexa Heekes</a:t>
            </a:r>
          </a:p>
          <a:p>
            <a:pPr marL="0" indent="0">
              <a:buNone/>
            </a:pPr>
            <a:r>
              <a:rPr lang="en-ZA" sz="2400" dirty="0"/>
              <a:t>Mariette Smith</a:t>
            </a:r>
          </a:p>
          <a:p>
            <a:pPr marL="0" indent="0">
              <a:buNone/>
            </a:pPr>
            <a:r>
              <a:rPr lang="en-ZA" sz="2400" dirty="0"/>
              <a:t>Themba Mutemaringa</a:t>
            </a:r>
          </a:p>
          <a:p>
            <a:pPr marL="0" indent="0">
              <a:buNone/>
            </a:pPr>
            <a:r>
              <a:rPr lang="en-ZA" sz="2400" dirty="0"/>
              <a:t>Nesbert Zinyakatira</a:t>
            </a:r>
          </a:p>
          <a:p>
            <a:pPr marL="0" indent="0">
              <a:buNone/>
            </a:pPr>
            <a:r>
              <a:rPr lang="en-ZA" sz="2400" dirty="0"/>
              <a:t>Florence Phelanyane</a:t>
            </a:r>
          </a:p>
          <a:p>
            <a:pPr marL="0" indent="0">
              <a:buNone/>
            </a:pPr>
            <a:r>
              <a:rPr lang="en-ZA" sz="2400" dirty="0"/>
              <a:t>Njabulo Dube</a:t>
            </a:r>
          </a:p>
          <a:p>
            <a:pPr marL="0" indent="0">
              <a:buNone/>
            </a:pPr>
            <a:r>
              <a:rPr lang="en-ZA" sz="2400" dirty="0"/>
              <a:t>Cara </a:t>
            </a:r>
            <a:r>
              <a:rPr lang="en-ZA" sz="2400" dirty="0" err="1"/>
              <a:t>Peinaar</a:t>
            </a:r>
            <a:endParaRPr lang="en-ZA" sz="2400" dirty="0"/>
          </a:p>
          <a:p>
            <a:pPr marL="0" indent="0">
              <a:buNone/>
            </a:pPr>
            <a:r>
              <a:rPr lang="en-ZA" sz="2400" dirty="0"/>
              <a:t>HIA Directorate</a:t>
            </a:r>
          </a:p>
          <a:p>
            <a:pPr marL="0" indent="0">
              <a:buNone/>
            </a:pPr>
            <a:endParaRPr lang="en-ZA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1754" b="7077"/>
          <a:stretch/>
        </p:blipFill>
        <p:spPr>
          <a:xfrm>
            <a:off x="3770808" y="364045"/>
            <a:ext cx="963687" cy="782219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2951747" y="3631068"/>
            <a:ext cx="4527884" cy="1779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ZA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428001" y="4095803"/>
            <a:ext cx="3637547" cy="1779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ZA" sz="2800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12" name="TextBox 11"/>
          <p:cNvSpPr txBox="1"/>
          <p:nvPr/>
        </p:nvSpPr>
        <p:spPr>
          <a:xfrm>
            <a:off x="5050969" y="352643"/>
            <a:ext cx="410827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1600" b="1" dirty="0"/>
              <a:t>FUNDING: </a:t>
            </a:r>
          </a:p>
          <a:p>
            <a:pPr>
              <a:lnSpc>
                <a:spcPct val="150000"/>
              </a:lnSpc>
            </a:pPr>
            <a:r>
              <a:rPr lang="en-ZA" sz="1600" b="1" dirty="0"/>
              <a:t>Wellcome CIDRI-AFRICA </a:t>
            </a:r>
            <a:r>
              <a:rPr lang="en-ZA" sz="1600" dirty="0"/>
              <a:t>grant (203135/Z/16/Z)</a:t>
            </a:r>
          </a:p>
          <a:p>
            <a:pPr>
              <a:lnSpc>
                <a:spcPct val="150000"/>
              </a:lnSpc>
            </a:pPr>
            <a:endParaRPr lang="en-ZA" sz="1600" b="1" dirty="0"/>
          </a:p>
          <a:p>
            <a:pPr>
              <a:lnSpc>
                <a:spcPct val="150000"/>
              </a:lnSpc>
            </a:pPr>
            <a:r>
              <a:rPr lang="en-ZA" sz="1600" b="1" dirty="0"/>
              <a:t>The National Institute of Child Health and Development</a:t>
            </a:r>
            <a:r>
              <a:rPr lang="en-ZA" sz="1600" dirty="0"/>
              <a:t> (NIH, USA): B-Positive R01HD080465</a:t>
            </a:r>
          </a:p>
          <a:p>
            <a:pPr>
              <a:lnSpc>
                <a:spcPct val="150000"/>
              </a:lnSpc>
            </a:pPr>
            <a:endParaRPr lang="en-ZA" sz="1600" b="1" dirty="0"/>
          </a:p>
          <a:p>
            <a:pPr>
              <a:lnSpc>
                <a:spcPct val="150000"/>
              </a:lnSpc>
            </a:pPr>
            <a:r>
              <a:rPr lang="en-ZA" sz="1600" b="1" dirty="0"/>
              <a:t>The Bill and Melinda Gates foundation: </a:t>
            </a:r>
            <a:r>
              <a:rPr lang="en-ZA" sz="1600" dirty="0"/>
              <a:t>The African Health Information Exchange: OPP1164272</a:t>
            </a:r>
          </a:p>
          <a:p>
            <a:pPr>
              <a:lnSpc>
                <a:spcPct val="150000"/>
              </a:lnSpc>
            </a:pPr>
            <a:endParaRPr lang="en-ZA" sz="1600" dirty="0"/>
          </a:p>
          <a:p>
            <a:pPr>
              <a:lnSpc>
                <a:spcPct val="150000"/>
              </a:lnSpc>
            </a:pPr>
            <a:r>
              <a:rPr lang="en-ZA" sz="1600" b="1" dirty="0"/>
              <a:t>National Human Genome Research Institute (NHGRI), National Institutes Of Health (OD) </a:t>
            </a:r>
            <a:r>
              <a:rPr lang="en-ZA" sz="1600" dirty="0"/>
              <a:t>H3ABioNet award, number U24HG00694</a:t>
            </a:r>
          </a:p>
          <a:p>
            <a:endParaRPr lang="en-ZA" sz="16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3377" r="14846"/>
          <a:stretch/>
        </p:blipFill>
        <p:spPr>
          <a:xfrm>
            <a:off x="3761251" y="2959149"/>
            <a:ext cx="1219201" cy="84929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3429" t="5927"/>
          <a:stretch/>
        </p:blipFill>
        <p:spPr>
          <a:xfrm>
            <a:off x="3796168" y="4135693"/>
            <a:ext cx="1124401" cy="95840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11032" t="13238" r="7886" b="14367"/>
          <a:stretch/>
        </p:blipFill>
        <p:spPr>
          <a:xfrm>
            <a:off x="3711737" y="1474810"/>
            <a:ext cx="1081827" cy="9659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689" y="5107406"/>
            <a:ext cx="990600" cy="9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31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1767</TotalTime>
  <Words>882</Words>
  <Application>Microsoft Macintosh PowerPoint</Application>
  <PresentationFormat>On-screen Show (4:3)</PresentationFormat>
  <Paragraphs>156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Participant Protection and Data Governance: Research using routine electronic records from a Health Information Exchange </vt:lpstr>
      <vt:lpstr>The Provincial Health Data Centre (PHDC)</vt:lpstr>
      <vt:lpstr>PowerPoint Presentation</vt:lpstr>
      <vt:lpstr>High level architecture</vt:lpstr>
      <vt:lpstr>Using PHDC data for research</vt:lpstr>
      <vt:lpstr>Using PHDC data for research</vt:lpstr>
      <vt:lpstr>Using PHDC data for research</vt:lpstr>
      <vt:lpstr>Key Patient Perspectives on data use for research Dr Thato Mosidi, WCGH (2018)</vt:lpstr>
      <vt:lpstr>Key Patient Perspectives on data use for research Dr Thato Mosidi, WCGH (2018)</vt:lpstr>
      <vt:lpstr>The Challenge Promoting equity</vt:lpstr>
      <vt:lpstr>The Challenge</vt:lpstr>
      <vt:lpstr>The Challenge</vt:lpstr>
      <vt:lpstr>Future directions</vt:lpstr>
      <vt:lpstr>Thank you</vt:lpstr>
    </vt:vector>
  </TitlesOfParts>
  <Company>University of Cape Town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avenues for ethical research using data from an African health information exchange</dc:title>
  <dc:creator>Nicki Tiffin</dc:creator>
  <cp:lastModifiedBy>Microsoft Office User</cp:lastModifiedBy>
  <cp:revision>137</cp:revision>
  <dcterms:created xsi:type="dcterms:W3CDTF">2018-10-30T11:03:52Z</dcterms:created>
  <dcterms:modified xsi:type="dcterms:W3CDTF">2018-11-07T07:42:04Z</dcterms:modified>
</cp:coreProperties>
</file>