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5" r:id="rId2"/>
    <p:sldMasterId id="2147483727" r:id="rId3"/>
    <p:sldMasterId id="2147483764" r:id="rId4"/>
  </p:sldMasterIdLst>
  <p:notesMasterIdLst>
    <p:notesMasterId r:id="rId16"/>
  </p:notesMasterIdLst>
  <p:sldIdLst>
    <p:sldId id="297" r:id="rId5"/>
    <p:sldId id="298" r:id="rId6"/>
    <p:sldId id="281" r:id="rId7"/>
    <p:sldId id="287" r:id="rId8"/>
    <p:sldId id="275" r:id="rId9"/>
    <p:sldId id="276" r:id="rId10"/>
    <p:sldId id="290" r:id="rId11"/>
    <p:sldId id="301" r:id="rId12"/>
    <p:sldId id="283" r:id="rId13"/>
    <p:sldId id="262" r:id="rId14"/>
    <p:sldId id="300" r:id="rId15"/>
  </p:sldIdLst>
  <p:sldSz cx="9144000" cy="5143500" type="screen16x9"/>
  <p:notesSz cx="6797675" cy="9928225"/>
  <p:defaultTextStyle>
    <a:defPPr>
      <a:defRPr lang="en-US"/>
    </a:defPPr>
    <a:lvl1pPr marL="0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25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49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72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98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22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49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71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96" algn="l" defTabSz="9140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Seager" initials="Z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546" autoAdjust="0"/>
  </p:normalViewPr>
  <p:slideViewPr>
    <p:cSldViewPr showGuides="1">
      <p:cViewPr varScale="1">
        <p:scale>
          <a:sx n="98" d="100"/>
          <a:sy n="98" d="100"/>
        </p:scale>
        <p:origin x="-18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71CC5-4BD0-415D-A552-3AECE777B39C}" type="doc">
      <dgm:prSet loTypeId="urn:microsoft.com/office/officeart/2005/8/layout/venn3" loCatId="relationship" qsTypeId="urn:microsoft.com/office/officeart/2005/8/quickstyle/simple1" qsCatId="simple" csTypeId="urn:microsoft.com/office/officeart/2005/8/colors/accent1_3" csCatId="accent1" phldr="1"/>
      <dgm:spPr/>
    </dgm:pt>
    <dgm:pt modelId="{35D391D3-6039-42E7-8B5C-96E7D1F189AB}">
      <dgm:prSet phldrT="[Text]" custT="1"/>
      <dgm:spPr/>
      <dgm:t>
        <a:bodyPr/>
        <a:lstStyle/>
        <a:p>
          <a:r>
            <a:rPr lang="en-GB" sz="1400" b="1" dirty="0" smtClean="0"/>
            <a:t>Evidence review of previous  CHIMs </a:t>
          </a:r>
          <a:endParaRPr lang="en-GB" sz="1400" b="1" dirty="0"/>
        </a:p>
      </dgm:t>
    </dgm:pt>
    <dgm:pt modelId="{7927518E-BBC4-4D07-9ABD-58A166C0191E}" type="parTrans" cxnId="{D8CD0D84-7D06-4C76-8740-E992D1948BE2}">
      <dgm:prSet/>
      <dgm:spPr/>
      <dgm:t>
        <a:bodyPr/>
        <a:lstStyle/>
        <a:p>
          <a:endParaRPr lang="en-GB" sz="1100" b="1"/>
        </a:p>
      </dgm:t>
    </dgm:pt>
    <dgm:pt modelId="{3A0A199E-8807-4256-A1E6-308A12D06B86}" type="sibTrans" cxnId="{D8CD0D84-7D06-4C76-8740-E992D1948BE2}">
      <dgm:prSet/>
      <dgm:spPr/>
      <dgm:t>
        <a:bodyPr/>
        <a:lstStyle/>
        <a:p>
          <a:endParaRPr lang="en-GB" sz="1100" b="1"/>
        </a:p>
      </dgm:t>
    </dgm:pt>
    <dgm:pt modelId="{F3268B3A-AB63-4CE6-9457-9B4AD052EDD3}">
      <dgm:prSet phldrT="[Text]" custT="1"/>
      <dgm:spPr/>
      <dgm:t>
        <a:bodyPr/>
        <a:lstStyle/>
        <a:p>
          <a:r>
            <a:rPr lang="en-GB" sz="1400" b="1" dirty="0" smtClean="0"/>
            <a:t>Funder’s principles</a:t>
          </a:r>
          <a:endParaRPr lang="en-GB" sz="1400" b="1" dirty="0"/>
        </a:p>
      </dgm:t>
    </dgm:pt>
    <dgm:pt modelId="{73B8829B-E987-49D1-B923-6715BE2236AA}" type="parTrans" cxnId="{04DAE108-B726-432A-BDCA-B2E7A554DD4D}">
      <dgm:prSet/>
      <dgm:spPr/>
      <dgm:t>
        <a:bodyPr/>
        <a:lstStyle/>
        <a:p>
          <a:endParaRPr lang="en-GB" sz="1100" b="1"/>
        </a:p>
      </dgm:t>
    </dgm:pt>
    <dgm:pt modelId="{7960A890-A3BE-4850-B876-69FEC9FCC855}" type="sibTrans" cxnId="{04DAE108-B726-432A-BDCA-B2E7A554DD4D}">
      <dgm:prSet/>
      <dgm:spPr/>
      <dgm:t>
        <a:bodyPr/>
        <a:lstStyle/>
        <a:p>
          <a:endParaRPr lang="en-GB" sz="1100" b="1"/>
        </a:p>
      </dgm:t>
    </dgm:pt>
    <dgm:pt modelId="{ADBA1A85-032E-4D70-B841-E5B19FB3A494}">
      <dgm:prSet phldrT="[Text]" custT="1"/>
      <dgm:spPr/>
      <dgm:t>
        <a:bodyPr/>
        <a:lstStyle/>
        <a:p>
          <a:r>
            <a:rPr lang="en-GB" sz="1400" b="1" dirty="0" smtClean="0"/>
            <a:t>Community engagement</a:t>
          </a:r>
          <a:endParaRPr lang="en-GB" sz="1400" b="1" dirty="0"/>
        </a:p>
      </dgm:t>
    </dgm:pt>
    <dgm:pt modelId="{7693220B-B2CF-4FB4-BF93-4ADFF4938C4E}" type="parTrans" cxnId="{920D5CD2-3F19-4FA1-B8B3-5E0083AF97F2}">
      <dgm:prSet/>
      <dgm:spPr/>
      <dgm:t>
        <a:bodyPr/>
        <a:lstStyle/>
        <a:p>
          <a:endParaRPr lang="en-GB" sz="1100" b="1"/>
        </a:p>
      </dgm:t>
    </dgm:pt>
    <dgm:pt modelId="{FA5C0FC0-B5AD-4FF5-A77C-BC0B3A93D6CB}" type="sibTrans" cxnId="{920D5CD2-3F19-4FA1-B8B3-5E0083AF97F2}">
      <dgm:prSet/>
      <dgm:spPr/>
      <dgm:t>
        <a:bodyPr/>
        <a:lstStyle/>
        <a:p>
          <a:endParaRPr lang="en-GB" sz="1100" b="1"/>
        </a:p>
      </dgm:t>
    </dgm:pt>
    <dgm:pt modelId="{768F1E19-033B-445A-91BD-2163A5457784}" type="pres">
      <dgm:prSet presAssocID="{4A271CC5-4BD0-415D-A552-3AECE777B39C}" presName="Name0" presStyleCnt="0">
        <dgm:presLayoutVars>
          <dgm:dir/>
          <dgm:resizeHandles val="exact"/>
        </dgm:presLayoutVars>
      </dgm:prSet>
      <dgm:spPr/>
    </dgm:pt>
    <dgm:pt modelId="{2BBF0190-B5DA-4D74-B46A-F00A16AE22FA}" type="pres">
      <dgm:prSet presAssocID="{35D391D3-6039-42E7-8B5C-96E7D1F189AB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E11146-913F-4479-95C3-C2427430E935}" type="pres">
      <dgm:prSet presAssocID="{3A0A199E-8807-4256-A1E6-308A12D06B86}" presName="space" presStyleCnt="0"/>
      <dgm:spPr/>
    </dgm:pt>
    <dgm:pt modelId="{A15935A5-ABF2-435B-B0F2-B0C8C7FAC5C5}" type="pres">
      <dgm:prSet presAssocID="{F3268B3A-AB63-4CE6-9457-9B4AD052EDD3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C073165-04C9-4165-9B95-A641D429E768}" type="pres">
      <dgm:prSet presAssocID="{7960A890-A3BE-4850-B876-69FEC9FCC855}" presName="space" presStyleCnt="0"/>
      <dgm:spPr/>
    </dgm:pt>
    <dgm:pt modelId="{39F19A4E-F881-477F-852E-53644F36FA30}" type="pres">
      <dgm:prSet presAssocID="{ADBA1A85-032E-4D70-B841-E5B19FB3A494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8CD0D84-7D06-4C76-8740-E992D1948BE2}" srcId="{4A271CC5-4BD0-415D-A552-3AECE777B39C}" destId="{35D391D3-6039-42E7-8B5C-96E7D1F189AB}" srcOrd="0" destOrd="0" parTransId="{7927518E-BBC4-4D07-9ABD-58A166C0191E}" sibTransId="{3A0A199E-8807-4256-A1E6-308A12D06B86}"/>
    <dgm:cxn modelId="{6CE88CA8-04C9-4E6D-B545-6C0116508242}" type="presOf" srcId="{35D391D3-6039-42E7-8B5C-96E7D1F189AB}" destId="{2BBF0190-B5DA-4D74-B46A-F00A16AE22FA}" srcOrd="0" destOrd="0" presId="urn:microsoft.com/office/officeart/2005/8/layout/venn3"/>
    <dgm:cxn modelId="{04DAE108-B726-432A-BDCA-B2E7A554DD4D}" srcId="{4A271CC5-4BD0-415D-A552-3AECE777B39C}" destId="{F3268B3A-AB63-4CE6-9457-9B4AD052EDD3}" srcOrd="1" destOrd="0" parTransId="{73B8829B-E987-49D1-B923-6715BE2236AA}" sibTransId="{7960A890-A3BE-4850-B876-69FEC9FCC855}"/>
    <dgm:cxn modelId="{8FBAA879-7CB1-4CF0-8A29-B35494D416D6}" type="presOf" srcId="{F3268B3A-AB63-4CE6-9457-9B4AD052EDD3}" destId="{A15935A5-ABF2-435B-B0F2-B0C8C7FAC5C5}" srcOrd="0" destOrd="0" presId="urn:microsoft.com/office/officeart/2005/8/layout/venn3"/>
    <dgm:cxn modelId="{920D5CD2-3F19-4FA1-B8B3-5E0083AF97F2}" srcId="{4A271CC5-4BD0-415D-A552-3AECE777B39C}" destId="{ADBA1A85-032E-4D70-B841-E5B19FB3A494}" srcOrd="2" destOrd="0" parTransId="{7693220B-B2CF-4FB4-BF93-4ADFF4938C4E}" sibTransId="{FA5C0FC0-B5AD-4FF5-A77C-BC0B3A93D6CB}"/>
    <dgm:cxn modelId="{CBA9B431-76BA-433A-9187-78D308E3B65A}" type="presOf" srcId="{ADBA1A85-032E-4D70-B841-E5B19FB3A494}" destId="{39F19A4E-F881-477F-852E-53644F36FA30}" srcOrd="0" destOrd="0" presId="urn:microsoft.com/office/officeart/2005/8/layout/venn3"/>
    <dgm:cxn modelId="{020EEC8F-FAC7-4389-A7D0-E1E1B2595E6E}" type="presOf" srcId="{4A271CC5-4BD0-415D-A552-3AECE777B39C}" destId="{768F1E19-033B-445A-91BD-2163A5457784}" srcOrd="0" destOrd="0" presId="urn:microsoft.com/office/officeart/2005/8/layout/venn3"/>
    <dgm:cxn modelId="{1476BA2B-5A45-4A65-BDA2-159E1F3CF3ED}" type="presParOf" srcId="{768F1E19-033B-445A-91BD-2163A5457784}" destId="{2BBF0190-B5DA-4D74-B46A-F00A16AE22FA}" srcOrd="0" destOrd="0" presId="urn:microsoft.com/office/officeart/2005/8/layout/venn3"/>
    <dgm:cxn modelId="{A16D7611-52F4-465C-AECC-C849AF013483}" type="presParOf" srcId="{768F1E19-033B-445A-91BD-2163A5457784}" destId="{13E11146-913F-4479-95C3-C2427430E935}" srcOrd="1" destOrd="0" presId="urn:microsoft.com/office/officeart/2005/8/layout/venn3"/>
    <dgm:cxn modelId="{EACF081F-D122-4482-B611-58AB0413CA94}" type="presParOf" srcId="{768F1E19-033B-445A-91BD-2163A5457784}" destId="{A15935A5-ABF2-435B-B0F2-B0C8C7FAC5C5}" srcOrd="2" destOrd="0" presId="urn:microsoft.com/office/officeart/2005/8/layout/venn3"/>
    <dgm:cxn modelId="{F8A3403D-E46F-4A68-9C12-E9D48D24928C}" type="presParOf" srcId="{768F1E19-033B-445A-91BD-2163A5457784}" destId="{DC073165-04C9-4165-9B95-A641D429E768}" srcOrd="3" destOrd="0" presId="urn:microsoft.com/office/officeart/2005/8/layout/venn3"/>
    <dgm:cxn modelId="{53921010-2263-4DAB-A3E9-BA106035C8BC}" type="presParOf" srcId="{768F1E19-033B-445A-91BD-2163A5457784}" destId="{39F19A4E-F881-477F-852E-53644F36FA30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F0190-B5DA-4D74-B46A-F00A16AE22FA}">
      <dsp:nvSpPr>
        <dsp:cNvPr id="0" name=""/>
        <dsp:cNvSpPr/>
      </dsp:nvSpPr>
      <dsp:spPr>
        <a:xfrm>
          <a:off x="2310" y="1267073"/>
          <a:ext cx="2019986" cy="2019986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1167" tIns="17780" rIns="11116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Evidence review of previous  CHIMs </a:t>
          </a:r>
          <a:endParaRPr lang="en-GB" sz="1400" b="1" kern="1200" dirty="0"/>
        </a:p>
      </dsp:txBody>
      <dsp:txXfrm>
        <a:off x="298130" y="1562893"/>
        <a:ext cx="1428346" cy="1428346"/>
      </dsp:txXfrm>
    </dsp:sp>
    <dsp:sp modelId="{A15935A5-ABF2-435B-B0F2-B0C8C7FAC5C5}">
      <dsp:nvSpPr>
        <dsp:cNvPr id="0" name=""/>
        <dsp:cNvSpPr/>
      </dsp:nvSpPr>
      <dsp:spPr>
        <a:xfrm>
          <a:off x="1618298" y="1267073"/>
          <a:ext cx="2019986" cy="2019986"/>
        </a:xfrm>
        <a:prstGeom prst="ellipse">
          <a:avLst/>
        </a:prstGeom>
        <a:solidFill>
          <a:schemeClr val="accent1">
            <a:shade val="80000"/>
            <a:alpha val="50000"/>
            <a:hueOff val="53283"/>
            <a:satOff val="1935"/>
            <a:lumOff val="113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1167" tIns="17780" rIns="11116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Funder’s principles</a:t>
          </a:r>
          <a:endParaRPr lang="en-GB" sz="1400" b="1" kern="1200" dirty="0"/>
        </a:p>
      </dsp:txBody>
      <dsp:txXfrm>
        <a:off x="1914118" y="1562893"/>
        <a:ext cx="1428346" cy="1428346"/>
      </dsp:txXfrm>
    </dsp:sp>
    <dsp:sp modelId="{39F19A4E-F881-477F-852E-53644F36FA30}">
      <dsp:nvSpPr>
        <dsp:cNvPr id="0" name=""/>
        <dsp:cNvSpPr/>
      </dsp:nvSpPr>
      <dsp:spPr>
        <a:xfrm>
          <a:off x="3234287" y="1267073"/>
          <a:ext cx="2019986" cy="2019986"/>
        </a:xfrm>
        <a:prstGeom prst="ellipse">
          <a:avLst/>
        </a:prstGeom>
        <a:solidFill>
          <a:schemeClr val="accent1">
            <a:shade val="80000"/>
            <a:alpha val="50000"/>
            <a:hueOff val="106566"/>
            <a:satOff val="3871"/>
            <a:lumOff val="226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1167" tIns="17780" rIns="11116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Community engagement</a:t>
          </a:r>
          <a:endParaRPr lang="en-GB" sz="1400" b="1" kern="1200" dirty="0"/>
        </a:p>
      </dsp:txBody>
      <dsp:txXfrm>
        <a:off x="3530107" y="1562893"/>
        <a:ext cx="1428346" cy="1428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068DD-D8EE-43B7-9462-4C673DA9FCA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145A6-1615-4531-BDE3-DBC264A87E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168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5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49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72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98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22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49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71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96" algn="l" defTabSz="9140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45A6-1615-4531-BDE3-DBC264A87E7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172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1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4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40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15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348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40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15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9F813-9AFC-964D-A8FB-CF21BEE11BA8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40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45A6-1615-4531-BDE3-DBC264A87E7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22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66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94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1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89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1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5" indent="0">
              <a:buNone/>
              <a:defRPr sz="2000" b="1"/>
            </a:lvl2pPr>
            <a:lvl3pPr marL="914049" indent="0">
              <a:buNone/>
              <a:defRPr sz="1800" b="1"/>
            </a:lvl3pPr>
            <a:lvl4pPr marL="1371072" indent="0">
              <a:buNone/>
              <a:defRPr sz="1600" b="1"/>
            </a:lvl4pPr>
            <a:lvl5pPr marL="1828098" indent="0">
              <a:buNone/>
              <a:defRPr sz="1600" b="1"/>
            </a:lvl5pPr>
            <a:lvl6pPr marL="2285122" indent="0">
              <a:buNone/>
              <a:defRPr sz="1600" b="1"/>
            </a:lvl6pPr>
            <a:lvl7pPr marL="2742149" indent="0">
              <a:buNone/>
              <a:defRPr sz="1600" b="1"/>
            </a:lvl7pPr>
            <a:lvl8pPr marL="3199171" indent="0">
              <a:buNone/>
              <a:defRPr sz="1600" b="1"/>
            </a:lvl8pPr>
            <a:lvl9pPr marL="365619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5" indent="0">
              <a:buNone/>
              <a:defRPr sz="2000" b="1"/>
            </a:lvl2pPr>
            <a:lvl3pPr marL="914049" indent="0">
              <a:buNone/>
              <a:defRPr sz="1800" b="1"/>
            </a:lvl3pPr>
            <a:lvl4pPr marL="1371072" indent="0">
              <a:buNone/>
              <a:defRPr sz="1600" b="1"/>
            </a:lvl4pPr>
            <a:lvl5pPr marL="1828098" indent="0">
              <a:buNone/>
              <a:defRPr sz="1600" b="1"/>
            </a:lvl5pPr>
            <a:lvl6pPr marL="2285122" indent="0">
              <a:buNone/>
              <a:defRPr sz="1600" b="1"/>
            </a:lvl6pPr>
            <a:lvl7pPr marL="2742149" indent="0">
              <a:buNone/>
              <a:defRPr sz="1600" b="1"/>
            </a:lvl7pPr>
            <a:lvl8pPr marL="3199171" indent="0">
              <a:buNone/>
              <a:defRPr sz="1600" b="1"/>
            </a:lvl8pPr>
            <a:lvl9pPr marL="365619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10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48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32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25" indent="0">
              <a:buNone/>
              <a:defRPr sz="1200"/>
            </a:lvl2pPr>
            <a:lvl3pPr marL="914049" indent="0">
              <a:buNone/>
              <a:defRPr sz="1000"/>
            </a:lvl3pPr>
            <a:lvl4pPr marL="1371072" indent="0">
              <a:buNone/>
              <a:defRPr sz="900"/>
            </a:lvl4pPr>
            <a:lvl5pPr marL="1828098" indent="0">
              <a:buNone/>
              <a:defRPr sz="900"/>
            </a:lvl5pPr>
            <a:lvl6pPr marL="2285122" indent="0">
              <a:buNone/>
              <a:defRPr sz="900"/>
            </a:lvl6pPr>
            <a:lvl7pPr marL="2742149" indent="0">
              <a:buNone/>
              <a:defRPr sz="900"/>
            </a:lvl7pPr>
            <a:lvl8pPr marL="3199171" indent="0">
              <a:buNone/>
              <a:defRPr sz="900"/>
            </a:lvl8pPr>
            <a:lvl9pPr marL="365619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774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25" indent="0">
              <a:buNone/>
              <a:defRPr sz="2800"/>
            </a:lvl2pPr>
            <a:lvl3pPr marL="914049" indent="0">
              <a:buNone/>
              <a:defRPr sz="2400"/>
            </a:lvl3pPr>
            <a:lvl4pPr marL="1371072" indent="0">
              <a:buNone/>
              <a:defRPr sz="2000"/>
            </a:lvl4pPr>
            <a:lvl5pPr marL="1828098" indent="0">
              <a:buNone/>
              <a:defRPr sz="2000"/>
            </a:lvl5pPr>
            <a:lvl6pPr marL="2285122" indent="0">
              <a:buNone/>
              <a:defRPr sz="2000"/>
            </a:lvl6pPr>
            <a:lvl7pPr marL="2742149" indent="0">
              <a:buNone/>
              <a:defRPr sz="2000"/>
            </a:lvl7pPr>
            <a:lvl8pPr marL="3199171" indent="0">
              <a:buNone/>
              <a:defRPr sz="2000"/>
            </a:lvl8pPr>
            <a:lvl9pPr marL="365619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25" indent="0">
              <a:buNone/>
              <a:defRPr sz="1200"/>
            </a:lvl2pPr>
            <a:lvl3pPr marL="914049" indent="0">
              <a:buNone/>
              <a:defRPr sz="1000"/>
            </a:lvl3pPr>
            <a:lvl4pPr marL="1371072" indent="0">
              <a:buNone/>
              <a:defRPr sz="900"/>
            </a:lvl4pPr>
            <a:lvl5pPr marL="1828098" indent="0">
              <a:buNone/>
              <a:defRPr sz="900"/>
            </a:lvl5pPr>
            <a:lvl6pPr marL="2285122" indent="0">
              <a:buNone/>
              <a:defRPr sz="900"/>
            </a:lvl6pPr>
            <a:lvl7pPr marL="2742149" indent="0">
              <a:buNone/>
              <a:defRPr sz="900"/>
            </a:lvl7pPr>
            <a:lvl8pPr marL="3199171" indent="0">
              <a:buNone/>
              <a:defRPr sz="900"/>
            </a:lvl8pPr>
            <a:lvl9pPr marL="365619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44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3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697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ease read this fir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3117" y="2077584"/>
            <a:ext cx="8360414" cy="2669129"/>
          </a:xfrm>
          <a:prstGeom prst="rect">
            <a:avLst/>
          </a:prstGeom>
        </p:spPr>
        <p:txBody>
          <a:bodyPr wrap="square" lIns="71406" tIns="35702" rIns="71406" bIns="35702">
            <a:spAutoFit/>
          </a:bodyPr>
          <a:lstStyle/>
          <a:p>
            <a:pPr defTabSz="357027"/>
            <a:r>
              <a:rPr lang="en-US" sz="1400" dirty="0">
                <a:solidFill>
                  <a:srgbClr val="FFFFFF"/>
                </a:solidFill>
              </a:rPr>
              <a:t>Choose this template if you want the full Wellcome branding (including our new font) to display in your presentation. </a:t>
            </a:r>
            <a:endParaRPr lang="en-GB" sz="1400" dirty="0">
              <a:solidFill>
                <a:srgbClr val="FFFFFF"/>
              </a:solidFill>
            </a:endParaRPr>
          </a:p>
          <a:p>
            <a:pPr defTabSz="357027"/>
            <a:r>
              <a:rPr lang="en-GB" sz="1400" dirty="0">
                <a:solidFill>
                  <a:srgbClr val="FFFFFF"/>
                </a:solidFill>
              </a:rPr>
              <a:t> </a:t>
            </a:r>
          </a:p>
          <a:p>
            <a:pPr defTabSz="357027"/>
            <a:r>
              <a:rPr lang="en-US" sz="1400" dirty="0">
                <a:solidFill>
                  <a:srgbClr val="FFFFFF"/>
                </a:solidFill>
              </a:rPr>
              <a:t>If you are presenting on a Wellcome computer/laptop, all fonts will always work.</a:t>
            </a:r>
            <a:endParaRPr lang="en-GB" sz="1400" dirty="0">
              <a:solidFill>
                <a:srgbClr val="FFFFFF"/>
              </a:solidFill>
            </a:endParaRPr>
          </a:p>
          <a:p>
            <a:pPr defTabSz="357027"/>
            <a:r>
              <a:rPr lang="en-US" sz="1400" dirty="0">
                <a:solidFill>
                  <a:srgbClr val="FFFFFF"/>
                </a:solidFill>
              </a:rPr>
              <a:t> </a:t>
            </a:r>
            <a:endParaRPr lang="en-GB" sz="1400" dirty="0">
              <a:solidFill>
                <a:srgbClr val="FFFFFF"/>
              </a:solidFill>
            </a:endParaRPr>
          </a:p>
          <a:p>
            <a:pPr defTabSz="357027"/>
            <a:r>
              <a:rPr lang="en-US" sz="1400" dirty="0">
                <a:solidFill>
                  <a:srgbClr val="FFFFFF"/>
                </a:solidFill>
              </a:rPr>
              <a:t>If you are presenting outside Wellcome and want the font to display, you must do one of the </a:t>
            </a:r>
            <a:r>
              <a:rPr lang="en-US" sz="1400" dirty="0" smtClean="0">
                <a:solidFill>
                  <a:srgbClr val="FFFFFF"/>
                </a:solidFill>
              </a:rPr>
              <a:t>following:</a:t>
            </a:r>
            <a:endParaRPr lang="en-GB" sz="1400" dirty="0">
              <a:solidFill>
                <a:srgbClr val="FFFFFF"/>
              </a:solidFill>
            </a:endParaRPr>
          </a:p>
          <a:p>
            <a:pPr marL="267771" indent="-267771" defTabSz="357027">
              <a:buFont typeface="+mj-lt"/>
              <a:buAutoNum type="arabicPeriod"/>
            </a:pPr>
            <a:r>
              <a:rPr lang="en-US" sz="1400" dirty="0">
                <a:solidFill>
                  <a:srgbClr val="FFFFFF"/>
                </a:solidFill>
              </a:rPr>
              <a:t>Present from your own laptop with the Wellcome Bold font installed (IT can help with this)</a:t>
            </a:r>
            <a:endParaRPr lang="en-GB" sz="1400" dirty="0">
              <a:solidFill>
                <a:srgbClr val="FFFFFF"/>
              </a:solidFill>
            </a:endParaRPr>
          </a:p>
          <a:p>
            <a:pPr marL="267771" indent="-267771" defTabSz="357027">
              <a:buFont typeface="+mj-lt"/>
              <a:buAutoNum type="arabicPeriod"/>
            </a:pPr>
            <a:r>
              <a:rPr lang="en-US" sz="1400" dirty="0">
                <a:solidFill>
                  <a:srgbClr val="FFFFFF"/>
                </a:solidFill>
              </a:rPr>
              <a:t>Supply the Wellcome Bold font to your destination computer for uploading (the font file is available from the Communications SharePoint site on </a:t>
            </a:r>
            <a:r>
              <a:rPr lang="en-US" sz="1400" dirty="0" err="1">
                <a:solidFill>
                  <a:srgbClr val="FFFFFF"/>
                </a:solidFill>
              </a:rPr>
              <a:t>Trustnet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  <a:endParaRPr lang="en-GB" sz="1400" dirty="0">
              <a:solidFill>
                <a:srgbClr val="FFFFFF"/>
              </a:solidFill>
            </a:endParaRPr>
          </a:p>
          <a:p>
            <a:pPr marL="267771" indent="-267771" defTabSz="357027">
              <a:buFont typeface="+mj-lt"/>
              <a:buAutoNum type="arabicPeriod"/>
            </a:pPr>
            <a:r>
              <a:rPr lang="en-US" sz="1400" dirty="0">
                <a:solidFill>
                  <a:srgbClr val="FFFFFF"/>
                </a:solidFill>
              </a:rPr>
              <a:t>Save your presentation as a PDF (animations and video will not work)</a:t>
            </a:r>
            <a:endParaRPr lang="en-GB" sz="1400" dirty="0">
              <a:solidFill>
                <a:srgbClr val="FFFFFF"/>
              </a:solidFill>
            </a:endParaRPr>
          </a:p>
          <a:p>
            <a:pPr defTabSz="357027"/>
            <a:r>
              <a:rPr lang="en-US" sz="1400" dirty="0">
                <a:solidFill>
                  <a:srgbClr val="FFFFFF"/>
                </a:solidFill>
              </a:rPr>
              <a:t> </a:t>
            </a:r>
            <a:endParaRPr lang="en-GB" sz="1400" dirty="0">
              <a:solidFill>
                <a:srgbClr val="FFFFFF"/>
              </a:solidFill>
            </a:endParaRPr>
          </a:p>
          <a:p>
            <a:pPr defTabSz="357027"/>
            <a:r>
              <a:rPr lang="en-US" sz="1400" dirty="0">
                <a:solidFill>
                  <a:srgbClr val="FFFFFF"/>
                </a:solidFill>
              </a:rPr>
              <a:t>If this doesn’t work for you, choose the </a:t>
            </a:r>
            <a:r>
              <a:rPr lang="en-US" sz="1400" dirty="0" smtClean="0">
                <a:solidFill>
                  <a:srgbClr val="FFFFFF"/>
                </a:solidFill>
              </a:rPr>
              <a:t>‘Arial’ </a:t>
            </a:r>
            <a:r>
              <a:rPr lang="en-US" sz="1400" dirty="0">
                <a:solidFill>
                  <a:srgbClr val="FFFFFF"/>
                </a:solidFill>
              </a:rPr>
              <a:t>template instead, which only uses the Arial system font.</a:t>
            </a:r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651249" y="4591113"/>
            <a:ext cx="492751" cy="552389"/>
          </a:xfrm>
          <a:prstGeom prst="rect">
            <a:avLst/>
          </a:prstGeom>
          <a:solidFill>
            <a:srgbClr val="FF0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89259" y="277846"/>
            <a:ext cx="8161989" cy="1611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57027"/>
            <a:r>
              <a:rPr lang="en-US" sz="5200" dirty="0" smtClean="0">
                <a:solidFill>
                  <a:srgbClr val="FFFFFF"/>
                </a:solidFill>
                <a:latin typeface="Wellcome"/>
              </a:rPr>
              <a:t>Please read this </a:t>
            </a:r>
            <a:br>
              <a:rPr lang="en-US" sz="5200" dirty="0" smtClean="0">
                <a:solidFill>
                  <a:srgbClr val="FFFFFF"/>
                </a:solidFill>
                <a:latin typeface="Wellcome"/>
              </a:rPr>
            </a:br>
            <a:r>
              <a:rPr lang="en-US" sz="5200" dirty="0" smtClean="0">
                <a:solidFill>
                  <a:srgbClr val="FFFFFF"/>
                </a:solidFill>
                <a:latin typeface="Wellcome"/>
              </a:rPr>
              <a:t>before you begin</a:t>
            </a:r>
            <a:endParaRPr lang="en-US" sz="5200" dirty="0">
              <a:solidFill>
                <a:srgbClr val="FFFFFF"/>
              </a:solidFill>
              <a:latin typeface="Wellcome"/>
            </a:endParaRPr>
          </a:p>
        </p:txBody>
      </p:sp>
    </p:spTree>
    <p:extLst>
      <p:ext uri="{BB962C8B-B14F-4D97-AF65-F5344CB8AC3E}">
        <p14:creationId xmlns:p14="http://schemas.microsoft.com/office/powerpoint/2010/main" val="2588634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(Bora Bora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4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1469858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36"/>
            <a:ext cx="8165481" cy="535807"/>
          </a:xfrm>
        </p:spPr>
        <p:txBody>
          <a:bodyPr anchor="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04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(Avocad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4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12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1469858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36"/>
            <a:ext cx="8165481" cy="535807"/>
          </a:xfrm>
        </p:spPr>
        <p:txBody>
          <a:bodyPr anchor="t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987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(Amber Al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4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12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1469858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36"/>
            <a:ext cx="8165481" cy="535807"/>
          </a:xfrm>
        </p:spPr>
        <p:txBody>
          <a:bodyPr anchor="t"/>
          <a:lstStyle>
            <a:lvl1pPr>
              <a:defRPr>
                <a:solidFill>
                  <a:srgbClr val="F07E0A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(Runny Yol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4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4" name="Picture 13" descr="Wellcome Logo+strap.png"/>
          <p:cNvPicPr>
            <a:picLocks noChangeAspect="1"/>
          </p:cNvPicPr>
          <p:nvPr userDrawn="1"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sp>
        <p:nvSpPr>
          <p:cNvPr id="11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1469858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36"/>
            <a:ext cx="8165481" cy="535807"/>
          </a:xfrm>
        </p:spPr>
        <p:txBody>
          <a:bodyPr anchor="t"/>
          <a:lstStyle>
            <a:lvl1pPr>
              <a:defRPr>
                <a:solidFill>
                  <a:srgbClr val="FEC200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(Rar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4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4" name="Picture 13" descr="Wellcome Logo+strap.png"/>
          <p:cNvPicPr>
            <a:picLocks noChangeAspect="1"/>
          </p:cNvPicPr>
          <p:nvPr userDrawn="1"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sp>
        <p:nvSpPr>
          <p:cNvPr id="11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1469858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36"/>
            <a:ext cx="8165481" cy="535807"/>
          </a:xfrm>
        </p:spPr>
        <p:txBody>
          <a:bodyPr anchor="t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57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35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+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3"/>
          </p:nvPr>
        </p:nvSpPr>
        <p:spPr>
          <a:xfrm>
            <a:off x="489260" y="1657718"/>
            <a:ext cx="8165484" cy="305788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625"/>
              </a:spcBef>
              <a:buFont typeface="Arial"/>
              <a:buNone/>
              <a:defRPr sz="1900">
                <a:solidFill>
                  <a:schemeClr val="tx1"/>
                </a:solidFill>
              </a:defRPr>
            </a:lvl1pPr>
            <a:lvl2pPr marL="580171" indent="-223144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2pPr>
            <a:lvl3pPr marL="892569" indent="-178516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3pPr>
            <a:lvl4pPr marL="1249596" indent="-178516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4pPr>
            <a:lvl5pPr marL="1606623" indent="-178516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15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break (Bora Bora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66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break (Avocado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60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break (Amber Ale)">
    <p:bg>
      <p:bgPr>
        <a:solidFill>
          <a:srgbClr val="F07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rgbClr val="F07E0A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3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break (Runny Yolk)">
    <p:bg>
      <p:bgPr>
        <a:solidFill>
          <a:srgbClr val="FEC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rgbClr val="FEC200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5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break (Rare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4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break (Brogues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69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+Content (2x Col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507486"/>
            <a:ext cx="8169823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2 columns title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4919" y="1657718"/>
            <a:ext cx="8156799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Subheading if needed (keep to one line)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25" y="2182917"/>
            <a:ext cx="3945751" cy="327438"/>
          </a:xfrm>
        </p:spPr>
        <p:txBody>
          <a:bodyPr anchor="ctr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91731" y="2182917"/>
            <a:ext cx="3949986" cy="327438"/>
          </a:xfrm>
        </p:spPr>
        <p:txBody>
          <a:bodyPr anchor="ctr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4925" y="2634385"/>
            <a:ext cx="3945751" cy="2081214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7"/>
          </p:nvPr>
        </p:nvSpPr>
        <p:spPr>
          <a:xfrm>
            <a:off x="4691732" y="2634385"/>
            <a:ext cx="3963010" cy="2081213"/>
          </a:xfrm>
        </p:spPr>
        <p:txBody>
          <a:bodyPr anchor="t" anchorCtr="0">
            <a:noAutofit/>
          </a:bodyPr>
          <a:lstStyle>
            <a:lvl1pPr marL="0" indent="0">
              <a:spcBef>
                <a:spcPts val="781"/>
              </a:spcBef>
              <a:buFont typeface="Arial"/>
              <a:buNone/>
              <a:defRPr sz="1900">
                <a:solidFill>
                  <a:schemeClr val="tx1"/>
                </a:solidFill>
              </a:defRPr>
            </a:lvl1pPr>
            <a:lvl2pPr marL="580171" indent="-223144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2pPr>
            <a:lvl3pPr marL="892569" indent="-178516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3pPr>
            <a:lvl4pPr marL="1249596" indent="-178516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4pPr>
            <a:lvl5pPr marL="1606623" indent="-178516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76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Quote (Bora Bora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4351865" y="615188"/>
            <a:ext cx="440271" cy="3095772"/>
            <a:chOff x="5464969" y="850901"/>
            <a:chExt cx="774700" cy="4373862"/>
          </a:xfrm>
        </p:grpSpPr>
        <p:sp>
          <p:nvSpPr>
            <p:cNvPr id="2" name="Rectangle 1"/>
            <p:cNvSpPr/>
            <p:nvPr userDrawn="1"/>
          </p:nvSpPr>
          <p:spPr>
            <a:xfrm>
              <a:off x="5464969" y="850901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464969" y="5066013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rgbClr val="60B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52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Quote (Avocado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4351865" y="615188"/>
            <a:ext cx="440271" cy="3095772"/>
            <a:chOff x="5464969" y="850901"/>
            <a:chExt cx="774700" cy="4373862"/>
          </a:xfrm>
        </p:grpSpPr>
        <p:sp>
          <p:nvSpPr>
            <p:cNvPr id="2" name="Rectangle 1"/>
            <p:cNvSpPr/>
            <p:nvPr userDrawn="1"/>
          </p:nvSpPr>
          <p:spPr>
            <a:xfrm>
              <a:off x="5464969" y="850901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464969" y="5066013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0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Quote (Amber Ale)">
    <p:bg>
      <p:bgPr>
        <a:solidFill>
          <a:srgbClr val="F07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4351865" y="615188"/>
            <a:ext cx="440271" cy="3095772"/>
            <a:chOff x="5464969" y="850901"/>
            <a:chExt cx="774700" cy="4373862"/>
          </a:xfrm>
        </p:grpSpPr>
        <p:sp>
          <p:nvSpPr>
            <p:cNvPr id="2" name="Rectangle 1"/>
            <p:cNvSpPr/>
            <p:nvPr userDrawn="1"/>
          </p:nvSpPr>
          <p:spPr>
            <a:xfrm>
              <a:off x="5464969" y="850901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464969" y="5066013"/>
              <a:ext cx="7747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027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rgbClr val="F07E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91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Facts+stats (Runny Yolk)">
    <p:bg>
      <p:bgPr>
        <a:solidFill>
          <a:srgbClr val="FEC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Facts and stats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rgbClr val="FE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20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Facts+stats (Rare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Facts and stats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06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Facts+stats (Brogues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1022002"/>
            <a:ext cx="8165482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5600" b="1" u="none" baseline="0" smtClean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Facts and stats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1" y="4104133"/>
            <a:ext cx="8165481" cy="526332"/>
          </a:xfrm>
        </p:spPr>
        <p:txBody>
          <a:bodyPr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47206" y="4752813"/>
            <a:ext cx="1196794" cy="3906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98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89259" y="2001557"/>
            <a:ext cx="4226604" cy="2714043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89949" y="2346720"/>
            <a:ext cx="3664793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85608" y="1935360"/>
            <a:ext cx="3669133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232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ext+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2 images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441168" y="2001557"/>
            <a:ext cx="1974047" cy="2714043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680701" y="2001557"/>
            <a:ext cx="1974047" cy="271404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3600" y="2346720"/>
            <a:ext cx="3664793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3601" y="1935360"/>
            <a:ext cx="3669133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68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9259" y="456429"/>
            <a:ext cx="3945699" cy="425917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709042" y="456429"/>
            <a:ext cx="3945699" cy="425917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27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Full bleed image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full bleed image</a:t>
            </a:r>
          </a:p>
        </p:txBody>
      </p:sp>
    </p:spTree>
    <p:extLst>
      <p:ext uri="{BB962C8B-B14F-4D97-AF65-F5344CB8AC3E}">
        <p14:creationId xmlns:p14="http://schemas.microsoft.com/office/powerpoint/2010/main" val="1375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ext+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+ video</a:t>
            </a:r>
            <a:endParaRPr lang="en-US" dirty="0"/>
          </a:p>
        </p:txBody>
      </p:sp>
      <p:sp>
        <p:nvSpPr>
          <p:cNvPr id="11" name="Media Placeholder 2"/>
          <p:cNvSpPr>
            <a:spLocks noGrp="1"/>
          </p:cNvSpPr>
          <p:nvPr>
            <p:ph type="media" sz="quarter" idx="18" hasCustomPrompt="1"/>
          </p:nvPr>
        </p:nvSpPr>
        <p:spPr>
          <a:xfrm>
            <a:off x="489259" y="2001555"/>
            <a:ext cx="4226604" cy="2532681"/>
          </a:xfrm>
        </p:spPr>
        <p:txBody>
          <a:bodyPr anchor="ctr">
            <a:normAutofit/>
          </a:bodyPr>
          <a:lstStyle>
            <a:lvl1pPr marL="0" marR="0" indent="0" algn="ctr" defTabSz="3570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here to add 16.9 Video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89949" y="2346720"/>
            <a:ext cx="3664793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85608" y="1935360"/>
            <a:ext cx="3669133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436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Full screen vide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dia Placeholder 2"/>
          <p:cNvSpPr>
            <a:spLocks noGrp="1"/>
          </p:cNvSpPr>
          <p:nvPr>
            <p:ph type="media" sz="quarter" idx="19" hasCustomPrompt="1"/>
          </p:nvPr>
        </p:nvSpPr>
        <p:spPr>
          <a:xfrm>
            <a:off x="0" y="6"/>
            <a:ext cx="9144000" cy="5143889"/>
          </a:xfrm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here to add 16.9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hart+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607764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5963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 &amp; text</a:t>
            </a:r>
            <a:endParaRPr lang="en-US" dirty="0"/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9881" y="1565090"/>
            <a:ext cx="4891640" cy="246221"/>
          </a:xfrm>
        </p:spPr>
        <p:txBody>
          <a:bodyPr wrap="square" anchor="ctr">
            <a:spAutoFit/>
          </a:bodyPr>
          <a:lstStyle>
            <a:lvl1pPr algn="ctr">
              <a:defRPr sz="1600" b="1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1" y="1935356"/>
            <a:ext cx="4891640" cy="2774043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icon to add chart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5645400" y="1935360"/>
            <a:ext cx="3009347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645393" y="2346720"/>
            <a:ext cx="3009348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894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607764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5963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9881" y="1565090"/>
            <a:ext cx="8164862" cy="246221"/>
          </a:xfrm>
        </p:spPr>
        <p:txBody>
          <a:bodyPr wrap="square" anchor="ctr">
            <a:spAutoFit/>
          </a:bodyPr>
          <a:lstStyle>
            <a:lvl1pPr algn="ctr">
              <a:defRPr sz="1600" b="1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1" y="1935356"/>
            <a:ext cx="8164862" cy="2774043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icon to add chart</a:t>
            </a:r>
            <a:endParaRPr lang="en-US" dirty="0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4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Charts: 2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607764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5963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2x</a:t>
            </a:r>
            <a:endParaRPr lang="en-US" dirty="0"/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9" y="1459506"/>
            <a:ext cx="3973430" cy="246221"/>
          </a:xfrm>
        </p:spPr>
        <p:txBody>
          <a:bodyPr wrap="square" anchor="ctr">
            <a:spAutoFit/>
          </a:bodyPr>
          <a:lstStyle>
            <a:lvl1pPr algn="ctr">
              <a:defRPr sz="1600" b="1">
                <a:solidFill>
                  <a:srgbClr val="003170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2" y="1808351"/>
            <a:ext cx="3969610" cy="261702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icon to add chart</a:t>
            </a:r>
            <a:endParaRPr lang="en-US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80169" y="1459506"/>
            <a:ext cx="3973430" cy="246221"/>
          </a:xfrm>
        </p:spPr>
        <p:txBody>
          <a:bodyPr wrap="square" anchor="ctr">
            <a:spAutoFit/>
          </a:bodyPr>
          <a:lstStyle>
            <a:lvl1pPr algn="ctr">
              <a:defRPr sz="1600" b="1">
                <a:solidFill>
                  <a:srgbClr val="003170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Heading goes here</a:t>
            </a:r>
          </a:p>
        </p:txBody>
      </p:sp>
      <p:sp>
        <p:nvSpPr>
          <p:cNvPr id="18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4685133" y="1808351"/>
            <a:ext cx="3969610" cy="261702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icon to add chart</a:t>
            </a:r>
            <a:endParaRPr lang="en-US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4520968"/>
            <a:ext cx="3970231" cy="194630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600" baseline="0">
                <a:solidFill>
                  <a:srgbClr val="003170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Body text here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4685131" y="4520968"/>
            <a:ext cx="3970231" cy="194630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600" baseline="0">
                <a:solidFill>
                  <a:srgbClr val="003170"/>
                </a:solidFill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20pt Body text here</a:t>
            </a:r>
          </a:p>
        </p:txBody>
      </p:sp>
      <p:sp>
        <p:nvSpPr>
          <p:cNvPr id="1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9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148579" y="4715598"/>
            <a:ext cx="995423" cy="42790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6" tIns="35702" rIns="71406" bIns="35702" rtlCol="0" anchor="ctr"/>
          <a:lstStyle/>
          <a:p>
            <a:pPr algn="ctr" defTabSz="357027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9261" y="1833206"/>
            <a:ext cx="8165482" cy="14770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265058" anchor="t">
            <a:normAutofit/>
          </a:bodyPr>
          <a:lstStyle>
            <a:lvl1pPr algn="ctr">
              <a:defRPr sz="2200" baseline="0">
                <a:solidFill>
                  <a:srgbClr val="FFEB0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image. Then send to back to see titles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3651426"/>
            <a:ext cx="8165481" cy="1064172"/>
          </a:xfrm>
        </p:spPr>
        <p:txBody>
          <a:bodyPr anchor="b">
            <a:normAutofit/>
          </a:bodyPr>
          <a:lstStyle>
            <a:lvl1pPr algn="ctr">
              <a:defRPr sz="19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@</a:t>
            </a:r>
            <a:r>
              <a:rPr lang="en-GB" dirty="0" err="1" smtClean="0"/>
              <a:t>twittername</a:t>
            </a:r>
            <a:endParaRPr lang="en-GB" dirty="0" smtClean="0"/>
          </a:p>
          <a:p>
            <a:pPr lvl="0"/>
            <a:r>
              <a:rPr lang="en-GB" dirty="0" err="1" smtClean="0"/>
              <a:t>linkedin.com</a:t>
            </a:r>
            <a:r>
              <a:rPr lang="en-GB" dirty="0" smtClean="0"/>
              <a:t>/</a:t>
            </a:r>
            <a:r>
              <a:rPr lang="en-GB" dirty="0" err="1" smtClean="0"/>
              <a:t>yourname</a:t>
            </a:r>
            <a:endParaRPr lang="en-GB" dirty="0" smtClean="0"/>
          </a:p>
          <a:p>
            <a:pPr lvl="0"/>
            <a:r>
              <a:rPr lang="en-GB" dirty="0" err="1" smtClean="0"/>
              <a:t>email@wellcome.ac.uk</a:t>
            </a:r>
            <a:endParaRPr lang="en-US" dirty="0"/>
          </a:p>
        </p:txBody>
      </p:sp>
      <p:pic>
        <p:nvPicPr>
          <p:cNvPr id="5" name="Picture 4" descr="Wellcome Logo+strap.png"/>
          <p:cNvPicPr>
            <a:picLocks noChangeAspect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583" y="0"/>
            <a:ext cx="1222838" cy="12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41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Bora Bor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761795" y="4781335"/>
            <a:ext cx="1382206" cy="3621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723568" y="1832624"/>
            <a:ext cx="7692543" cy="1010737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727901" y="3062008"/>
            <a:ext cx="7689438" cy="535807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3170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7" y="2"/>
            <a:ext cx="1471109" cy="1169511"/>
          </a:xfrm>
          <a:prstGeom prst="rect">
            <a:avLst/>
          </a:prstGeom>
        </p:spPr>
      </p:pic>
      <p:sp>
        <p:nvSpPr>
          <p:cNvPr id="1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23562" y="4004606"/>
            <a:ext cx="7688199" cy="668162"/>
          </a:xfrm>
        </p:spPr>
        <p:txBody>
          <a:bodyPr>
            <a:normAutofit/>
          </a:bodyPr>
          <a:lstStyle>
            <a:lvl1pPr>
              <a:defRPr sz="1900" baseline="0">
                <a:solidFill>
                  <a:srgbClr val="003170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513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(Amber A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761795" y="4781335"/>
            <a:ext cx="1382206" cy="3621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7" y="2"/>
            <a:ext cx="1471109" cy="1169511"/>
          </a:xfrm>
          <a:prstGeom prst="rect">
            <a:avLst/>
          </a:prstGeom>
        </p:spPr>
      </p:pic>
      <p:sp>
        <p:nvSpPr>
          <p:cNvPr id="11" name="Title 8"/>
          <p:cNvSpPr>
            <a:spLocks noGrp="1"/>
          </p:cNvSpPr>
          <p:nvPr>
            <p:ph type="title" hasCustomPrompt="1"/>
          </p:nvPr>
        </p:nvSpPr>
        <p:spPr>
          <a:xfrm>
            <a:off x="723568" y="1832624"/>
            <a:ext cx="7692543" cy="1010737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>
                <a:solidFill>
                  <a:srgbClr val="F07E0A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727901" y="3062008"/>
            <a:ext cx="7689438" cy="535807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23562" y="4004606"/>
            <a:ext cx="7688199" cy="668162"/>
          </a:xfrm>
        </p:spPr>
        <p:txBody>
          <a:bodyPr>
            <a:normAutofit/>
          </a:bodyPr>
          <a:lstStyle>
            <a:lvl1pPr>
              <a:defRPr sz="1900" baseline="0">
                <a:solidFill>
                  <a:srgbClr val="003170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49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(R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761795" y="4781335"/>
            <a:ext cx="1382206" cy="3621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7" y="2"/>
            <a:ext cx="1471109" cy="1169511"/>
          </a:xfrm>
          <a:prstGeom prst="rect">
            <a:avLst/>
          </a:prstGeom>
        </p:spPr>
      </p:pic>
      <p:sp>
        <p:nvSpPr>
          <p:cNvPr id="11" name="Title 8"/>
          <p:cNvSpPr>
            <a:spLocks noGrp="1"/>
          </p:cNvSpPr>
          <p:nvPr>
            <p:ph type="title" hasCustomPrompt="1"/>
          </p:nvPr>
        </p:nvSpPr>
        <p:spPr>
          <a:xfrm>
            <a:off x="723568" y="1832624"/>
            <a:ext cx="7692543" cy="1010737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>
                <a:solidFill>
                  <a:schemeClr val="accent5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727901" y="3062008"/>
            <a:ext cx="7689438" cy="535807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23562" y="4004606"/>
            <a:ext cx="7688199" cy="668162"/>
          </a:xfrm>
        </p:spPr>
        <p:txBody>
          <a:bodyPr>
            <a:normAutofit/>
          </a:bodyPr>
          <a:lstStyle>
            <a:lvl1pPr>
              <a:defRPr sz="1900" baseline="0">
                <a:solidFill>
                  <a:srgbClr val="003170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8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826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Contents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/>
          </p:nvPr>
        </p:nvSpPr>
        <p:spPr>
          <a:xfrm>
            <a:off x="1162523" y="1298460"/>
            <a:ext cx="3313732" cy="3374308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27937" y="1298460"/>
            <a:ext cx="282481" cy="3374308"/>
          </a:xfrm>
        </p:spPr>
        <p:txBody>
          <a:bodyPr tIns="84492" anchor="t">
            <a:noAutofit/>
          </a:bodyPr>
          <a:lstStyle>
            <a:lvl1pPr marL="0" indent="0" algn="l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 smtClean="0"/>
              <a:t>Click to add page number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3"/>
          </p:nvPr>
        </p:nvSpPr>
        <p:spPr>
          <a:xfrm>
            <a:off x="5113234" y="1298460"/>
            <a:ext cx="3302868" cy="3374308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4678650" y="1298460"/>
            <a:ext cx="282481" cy="3374308"/>
          </a:xfrm>
        </p:spPr>
        <p:txBody>
          <a:bodyPr tIns="84492" anchor="t">
            <a:noAutofit/>
          </a:bodyPr>
          <a:lstStyle>
            <a:lvl1pPr marL="0" indent="0" algn="l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 algn="l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 smtClean="0"/>
              <a:t>Click to add page number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29397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+content (Bora Bo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/>
          </p:nvPr>
        </p:nvSpPr>
        <p:spPr>
          <a:xfrm>
            <a:off x="727939" y="1298461"/>
            <a:ext cx="7694921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3932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+content (Amber A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rgbClr val="F07E0A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727939" y="1298461"/>
            <a:ext cx="7694921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332173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+content (R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5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727939" y="1298461"/>
            <a:ext cx="7694921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723422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+conten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/>
          </p:nvPr>
        </p:nvSpPr>
        <p:spPr>
          <a:xfrm>
            <a:off x="3370781" y="1298461"/>
            <a:ext cx="2409245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1"/>
          </p:nvPr>
        </p:nvSpPr>
        <p:spPr>
          <a:xfrm>
            <a:off x="727910" y="1298461"/>
            <a:ext cx="2409245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22"/>
          </p:nvPr>
        </p:nvSpPr>
        <p:spPr>
          <a:xfrm>
            <a:off x="6006864" y="1298461"/>
            <a:ext cx="2409245" cy="3391582"/>
          </a:xfrm>
        </p:spPr>
        <p:txBody>
          <a:bodyPr tIns="84492" anchor="t">
            <a:noAutofit/>
          </a:bodyPr>
          <a:lstStyle>
            <a:lvl1pPr marL="0" indent="0">
              <a:spcBef>
                <a:spcPts val="783"/>
              </a:spcBef>
              <a:spcAft>
                <a:spcPts val="0"/>
              </a:spcAft>
              <a:buFont typeface="Arial"/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 marL="581242" indent="-223554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2pPr>
            <a:lvl3pPr marL="894225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3pPr>
            <a:lvl4pPr marL="1251914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609603" indent="-178848">
              <a:spcBef>
                <a:spcPts val="783"/>
              </a:spcBef>
              <a:spcAft>
                <a:spcPts val="0"/>
              </a:spcAft>
              <a:buFont typeface="Arial"/>
              <a:buChar char="•"/>
              <a:defRPr sz="9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28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break (Bora Bo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2997" y="486197"/>
            <a:ext cx="7703106" cy="41865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47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73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break (Amber A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2997" y="486197"/>
            <a:ext cx="7703106" cy="41865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4700" baseline="0">
                <a:solidFill>
                  <a:srgbClr val="F07E0A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08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break (R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2997" y="486197"/>
            <a:ext cx="7703106" cy="41865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4700" baseline="0">
                <a:solidFill>
                  <a:schemeClr val="accent5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564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Quote (Bora Bor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4351868" y="615188"/>
            <a:ext cx="440271" cy="3095772"/>
            <a:chOff x="5464969" y="850901"/>
            <a:chExt cx="774700" cy="4373862"/>
          </a:xfrm>
          <a:solidFill>
            <a:schemeClr val="accent1"/>
          </a:solidFill>
        </p:grpSpPr>
        <p:sp>
          <p:nvSpPr>
            <p:cNvPr id="10" name="Rectangle 9"/>
            <p:cNvSpPr/>
            <p:nvPr userDrawn="1"/>
          </p:nvSpPr>
          <p:spPr>
            <a:xfrm>
              <a:off x="5464969" y="5097918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464969" y="850901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2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3000" y="1022002"/>
            <a:ext cx="7709859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4700" b="1" u="none" baseline="0" smtClean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13000" y="4147870"/>
            <a:ext cx="7709859" cy="526331"/>
          </a:xfrm>
        </p:spPr>
        <p:txBody>
          <a:bodyPr>
            <a:normAutofit/>
          </a:bodyPr>
          <a:lstStyle>
            <a:lvl1pPr algn="ctr">
              <a:defRPr sz="160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181605" y="4752816"/>
            <a:ext cx="962396" cy="390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74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 (Amber A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4351868" y="615188"/>
            <a:ext cx="440271" cy="3095772"/>
            <a:chOff x="5464969" y="850901"/>
            <a:chExt cx="774700" cy="4373862"/>
          </a:xfrm>
          <a:solidFill>
            <a:srgbClr val="F07E0A"/>
          </a:solidFill>
        </p:grpSpPr>
        <p:sp>
          <p:nvSpPr>
            <p:cNvPr id="10" name="Rectangle 9"/>
            <p:cNvSpPr/>
            <p:nvPr userDrawn="1"/>
          </p:nvSpPr>
          <p:spPr>
            <a:xfrm>
              <a:off x="5464969" y="5097918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464969" y="850901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2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3000" y="1022002"/>
            <a:ext cx="7709859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4700" b="1" u="none" baseline="0" smtClean="0">
                <a:solidFill>
                  <a:srgbClr val="F07E0A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13000" y="4147870"/>
            <a:ext cx="7709859" cy="526331"/>
          </a:xfrm>
        </p:spPr>
        <p:txBody>
          <a:bodyPr>
            <a:normAutofit/>
          </a:bodyPr>
          <a:lstStyle>
            <a:lvl1pPr algn="ctr">
              <a:defRPr sz="1600" baseline="0">
                <a:solidFill>
                  <a:srgbClr val="F07E0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181605" y="4752816"/>
            <a:ext cx="962396" cy="390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708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Quote (Rar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4351868" y="615188"/>
            <a:ext cx="440271" cy="3095772"/>
            <a:chOff x="5464969" y="850901"/>
            <a:chExt cx="774700" cy="4373862"/>
          </a:xfrm>
          <a:solidFill>
            <a:srgbClr val="ED858E"/>
          </a:solidFill>
        </p:grpSpPr>
        <p:sp>
          <p:nvSpPr>
            <p:cNvPr id="10" name="Rectangle 9"/>
            <p:cNvSpPr/>
            <p:nvPr userDrawn="1"/>
          </p:nvSpPr>
          <p:spPr>
            <a:xfrm>
              <a:off x="5464969" y="5097918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srgbClr val="ED858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464969" y="850901"/>
              <a:ext cx="774700" cy="12684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57689"/>
              <a:endParaRPr lang="en-US" sz="1400">
                <a:solidFill>
                  <a:srgbClr val="ED858E"/>
                </a:solidFill>
              </a:endParaRPr>
            </a:p>
          </p:txBody>
        </p:sp>
      </p:grpSp>
      <p:sp>
        <p:nvSpPr>
          <p:cNvPr id="12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713000" y="1022002"/>
            <a:ext cx="7709859" cy="22394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4700" b="1" u="none" baseline="0" smtClean="0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“This is where a nice bold quote goes”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13000" y="4147870"/>
            <a:ext cx="7709859" cy="526331"/>
          </a:xfrm>
        </p:spPr>
        <p:txBody>
          <a:bodyPr>
            <a:normAutofit/>
          </a:bodyPr>
          <a:lstStyle>
            <a:lvl1pPr algn="ctr">
              <a:defRPr sz="1600" baseline="0">
                <a:solidFill>
                  <a:srgbClr val="ED858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Attributed to…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181605" y="4752816"/>
            <a:ext cx="962396" cy="390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+ 1 image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413241" y="1405006"/>
            <a:ext cx="4002867" cy="3267771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image`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4" y="1298461"/>
            <a:ext cx="3418001" cy="3374308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69841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ext+2 Images (portra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+ 2 images</a:t>
            </a:r>
            <a:r>
              <a:rPr lang="en-US" dirty="0" smtClean="0"/>
              <a:t> portrait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4" y="1298461"/>
            <a:ext cx="3418001" cy="3374308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4413243" y="1405006"/>
            <a:ext cx="1910019" cy="3267771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6506090" y="1405006"/>
            <a:ext cx="1910019" cy="3267771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707025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ext+2 Images (landsca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+ 2 images landscape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4" y="1298461"/>
            <a:ext cx="3418001" cy="3374308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4413235" y="1404999"/>
            <a:ext cx="4002834" cy="1574864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4413235" y="3097907"/>
            <a:ext cx="4002834" cy="1574864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887130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2 Images (portra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12998" y="456429"/>
            <a:ext cx="3721962" cy="421634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709043" y="456429"/>
            <a:ext cx="3713813" cy="421634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178606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2 Images (landsca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12997" y="456430"/>
            <a:ext cx="7709860" cy="1996559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712997" y="2676211"/>
            <a:ext cx="7709860" cy="1996559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88902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Full bleed image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7947206" y="4752816"/>
            <a:ext cx="1196794" cy="3906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6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ext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chart</a:t>
            </a:r>
            <a:endParaRPr lang="en-US" dirty="0"/>
          </a:p>
        </p:txBody>
      </p:sp>
      <p:sp>
        <p:nvSpPr>
          <p:cNvPr id="10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3923486" y="1645921"/>
            <a:ext cx="4492591" cy="3026848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2" y="1298461"/>
            <a:ext cx="2944365" cy="3374308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923486" y="1298462"/>
            <a:ext cx="4492591" cy="347459"/>
          </a:xfrm>
        </p:spPr>
        <p:txBody>
          <a:bodyPr tIns="84492" anchor="t">
            <a:noAutofit/>
          </a:bodyPr>
          <a:lstStyle>
            <a:lvl1pPr algn="ctr">
              <a:spcBef>
                <a:spcPts val="783"/>
              </a:spcBef>
              <a:defRPr sz="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936452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ext+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4685140" y="2436289"/>
            <a:ext cx="3730937" cy="223648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3"/>
          </p:nvPr>
        </p:nvSpPr>
        <p:spPr>
          <a:xfrm>
            <a:off x="727910" y="2436289"/>
            <a:ext cx="3730937" cy="223648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+ 2 charts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2" y="1298462"/>
            <a:ext cx="3730936" cy="787457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4685133" y="2228514"/>
            <a:ext cx="3730936" cy="207777"/>
          </a:xfrm>
        </p:spPr>
        <p:txBody>
          <a:bodyPr tIns="84492" anchor="t">
            <a:noAutofit/>
          </a:bodyPr>
          <a:lstStyle>
            <a:lvl1pPr algn="ctr">
              <a:spcBef>
                <a:spcPts val="783"/>
              </a:spcBef>
              <a:defRPr sz="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727903" y="2228514"/>
            <a:ext cx="3730936" cy="207777"/>
          </a:xfrm>
        </p:spPr>
        <p:txBody>
          <a:bodyPr tIns="84492" anchor="t">
            <a:noAutofit/>
          </a:bodyPr>
          <a:lstStyle>
            <a:lvl1pPr algn="ctr">
              <a:spcBef>
                <a:spcPts val="783"/>
              </a:spcBef>
              <a:defRPr sz="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4685168" y="1298462"/>
            <a:ext cx="3730936" cy="787457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072681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ext+bi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727910" y="2436289"/>
            <a:ext cx="7688167" cy="223648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Title 8"/>
          <p:cNvSpPr>
            <a:spLocks noGrp="1"/>
          </p:cNvSpPr>
          <p:nvPr>
            <p:ph type="title" hasCustomPrompt="1"/>
          </p:nvPr>
        </p:nvSpPr>
        <p:spPr>
          <a:xfrm>
            <a:off x="727904" y="397795"/>
            <a:ext cx="7688199" cy="69874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Text + big chart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27902" y="1298462"/>
            <a:ext cx="7688168" cy="787457"/>
          </a:xfrm>
        </p:spPr>
        <p:txBody>
          <a:bodyPr tIns="84492" anchor="t">
            <a:noAutofit/>
          </a:bodyPr>
          <a:lstStyle>
            <a:lvl1pPr>
              <a:spcBef>
                <a:spcPts val="783"/>
              </a:spcBef>
              <a:defRPr sz="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27910" y="1096537"/>
            <a:ext cx="7688167" cy="201925"/>
          </a:xfrm>
        </p:spPr>
        <p:txBody>
          <a:bodyPr wrap="square" anchor="b">
            <a:noAutofit/>
          </a:bodyPr>
          <a:lstStyle>
            <a:lvl1pPr>
              <a:defRPr sz="13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16pt Bold Heading goes here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727912" y="2228514"/>
            <a:ext cx="7688165" cy="207777"/>
          </a:xfrm>
        </p:spPr>
        <p:txBody>
          <a:bodyPr tIns="84492" anchor="t">
            <a:noAutofit/>
          </a:bodyPr>
          <a:lstStyle>
            <a:lvl1pPr algn="ctr">
              <a:spcBef>
                <a:spcPts val="783"/>
              </a:spcBef>
              <a:defRPr sz="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3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12pt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187294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End slide (Bora Bo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-679" y="1"/>
            <a:ext cx="9144000" cy="5143500"/>
          </a:xfrm>
          <a:noFill/>
        </p:spPr>
        <p:txBody>
          <a:bodyPr lIns="563290" tIns="1413857" rIns="563290" anchor="t">
            <a:normAutofit/>
          </a:bodyPr>
          <a:lstStyle>
            <a:lvl1pPr marL="0" marR="0" indent="0" algn="ctr" defTabSz="3576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9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image. Then send to back to see titles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148579" y="4715598"/>
            <a:ext cx="995423" cy="427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2997" y="1833207"/>
            <a:ext cx="7709860" cy="1477088"/>
          </a:xfrm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13000" y="3651427"/>
            <a:ext cx="7709859" cy="1021342"/>
          </a:xfrm>
        </p:spPr>
        <p:txBody>
          <a:bodyPr anchor="b">
            <a:normAutofit/>
          </a:bodyPr>
          <a:lstStyle>
            <a:lvl1pPr algn="ctr">
              <a:defRPr sz="19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@</a:t>
            </a:r>
            <a:r>
              <a:rPr lang="en-GB" dirty="0" err="1" smtClean="0"/>
              <a:t>twittername</a:t>
            </a:r>
            <a:endParaRPr lang="en-GB" dirty="0" smtClean="0"/>
          </a:p>
          <a:p>
            <a:pPr lvl="0"/>
            <a:r>
              <a:rPr lang="en-GB" dirty="0" err="1" smtClean="0"/>
              <a:t>linkedin.com</a:t>
            </a:r>
            <a:r>
              <a:rPr lang="en-GB" dirty="0" smtClean="0"/>
              <a:t>/</a:t>
            </a:r>
            <a:r>
              <a:rPr lang="en-GB" dirty="0" err="1" smtClean="0"/>
              <a:t>yourname</a:t>
            </a:r>
            <a:endParaRPr lang="en-GB" dirty="0" smtClean="0"/>
          </a:p>
          <a:p>
            <a:pPr lvl="0"/>
            <a:r>
              <a:rPr lang="en-GB" dirty="0" err="1" smtClean="0"/>
              <a:t>email@wellcome.ac.uk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28" y="2"/>
            <a:ext cx="1183608" cy="116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41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End slide (Amber A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148579" y="4715598"/>
            <a:ext cx="995423" cy="427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2997" y="1833207"/>
            <a:ext cx="7709860" cy="1477088"/>
          </a:xfrm>
        </p:spPr>
        <p:txBody>
          <a:bodyPr anchor="ctr"/>
          <a:lstStyle>
            <a:lvl1pPr algn="ctr">
              <a:defRPr>
                <a:solidFill>
                  <a:srgbClr val="F07E0A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13000" y="3651427"/>
            <a:ext cx="7709859" cy="1021342"/>
          </a:xfrm>
        </p:spPr>
        <p:txBody>
          <a:bodyPr anchor="b">
            <a:normAutofit/>
          </a:bodyPr>
          <a:lstStyle>
            <a:lvl1pPr algn="ctr">
              <a:defRPr sz="19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@</a:t>
            </a:r>
            <a:r>
              <a:rPr lang="en-GB" dirty="0" err="1" smtClean="0"/>
              <a:t>twittername</a:t>
            </a:r>
            <a:endParaRPr lang="en-GB" dirty="0" smtClean="0"/>
          </a:p>
          <a:p>
            <a:pPr lvl="0"/>
            <a:r>
              <a:rPr lang="en-GB" dirty="0" err="1" smtClean="0"/>
              <a:t>linkedin.com</a:t>
            </a:r>
            <a:r>
              <a:rPr lang="en-GB" dirty="0" smtClean="0"/>
              <a:t>/</a:t>
            </a:r>
            <a:r>
              <a:rPr lang="en-GB" dirty="0" err="1" smtClean="0"/>
              <a:t>yourname</a:t>
            </a:r>
            <a:endParaRPr lang="en-GB" dirty="0" smtClean="0"/>
          </a:p>
          <a:p>
            <a:pPr lvl="0"/>
            <a:r>
              <a:rPr lang="en-GB" dirty="0" err="1" smtClean="0"/>
              <a:t>email@wellcome.ac.uk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73" y="2"/>
            <a:ext cx="1471109" cy="1169511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-679" y="1"/>
            <a:ext cx="9144000" cy="5143500"/>
          </a:xfrm>
          <a:noFill/>
        </p:spPr>
        <p:txBody>
          <a:bodyPr lIns="563290" tIns="1413857" rIns="563290" anchor="t">
            <a:normAutofit/>
          </a:bodyPr>
          <a:lstStyle>
            <a:lvl1pPr marL="0" marR="0" indent="0" algn="ctr" defTabSz="3576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9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image. Then send to back to see titles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8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End slide (R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148579" y="4715598"/>
            <a:ext cx="995423" cy="427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2997" y="1833207"/>
            <a:ext cx="7709860" cy="1477088"/>
          </a:xfrm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13000" y="3651427"/>
            <a:ext cx="7709859" cy="1021342"/>
          </a:xfrm>
        </p:spPr>
        <p:txBody>
          <a:bodyPr anchor="b">
            <a:normAutofit/>
          </a:bodyPr>
          <a:lstStyle>
            <a:lvl1pPr algn="ctr">
              <a:defRPr sz="19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@</a:t>
            </a:r>
            <a:r>
              <a:rPr lang="en-GB" dirty="0" err="1" smtClean="0"/>
              <a:t>twittername</a:t>
            </a:r>
            <a:endParaRPr lang="en-GB" dirty="0" smtClean="0"/>
          </a:p>
          <a:p>
            <a:pPr lvl="0"/>
            <a:r>
              <a:rPr lang="en-GB" dirty="0" err="1" smtClean="0"/>
              <a:t>linkedin.com</a:t>
            </a:r>
            <a:r>
              <a:rPr lang="en-GB" dirty="0" smtClean="0"/>
              <a:t>/</a:t>
            </a:r>
            <a:r>
              <a:rPr lang="en-GB" dirty="0" err="1" smtClean="0"/>
              <a:t>yourname</a:t>
            </a:r>
            <a:endParaRPr lang="en-GB" dirty="0" smtClean="0"/>
          </a:p>
          <a:p>
            <a:pPr lvl="0"/>
            <a:r>
              <a:rPr lang="en-GB" dirty="0" err="1" smtClean="0"/>
              <a:t>email@wellcome.ac.uk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73" y="2"/>
            <a:ext cx="1471109" cy="1169511"/>
          </a:xfrm>
          <a:prstGeom prst="rect">
            <a:avLst/>
          </a:prstGeom>
        </p:spPr>
      </p:pic>
      <p:sp>
        <p:nvSpPr>
          <p:cNvPr id="9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-679" y="1"/>
            <a:ext cx="9144000" cy="5143500"/>
          </a:xfrm>
          <a:noFill/>
        </p:spPr>
        <p:txBody>
          <a:bodyPr lIns="563290" tIns="1413857" rIns="563290" anchor="t">
            <a:normAutofit/>
          </a:bodyPr>
          <a:lstStyle>
            <a:lvl1pPr marL="0" marR="0" indent="0" algn="ctr" defTabSz="3576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9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Drag and drop/click icon to add image. Then send to back to see titles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58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 (Runny Yol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957129" y="4653585"/>
            <a:ext cx="1186872" cy="4899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41" tIns="35768" rIns="71541" bIns="35768" rtlCol="0" anchor="ctr"/>
          <a:lstStyle/>
          <a:p>
            <a:pPr algn="ctr" defTabSz="357689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4" name="Picture 13" descr="Wellcome Logo+strap.png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1"/>
            <a:ext cx="1222838" cy="12229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1"/>
            <a:ext cx="1222838" cy="122293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21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smtClean="0"/>
              <a:t>Joe </a:t>
            </a:r>
            <a:r>
              <a:rPr lang="en-GB" dirty="0" err="1" smtClean="0"/>
              <a:t>Bloggs</a:t>
            </a:r>
            <a:r>
              <a:rPr lang="en-GB" dirty="0" smtClean="0"/>
              <a:t>, June 27</a:t>
            </a:r>
            <a:endParaRPr lang="en-US" dirty="0"/>
          </a:p>
        </p:txBody>
      </p:sp>
      <p:sp>
        <p:nvSpPr>
          <p:cNvPr id="11" name="Title 8"/>
          <p:cNvSpPr>
            <a:spLocks noGrp="1"/>
          </p:cNvSpPr>
          <p:nvPr>
            <p:ph type="title" hasCustomPrompt="1"/>
          </p:nvPr>
        </p:nvSpPr>
        <p:spPr>
          <a:xfrm>
            <a:off x="484922" y="1469859"/>
            <a:ext cx="8169823" cy="1010737"/>
          </a:xfrm>
        </p:spPr>
        <p:txBody>
          <a:bodyPr anchor="ctr"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Headline here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1" y="2768340"/>
            <a:ext cx="8165481" cy="535807"/>
          </a:xfrm>
        </p:spPr>
        <p:txBody>
          <a:bodyPr anchor="t"/>
          <a:lstStyle>
            <a:lvl1pPr>
              <a:defRPr>
                <a:solidFill>
                  <a:srgbClr val="FEC200"/>
                </a:solidFill>
              </a:defRPr>
            </a:lvl1pPr>
          </a:lstStyle>
          <a:p>
            <a:pPr lvl="0"/>
            <a:r>
              <a:rPr lang="en-US" dirty="0" smtClean="0"/>
              <a:t>Sub heading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73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+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2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Title here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3"/>
          </p:nvPr>
        </p:nvSpPr>
        <p:spPr>
          <a:xfrm>
            <a:off x="489260" y="1657718"/>
            <a:ext cx="8165484" cy="305788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625"/>
              </a:spcBef>
              <a:buFont typeface="Arial"/>
              <a:buNone/>
              <a:defRPr sz="1900">
                <a:solidFill>
                  <a:schemeClr val="tx1"/>
                </a:solidFill>
              </a:defRPr>
            </a:lvl1pPr>
            <a:lvl2pPr marL="580040" indent="-223094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2pPr>
            <a:lvl3pPr marL="892368" indent="-178475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3pPr>
            <a:lvl4pPr marL="1249315" indent="-178475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4pPr>
            <a:lvl5pPr marL="1606261" indent="-178475">
              <a:spcBef>
                <a:spcPts val="625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7" y="4816065"/>
            <a:ext cx="386942" cy="272865"/>
          </a:xfrm>
          <a:prstGeom prst="rect">
            <a:avLst/>
          </a:prstGeom>
        </p:spPr>
        <p:txBody>
          <a:bodyPr vert="horz" lIns="71391" tIns="35695" rIns="71391" bIns="35695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pPr defTabSz="357689"/>
            <a:fld id="{80F3F43C-809F-4D44-AA8F-32A582938151}" type="slidenum">
              <a:rPr lang="en-US" smtClean="0"/>
              <a:pPr defTabSz="357689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15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+Content (2x Col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4921" y="507486"/>
            <a:ext cx="8169823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2 columns title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4919" y="1657718"/>
            <a:ext cx="8156799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Subheading if needed (keep to one line)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26" y="2182917"/>
            <a:ext cx="3945751" cy="327438"/>
          </a:xfrm>
        </p:spPr>
        <p:txBody>
          <a:bodyPr anchor="ctr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91731" y="2182917"/>
            <a:ext cx="3949986" cy="327438"/>
          </a:xfrm>
        </p:spPr>
        <p:txBody>
          <a:bodyPr anchor="ctr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4926" y="2634385"/>
            <a:ext cx="3945751" cy="2081214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7"/>
          </p:nvPr>
        </p:nvSpPr>
        <p:spPr>
          <a:xfrm>
            <a:off x="4691732" y="2634385"/>
            <a:ext cx="3963010" cy="2081213"/>
          </a:xfrm>
        </p:spPr>
        <p:txBody>
          <a:bodyPr anchor="t" anchorCtr="0">
            <a:noAutofit/>
          </a:bodyPr>
          <a:lstStyle>
            <a:lvl1pPr marL="0" indent="0">
              <a:spcBef>
                <a:spcPts val="781"/>
              </a:spcBef>
              <a:buFont typeface="Arial"/>
              <a:buNone/>
              <a:defRPr sz="1900">
                <a:solidFill>
                  <a:schemeClr val="tx1"/>
                </a:solidFill>
              </a:defRPr>
            </a:lvl1pPr>
            <a:lvl2pPr marL="580134" indent="-223129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2pPr>
            <a:lvl3pPr marL="892512" indent="-178504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3pPr>
            <a:lvl4pPr marL="1249516" indent="-178504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4pPr>
            <a:lvl5pPr marL="1606520" indent="-178504">
              <a:spcBef>
                <a:spcPts val="781"/>
              </a:spcBef>
              <a:buFont typeface="Arial"/>
              <a:buChar char="•"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2" tIns="35700" rIns="71402" bIns="35700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pPr defTabSz="357689"/>
            <a:fld id="{80F3F43C-809F-4D44-AA8F-32A582938151}" type="slidenum">
              <a:rPr lang="en-US" smtClean="0"/>
              <a:pPr defTabSz="357689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94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75" y="25738"/>
            <a:ext cx="8699326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1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9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8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8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60801" y="4767266"/>
            <a:ext cx="1225250" cy="273844"/>
          </a:xfrm>
          <a:prstGeom prst="rect">
            <a:avLst/>
          </a:prstGeom>
        </p:spPr>
        <p:txBody>
          <a:bodyPr lIns="71406" tIns="35702" rIns="71406" bIns="35702"/>
          <a:lstStyle>
            <a:lvl1pPr>
              <a:defRPr/>
            </a:lvl1pPr>
          </a:lstStyle>
          <a:p>
            <a:pPr defTabSz="357027"/>
            <a:r>
              <a:rPr lang="en-GB" sz="1400" smtClean="0">
                <a:solidFill>
                  <a:srgbClr val="003170"/>
                </a:solidFill>
              </a:rPr>
              <a:t>06/09/2017</a:t>
            </a:r>
            <a:endParaRPr lang="en-GB" sz="1400" dirty="0">
              <a:solidFill>
                <a:srgbClr val="00317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2" y="4767266"/>
            <a:ext cx="3086100" cy="273844"/>
          </a:xfrm>
          <a:prstGeom prst="rect">
            <a:avLst/>
          </a:prstGeom>
        </p:spPr>
        <p:txBody>
          <a:bodyPr lIns="71406" tIns="35702" rIns="71406" bIns="35702"/>
          <a:lstStyle/>
          <a:p>
            <a:pPr defTabSz="357027"/>
            <a:endParaRPr lang="en-GB" sz="1400" dirty="0">
              <a:solidFill>
                <a:srgbClr val="00317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 lIns="71406" tIns="35702" rIns="71406" bIns="35702"/>
          <a:lstStyle/>
          <a:p>
            <a:pPr defTabSz="357027"/>
            <a:fld id="{C2F9A540-CA42-4D0E-95F5-C1E4BA4A83CD}" type="slidenum">
              <a:rPr lang="en-GB" sz="1400" smtClean="0">
                <a:solidFill>
                  <a:srgbClr val="003170"/>
                </a:solidFill>
              </a:rPr>
              <a:pPr defTabSz="357027"/>
              <a:t>‹#›</a:t>
            </a:fld>
            <a:endParaRPr lang="en-GB" sz="1400">
              <a:solidFill>
                <a:srgbClr val="00317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72" y="4834680"/>
            <a:ext cx="413178" cy="13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601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89260" y="2001557"/>
            <a:ext cx="4226604" cy="2714043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89949" y="2346722"/>
            <a:ext cx="3664793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85608" y="1935361"/>
            <a:ext cx="3669133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2" tIns="35700" rIns="71402" bIns="35700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pPr defTabSz="357027"/>
            <a:fld id="{80F3F43C-809F-4D44-AA8F-32A582938151}" type="slidenum">
              <a:rPr lang="en-US" smtClean="0"/>
              <a:pPr defTabSz="357027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9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ext+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1" y="507486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2 images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441168" y="2001557"/>
            <a:ext cx="1974047" cy="2714043"/>
          </a:xfrm>
          <a:noFill/>
        </p:spPr>
        <p:txBody>
          <a:bodyPr anchor="ctr">
            <a:normAutofit/>
          </a:bodyPr>
          <a:lstStyle>
            <a:lvl1pPr algn="ctr">
              <a:defRPr sz="1600" baseline="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680701" y="2001557"/>
            <a:ext cx="1974047" cy="271404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0F2D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icon to add image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3600" y="2346720"/>
            <a:ext cx="3664793" cy="2368885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900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Body text here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3601" y="1935360"/>
            <a:ext cx="3669133" cy="288555"/>
          </a:xfrm>
        </p:spPr>
        <p:txBody>
          <a:bodyPr wrap="square" anchor="b">
            <a:noAutofit/>
          </a:bodyPr>
          <a:lstStyle>
            <a:lvl1pPr>
              <a:defRPr sz="1900" b="1">
                <a:latin typeface="Arial"/>
                <a:cs typeface="Arial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24pt Heading goes here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pPr defTabSz="357027"/>
            <a:fld id="{80F3F43C-809F-4D44-AA8F-32A582938151}" type="slidenum">
              <a:rPr lang="en-US" smtClean="0"/>
              <a:pPr defTabSz="357027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3991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ection break (Bora Bora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1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560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This is where a section title goes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defTabSz="357027"/>
            <a:fld id="{80F3F43C-809F-4D44-AA8F-32A582938151}" type="slidenum">
              <a:rPr lang="en-US" smtClean="0">
                <a:solidFill>
                  <a:prstClr val="white"/>
                </a:solidFill>
              </a:rPr>
              <a:pPr defTabSz="357027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32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84919" y="1360706"/>
            <a:ext cx="8169823" cy="857044"/>
          </a:xfrm>
        </p:spPr>
        <p:txBody>
          <a:bodyPr/>
          <a:lstStyle/>
          <a:p>
            <a:r>
              <a:rPr lang="en-GB" dirty="0" smtClean="0"/>
              <a:t>Short, active title</a:t>
            </a:r>
            <a:endParaRPr lang="en-US" dirty="0"/>
          </a:p>
        </p:txBody>
      </p:sp>
      <p:pic>
        <p:nvPicPr>
          <p:cNvPr id="14" name="Picture 13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19" y="4057002"/>
            <a:ext cx="8165481" cy="724332"/>
          </a:xfrm>
        </p:spPr>
        <p:txBody>
          <a:bodyPr>
            <a:normAutofit/>
          </a:bodyPr>
          <a:lstStyle>
            <a:lvl1pPr>
              <a:defRPr sz="2300" baseline="0"/>
            </a:lvl1pPr>
          </a:lstStyle>
          <a:p>
            <a:pPr lvl="0"/>
            <a:r>
              <a:rPr lang="en-GB" dirty="0" smtClean="0"/>
              <a:t>Name and/or date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0" y="2371442"/>
            <a:ext cx="8165481" cy="764021"/>
          </a:xfrm>
        </p:spPr>
        <p:txBody>
          <a:bodyPr anchor="t"/>
          <a:lstStyle/>
          <a:p>
            <a:pPr lvl="0"/>
            <a:r>
              <a:rPr lang="en-US" dirty="0" smtClean="0"/>
              <a:t>Slightly more detailed subtitle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0" name="Picture 9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2" name="Picture 11" descr="Wellcome Logo+strap.png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37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40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ntrodu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57718"/>
            <a:ext cx="8152459" cy="3057880"/>
          </a:xfrm>
        </p:spPr>
        <p:txBody>
          <a:bodyPr anchor="t">
            <a:noAutofit/>
          </a:bodyPr>
          <a:lstStyle>
            <a:lvl1pPr marL="0" indent="0">
              <a:spcBef>
                <a:spcPts val="781"/>
              </a:spcBef>
              <a:buFont typeface="+mj-lt"/>
              <a:buNone/>
              <a:defRPr sz="1900" baseline="0">
                <a:latin typeface=""/>
              </a:defRPr>
            </a:lvl1pPr>
          </a:lstStyle>
          <a:p>
            <a:pPr lvl="0"/>
            <a:r>
              <a:rPr lang="en-US" dirty="0" smtClean="0"/>
              <a:t>Short introduction into presentation</a:t>
            </a:r>
          </a:p>
        </p:txBody>
      </p:sp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Introduction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732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57718"/>
            <a:ext cx="8152459" cy="3057880"/>
          </a:xfrm>
        </p:spPr>
        <p:txBody>
          <a:bodyPr anchor="t">
            <a:noAutofit/>
          </a:bodyPr>
          <a:lstStyle>
            <a:lvl1pPr marL="309355" indent="-309355">
              <a:spcBef>
                <a:spcPts val="781"/>
              </a:spcBef>
              <a:buFont typeface="+mj-lt"/>
              <a:buAutoNum type="arabicPeriod"/>
              <a:defRPr sz="1900" baseline="0">
                <a:latin typeface=""/>
              </a:defRPr>
            </a:lvl1pPr>
            <a:lvl2pPr marL="580393" indent="-223228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 marL="1250076" indent="-178582"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 dirty="0" smtClean="0"/>
              <a:t>Numbered list</a:t>
            </a:r>
          </a:p>
          <a:p>
            <a:pPr lvl="1"/>
            <a:endParaRPr lang="en-US" dirty="0" smtClean="0"/>
          </a:p>
          <a:p>
            <a:pPr lvl="2"/>
            <a:endParaRPr lang="en-US" sz="1600" dirty="0" smtClean="0"/>
          </a:p>
          <a:p>
            <a:pPr lvl="3"/>
            <a:endParaRPr lang="en-US" dirty="0" smtClean="0"/>
          </a:p>
        </p:txBody>
      </p:sp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Numbered list title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94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0" y="486196"/>
            <a:ext cx="8165482" cy="38535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baseline="0"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Use section</a:t>
            </a:r>
            <a:br>
              <a:rPr lang="en-GB" dirty="0" smtClean="0"/>
            </a:br>
            <a:r>
              <a:rPr lang="en-GB" dirty="0" smtClean="0"/>
              <a:t>intros to divide</a:t>
            </a:r>
            <a:br>
              <a:rPr lang="en-GB" dirty="0" smtClean="0"/>
            </a:br>
            <a:r>
              <a:rPr lang="en-GB" dirty="0" smtClean="0"/>
              <a:t>things up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1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ulleted List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4919" y="1657718"/>
            <a:ext cx="8156799" cy="3057880"/>
          </a:xfrm>
        </p:spPr>
        <p:txBody>
          <a:bodyPr anchor="t">
            <a:noAutofit/>
          </a:bodyPr>
          <a:lstStyle>
            <a:lvl1pPr marL="281232" indent="-281232">
              <a:spcBef>
                <a:spcPts val="781"/>
              </a:spcBef>
              <a:spcAft>
                <a:spcPts val="0"/>
              </a:spcAft>
              <a:buFont typeface="Arial"/>
              <a:buChar char="•"/>
              <a:defRPr sz="1900" baseline="0">
                <a:latin typeface=""/>
              </a:defRPr>
            </a:lvl1pPr>
            <a:lvl2pPr marL="580393" indent="-223228">
              <a:buFont typeface="Arial" panose="020B0604020202020204" pitchFamily="34" charset="0"/>
              <a:buChar char="•"/>
              <a:defRPr sz="1600"/>
            </a:lvl2pPr>
            <a:lvl3pPr marL="892912" indent="-178582">
              <a:buFont typeface="Arial" panose="020B0604020202020204" pitchFamily="34" charset="0"/>
              <a:buChar char="•"/>
              <a:defRPr sz="1600"/>
            </a:lvl3pPr>
            <a:lvl4pPr marL="1250076" indent="-178582"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 dirty="0" smtClean="0"/>
              <a:t>Bulleted list</a:t>
            </a:r>
          </a:p>
          <a:p>
            <a:pPr lvl="1"/>
            <a:endParaRPr lang="en-US" dirty="0" smtClean="0"/>
          </a:p>
          <a:p>
            <a:pPr lvl="2"/>
            <a:endParaRPr lang="en-US" sz="1600" dirty="0" smtClean="0"/>
          </a:p>
          <a:p>
            <a:pPr lvl="3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sz="1600" dirty="0" smtClean="0"/>
          </a:p>
          <a:p>
            <a:pPr lvl="3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003170"/>
                </a:solidFill>
              </a:defRPr>
            </a:lvl1pPr>
          </a:lstStyle>
          <a:p>
            <a:r>
              <a:rPr lang="en-GB" dirty="0" smtClean="0"/>
              <a:t>Bulleted list title</a:t>
            </a:r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81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lumn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1 column + bullets title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4919" y="1657718"/>
            <a:ext cx="8156799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 (keep to one line)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9259" y="2182917"/>
            <a:ext cx="3664793" cy="327438"/>
          </a:xfrm>
        </p:spPr>
        <p:txBody>
          <a:bodyPr anchor="ctr">
            <a:noAutofit/>
          </a:bodyPr>
          <a:lstStyle>
            <a:lvl1pPr>
              <a:defRPr sz="1400" b="1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5115" y="2182917"/>
            <a:ext cx="3677815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5115" y="2634385"/>
            <a:ext cx="3677814" cy="2081213"/>
          </a:xfrm>
        </p:spPr>
        <p:txBody>
          <a:bodyPr anchor="t">
            <a:noAutofit/>
          </a:bodyPr>
          <a:lstStyle>
            <a:lvl1pPr marL="223228" indent="-223228">
              <a:spcBef>
                <a:spcPts val="781"/>
              </a:spcBef>
              <a:buFont typeface="Arial"/>
              <a:buChar char="•"/>
              <a:defRPr sz="1400" baseline="0">
                <a:latin typeface="Helvetica"/>
                <a:cs typeface="Helvetica"/>
              </a:defRPr>
            </a:lvl1pPr>
            <a:lvl2pPr marL="580393" indent="-223228">
              <a:buFont typeface="Arial" panose="020B0604020202020204" pitchFamily="34" charset="0"/>
              <a:buChar char="•"/>
              <a:defRPr sz="12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 marL="1250076" indent="-178582">
              <a:buFont typeface="Arial" panose="020B0604020202020204" pitchFamily="34" charset="0"/>
              <a:buChar char="•"/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 bullets here</a:t>
            </a: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  <a:p>
            <a:pPr lvl="3"/>
            <a:endParaRPr lang="en-GB" dirty="0" smtClean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085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4919" y="507485"/>
            <a:ext cx="8169823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2 columns title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4919" y="1657718"/>
            <a:ext cx="8156799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 (keep to one line)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19" y="2182917"/>
            <a:ext cx="3669133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5115" y="2182917"/>
            <a:ext cx="3677815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4919" y="2634385"/>
            <a:ext cx="3669133" cy="2081214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5115" y="2634385"/>
            <a:ext cx="3677814" cy="2081214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Points to remember text here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799" y="4780094"/>
            <a:ext cx="386943" cy="386972"/>
          </a:xfrm>
          <a:prstGeom prst="rect">
            <a:avLst/>
          </a:prstGeom>
        </p:spPr>
      </p:pic>
      <p:sp>
        <p:nvSpPr>
          <p:cNvPr id="1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799" y="4780094"/>
            <a:ext cx="386943" cy="3869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7799" y="4780094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66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3 column title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57718"/>
            <a:ext cx="8165483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 (keep to one line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9259" y="2182917"/>
            <a:ext cx="2539933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2634385"/>
            <a:ext cx="253993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280743" y="2182917"/>
            <a:ext cx="2552955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280744" y="2634385"/>
            <a:ext cx="2552954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6088763" y="2182917"/>
            <a:ext cx="2561637" cy="327438"/>
          </a:xfrm>
        </p:spPr>
        <p:txBody>
          <a:bodyPr anchor="ctr">
            <a:no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088764" y="2634385"/>
            <a:ext cx="2565977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3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/>
          <p:cNvSpPr>
            <a:spLocks noGrp="1"/>
          </p:cNvSpPr>
          <p:nvPr>
            <p:ph type="title" hasCustomPrompt="1"/>
          </p:nvPr>
        </p:nvSpPr>
        <p:spPr>
          <a:xfrm>
            <a:off x="489260" y="486197"/>
            <a:ext cx="8165482" cy="34698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en-US" sz="4700" b="1" u="none" baseline="0" smtClean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“Quote here in</a:t>
            </a:r>
            <a:br>
              <a:rPr lang="en-US" dirty="0" smtClean="0"/>
            </a:br>
            <a:r>
              <a:rPr lang="en-US" dirty="0" smtClean="0"/>
              <a:t>quotation marks”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9880" y="4104133"/>
            <a:ext cx="8165481" cy="526332"/>
          </a:xfrm>
        </p:spPr>
        <p:txBody>
          <a:bodyPr>
            <a:normAutofit/>
          </a:bodyPr>
          <a:lstStyle>
            <a:lvl1pPr algn="ctr">
              <a:defRPr sz="1700" baseline="0">
                <a:latin typeface="Helvetica"/>
                <a:cs typeface="Helvetica"/>
              </a:defRPr>
            </a:lvl1pPr>
          </a:lstStyle>
          <a:p>
            <a:pPr lvl="0"/>
            <a:r>
              <a:rPr lang="en-GB" dirty="0" smtClean="0"/>
              <a:t>Attribution if needed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8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+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 (right)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63467"/>
            <a:ext cx="3664793" cy="360693"/>
          </a:xfrm>
        </p:spPr>
        <p:txBody>
          <a:bodyPr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428138" y="2182918"/>
            <a:ext cx="3677814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19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86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ext+2 images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2 images (right)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2634385"/>
            <a:ext cx="3677816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428139" y="2182918"/>
            <a:ext cx="1974047" cy="253268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667672" y="2182918"/>
            <a:ext cx="1974047" cy="253268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57718"/>
            <a:ext cx="3664793" cy="366442"/>
          </a:xfrm>
        </p:spPr>
        <p:txBody>
          <a:bodyPr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19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5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People slide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449672"/>
            <a:ext cx="8152459" cy="366442"/>
          </a:xfrm>
        </p:spPr>
        <p:txBody>
          <a:bodyPr anchor="t">
            <a:norm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Here’s an exception, when you want to introduce a team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1024483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288171" y="1024483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087083" y="1024483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885995" y="1024483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89259" y="2909730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288171" y="2909730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087083" y="2909730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885995" y="2909730"/>
            <a:ext cx="1524827" cy="154788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89259" y="2572371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89259" y="4457617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288171" y="2572371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2288171" y="4457617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4087082" y="2572371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087082" y="4457617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5885995" y="2572371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5885995" y="4457617"/>
            <a:ext cx="1524827" cy="245577"/>
          </a:xfrm>
        </p:spPr>
        <p:txBody>
          <a:bodyPr tIns="28123" anchor="t">
            <a:norm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2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eam Slide (squares)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60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89260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89258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89258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0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This is our team</a:t>
            </a:r>
            <a:endParaRPr lang="en-US" dirty="0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787318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787318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787317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787317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3085377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3085377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3085375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3085375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4393223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393223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4393222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4393222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3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5691282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4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5691282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5691281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5691281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7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6989341" y="1577686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8" name="Picture Placeholder 2"/>
          <p:cNvSpPr>
            <a:spLocks noGrp="1"/>
          </p:cNvSpPr>
          <p:nvPr>
            <p:ph type="pic" sz="quarter" idx="44"/>
          </p:nvPr>
        </p:nvSpPr>
        <p:spPr>
          <a:xfrm>
            <a:off x="6989341" y="3145579"/>
            <a:ext cx="1124969" cy="1123706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45" hasCustomPrompt="1"/>
          </p:nvPr>
        </p:nvSpPr>
        <p:spPr>
          <a:xfrm>
            <a:off x="6989340" y="2729001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46" hasCustomPrompt="1"/>
          </p:nvPr>
        </p:nvSpPr>
        <p:spPr>
          <a:xfrm>
            <a:off x="6989340" y="4296893"/>
            <a:ext cx="1124970" cy="168324"/>
          </a:xfrm>
        </p:spPr>
        <p:txBody>
          <a:bodyPr wrap="square" tIns="0" anchor="t">
            <a:spAutoFit/>
          </a:bodyPr>
          <a:lstStyle>
            <a:lvl1pPr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724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People Slide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449672"/>
            <a:ext cx="8152459" cy="366442"/>
          </a:xfrm>
        </p:spPr>
        <p:txBody>
          <a:bodyPr anchor="t">
            <a:normAutofit/>
          </a:bodyPr>
          <a:lstStyle>
            <a:lvl1pPr marL="0" marR="0" indent="0" algn="l" defTabSz="357165" rtl="0" eaLnBrk="1" fontAlgn="auto" latinLnBrk="0" hangingPunct="1">
              <a:lnSpc>
                <a:spcPct val="100000"/>
              </a:lnSpc>
              <a:spcBef>
                <a:spcPts val="781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Here’s an exception, when you want to introduce a team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1024483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344599" y="1024483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199939" y="1024483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055279" y="1024483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89259" y="2909730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344599" y="2909730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199939" y="2909730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055279" y="2909730"/>
            <a:ext cx="1524827" cy="1547887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89259" y="2572371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89259" y="4457617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344599" y="2572371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2344599" y="4457617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4199938" y="2572371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199938" y="4457617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6055279" y="2572371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6055279" y="4457617"/>
            <a:ext cx="1524827" cy="245577"/>
          </a:xfrm>
        </p:spPr>
        <p:txBody>
          <a:bodyPr tIns="28123" anchor="t">
            <a:norm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95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eam Slide (circles)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60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89260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89258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89258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787318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787318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787317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787317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3085377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3085377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3085375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3085375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4393223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393223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4393222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4393222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3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5691282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4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5691282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5691281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5691281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57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6989341" y="1577686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8" name="Picture Placeholder 2"/>
          <p:cNvSpPr>
            <a:spLocks noGrp="1"/>
          </p:cNvSpPr>
          <p:nvPr>
            <p:ph type="pic" sz="quarter" idx="44"/>
          </p:nvPr>
        </p:nvSpPr>
        <p:spPr>
          <a:xfrm>
            <a:off x="6989341" y="3145579"/>
            <a:ext cx="1124969" cy="1123706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45" hasCustomPrompt="1"/>
          </p:nvPr>
        </p:nvSpPr>
        <p:spPr>
          <a:xfrm>
            <a:off x="6989340" y="2729001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46" hasCustomPrompt="1"/>
          </p:nvPr>
        </p:nvSpPr>
        <p:spPr>
          <a:xfrm>
            <a:off x="6989340" y="4296893"/>
            <a:ext cx="1124970" cy="168324"/>
          </a:xfrm>
        </p:spPr>
        <p:txBody>
          <a:bodyPr wrap="square" tIns="0" anchor="t">
            <a:spAutoFit/>
          </a:bodyPr>
          <a:lstStyle>
            <a:lvl1pPr algn="ctr">
              <a:defRPr sz="1100" baseline="0"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Caption here</a:t>
            </a:r>
            <a:endParaRPr lang="en-US" dirty="0"/>
          </a:p>
        </p:txBody>
      </p:sp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This is our team</a:t>
            </a:r>
            <a:endParaRPr lang="en-US" dirty="0"/>
          </a:p>
        </p:txBody>
      </p:sp>
      <p:sp>
        <p:nvSpPr>
          <p:cNvPr id="2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9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Image+copy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smtClean="0"/>
              <a:t>18pt </a:t>
            </a:r>
            <a:r>
              <a:rPr lang="en-GB" dirty="0" smtClean="0"/>
              <a:t>Heading goes here</a:t>
            </a:r>
          </a:p>
        </p:txBody>
      </p:sp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319208"/>
            <a:ext cx="8165482" cy="1154218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Image + copy across</a:t>
            </a:r>
            <a:br>
              <a:rPr lang="en-US" dirty="0" smtClean="0"/>
            </a:br>
            <a:r>
              <a:rPr lang="en-US" dirty="0" smtClean="0"/>
              <a:t>two lines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89259" y="1808349"/>
            <a:ext cx="5156135" cy="2900544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2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Full bleed image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34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Video+copy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319208"/>
            <a:ext cx="8165482" cy="1154218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Video + copy across</a:t>
            </a:r>
            <a:br>
              <a:rPr lang="en-US" dirty="0" smtClean="0"/>
            </a:br>
            <a:r>
              <a:rPr lang="en-US" dirty="0" smtClean="0"/>
              <a:t>two lines</a:t>
            </a:r>
            <a:endParaRPr lang="en-US" dirty="0"/>
          </a:p>
        </p:txBody>
      </p:sp>
      <p:sp>
        <p:nvSpPr>
          <p:cNvPr id="9" name="Media Placeholder 2"/>
          <p:cNvSpPr>
            <a:spLocks noGrp="1"/>
          </p:cNvSpPr>
          <p:nvPr>
            <p:ph type="media" sz="quarter" idx="19" hasCustomPrompt="1"/>
          </p:nvPr>
        </p:nvSpPr>
        <p:spPr>
          <a:xfrm>
            <a:off x="489259" y="1808349"/>
            <a:ext cx="5156135" cy="2900545"/>
          </a:xfrm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0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here to add 16.9 Video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06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Full scre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dia Placeholder 2"/>
          <p:cNvSpPr>
            <a:spLocks noGrp="1"/>
          </p:cNvSpPr>
          <p:nvPr>
            <p:ph type="media" sz="quarter" idx="19" hasCustomPrompt="1"/>
          </p:nvPr>
        </p:nvSpPr>
        <p:spPr>
          <a:xfrm>
            <a:off x="0" y="0"/>
            <a:ext cx="9144000" cy="5143889"/>
          </a:xfrm>
        </p:spPr>
        <p:txBody>
          <a:bodyPr anchor="ctr">
            <a:normAutofit/>
          </a:bodyPr>
          <a:lstStyle>
            <a:lvl1pPr algn="ctr">
              <a:defRPr sz="1600">
                <a:solidFill>
                  <a:schemeClr val="accent2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here to add 16.9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1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harts: P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Pie</a:t>
            </a:r>
            <a:endParaRPr lang="en-US" dirty="0"/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8" y="1474407"/>
            <a:ext cx="5160475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0" y="1808349"/>
            <a:ext cx="5155514" cy="2901048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rgbClr val="60BFCE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47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harts: Don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Donut</a:t>
            </a:r>
            <a:endParaRPr lang="en-US" dirty="0"/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8" y="1474407"/>
            <a:ext cx="5160475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0" y="1808349"/>
            <a:ext cx="5155514" cy="2901048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rgbClr val="60BFCE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93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harts: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Line</a:t>
            </a:r>
            <a:endParaRPr lang="en-US" dirty="0"/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8" y="1474407"/>
            <a:ext cx="5160475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0" y="1808349"/>
            <a:ext cx="5155514" cy="2901048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rgbClr val="60BFCE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0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Charts: 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Bar</a:t>
            </a:r>
            <a:endParaRPr lang="en-US" dirty="0"/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916378" y="2204306"/>
            <a:ext cx="2725340" cy="2504588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08882" y="1808349"/>
            <a:ext cx="2732835" cy="216416"/>
          </a:xfrm>
        </p:spPr>
        <p:txBody>
          <a:bodyPr wrap="square" anchor="ctr">
            <a:spAutoFit/>
          </a:bodyPr>
          <a:lstStyle>
            <a:lvl1pPr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8" y="1474407"/>
            <a:ext cx="5160475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0" y="1808349"/>
            <a:ext cx="5155514" cy="2901048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rgbClr val="FF0F2D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rgbClr val="60BFCE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12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harts: 2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607762"/>
            <a:ext cx="8165482" cy="577109"/>
          </a:xfrm>
        </p:spPr>
        <p:txBody>
          <a:bodyPr anchor="ctr">
            <a:spAutoFit/>
          </a:bodyPr>
          <a:lstStyle>
            <a:lvl1pPr>
              <a:tabLst>
                <a:tab pos="1686611" algn="l"/>
              </a:tabLst>
              <a:defRPr sz="3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Charts: 2x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sp>
        <p:nvSpPr>
          <p:cNvPr id="34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9" y="1474407"/>
            <a:ext cx="3973430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36" name="Chart Placeholder 2"/>
          <p:cNvSpPr>
            <a:spLocks noGrp="1"/>
          </p:cNvSpPr>
          <p:nvPr>
            <p:ph type="chart" sz="quarter" idx="20"/>
          </p:nvPr>
        </p:nvSpPr>
        <p:spPr>
          <a:xfrm>
            <a:off x="489881" y="1808349"/>
            <a:ext cx="3969610" cy="261702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80169" y="1474407"/>
            <a:ext cx="3973430" cy="216416"/>
          </a:xfrm>
        </p:spPr>
        <p:txBody>
          <a:bodyPr wrap="square" anchor="ctr">
            <a:spAutoFit/>
          </a:bodyPr>
          <a:lstStyle>
            <a:lvl1pPr algn="ctr">
              <a:defRPr sz="1400" b="1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18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4685132" y="1808349"/>
            <a:ext cx="3969610" cy="2617021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4520968"/>
            <a:ext cx="3970231" cy="194630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4685131" y="4520968"/>
            <a:ext cx="3970231" cy="194630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 baseline="0">
                <a:solidFill>
                  <a:srgbClr val="60BFCE"/>
                </a:solidFill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rgbClr val="60BFCE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</a:blip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84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84919" y="1360706"/>
            <a:ext cx="8169823" cy="857044"/>
          </a:xfrm>
        </p:spPr>
        <p:txBody>
          <a:bodyPr anchor="t"/>
          <a:lstStyle>
            <a:lvl1pPr>
              <a:defRPr>
                <a:solidFill>
                  <a:srgbClr val="60BFCE"/>
                </a:solidFill>
              </a:defRPr>
            </a:lvl1pPr>
          </a:lstStyle>
          <a:p>
            <a:r>
              <a:rPr lang="en-GB" dirty="0" smtClean="0"/>
              <a:t>Short, active title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19" y="4047080"/>
            <a:ext cx="8165481" cy="724332"/>
          </a:xfrm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pPr lvl="0"/>
            <a:r>
              <a:rPr lang="en-GB" dirty="0" smtClean="0"/>
              <a:t>Info footer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646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over slide: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84919" y="1489696"/>
            <a:ext cx="8169823" cy="1675535"/>
          </a:xfrm>
        </p:spPr>
        <p:txBody>
          <a:bodyPr anchor="t"/>
          <a:lstStyle/>
          <a:p>
            <a:r>
              <a:rPr lang="en-GB" dirty="0" smtClean="0"/>
              <a:t>2 line title goes here</a:t>
            </a:r>
            <a:br>
              <a:rPr lang="en-GB" dirty="0" smtClean="0"/>
            </a:br>
            <a:r>
              <a:rPr lang="en-GB" dirty="0" smtClean="0"/>
              <a:t>and here</a:t>
            </a:r>
            <a:endParaRPr lang="en-US" dirty="0"/>
          </a:p>
        </p:txBody>
      </p:sp>
      <p:pic>
        <p:nvPicPr>
          <p:cNvPr id="14" name="Picture 13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2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880" y="3165231"/>
            <a:ext cx="8165481" cy="764021"/>
          </a:xfrm>
        </p:spPr>
        <p:txBody>
          <a:bodyPr anchor="t"/>
          <a:lstStyle/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7" name="Picture 6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33" tIns="35716" rIns="71433" bIns="35716" rtlCol="0" anchor="ctr"/>
          <a:lstStyle/>
          <a:p>
            <a:pPr algn="ctr" defTabSz="357165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0" name="Picture 9" descr="Wellcome Logo+strap.png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9" y="0"/>
            <a:ext cx="1222838" cy="12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4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ext+2 images (right)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Text &amp; 2 images (right)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63467"/>
            <a:ext cx="3664793" cy="360693"/>
          </a:xfrm>
        </p:spPr>
        <p:txBody>
          <a:bodyPr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259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428138" y="2182918"/>
            <a:ext cx="2531181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84919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7132407" y="2182919"/>
            <a:ext cx="1522335" cy="1523237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5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3 images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3 images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63467"/>
            <a:ext cx="8165483" cy="36069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2182918"/>
            <a:ext cx="2531181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306410" y="2182918"/>
            <a:ext cx="2531181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123560" y="2182918"/>
            <a:ext cx="2531181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9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4 images">
    <p:bg>
      <p:bgPr>
        <a:solidFill>
          <a:srgbClr val="60B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003170"/>
                </a:solidFill>
              </a:defRPr>
            </a:lvl1pPr>
          </a:lstStyle>
          <a:p>
            <a:r>
              <a:rPr lang="en-US" dirty="0" smtClean="0"/>
              <a:t>4 images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9" y="1663467"/>
            <a:ext cx="8165483" cy="36069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2182918"/>
            <a:ext cx="1906694" cy="190782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576690" y="2182918"/>
            <a:ext cx="1906694" cy="190782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664121" y="2182918"/>
            <a:ext cx="1906694" cy="190782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751551" y="2182918"/>
            <a:ext cx="1906694" cy="1907823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8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ext+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 (left)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60" y="1663467"/>
            <a:ext cx="3677814" cy="36069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432478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2182918"/>
            <a:ext cx="3677814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428138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25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ext+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 (right)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60" y="1663467"/>
            <a:ext cx="3677814" cy="36069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432478" y="2182918"/>
            <a:ext cx="3677814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89259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4919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923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ext+square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89260" y="507485"/>
            <a:ext cx="8165482" cy="857044"/>
          </a:xfrm>
        </p:spPr>
        <p:txBody>
          <a:bodyPr anchor="ctr">
            <a:normAutofit/>
          </a:bodyPr>
          <a:lstStyle>
            <a:lvl1pPr>
              <a:defRPr sz="4700" baseline="0">
                <a:solidFill>
                  <a:srgbClr val="60BFCE"/>
                </a:solidFill>
              </a:defRPr>
            </a:lvl1pPr>
          </a:lstStyle>
          <a:p>
            <a:r>
              <a:rPr lang="en-US" dirty="0" smtClean="0"/>
              <a:t>Text &amp; 1 image (left)</a:t>
            </a:r>
            <a:endParaRPr lang="en-US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89258" y="1663467"/>
            <a:ext cx="6457106" cy="36069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781"/>
              </a:spcBef>
              <a:spcAft>
                <a:spcPts val="0"/>
              </a:spcAft>
              <a:buFont typeface="Arial"/>
              <a:buNone/>
              <a:defRPr sz="2300" b="1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Subheading if needed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281572" y="2634385"/>
            <a:ext cx="3664793" cy="2081213"/>
          </a:xfrm>
        </p:spPr>
        <p:txBody>
          <a:bodyPr anchor="t">
            <a:noAutofit/>
          </a:bodyPr>
          <a:lstStyle>
            <a:lvl1pPr>
              <a:spcBef>
                <a:spcPts val="781"/>
              </a:spcBef>
              <a:defRPr sz="1400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Body text here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89259" y="2182918"/>
            <a:ext cx="2531181" cy="2532681"/>
          </a:xfrm>
          <a:noFill/>
        </p:spPr>
        <p:txBody>
          <a:bodyPr anchor="ctr">
            <a:normAutofit/>
          </a:bodyPr>
          <a:lstStyle>
            <a:lvl1pPr algn="ctr">
              <a:defRPr sz="160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277231" y="2238428"/>
            <a:ext cx="3669133" cy="216416"/>
          </a:xfrm>
        </p:spPr>
        <p:txBody>
          <a:bodyPr anchor="ctr">
            <a:spAutoFit/>
          </a:bodyPr>
          <a:lstStyle>
            <a:lvl1pPr>
              <a:defRPr sz="1400" b="1">
                <a:latin typeface="Helvetica"/>
                <a:cs typeface="Helvetica"/>
              </a:defRPr>
            </a:lvl1pPr>
            <a:lvl2pPr>
              <a:defRPr sz="1400">
                <a:latin typeface="Helvetica"/>
                <a:cs typeface="Helvetica"/>
              </a:defRPr>
            </a:lvl2pPr>
            <a:lvl3pPr>
              <a:defRPr sz="1200">
                <a:latin typeface="Helvetica"/>
                <a:cs typeface="Helvetica"/>
              </a:defRPr>
            </a:lvl3pPr>
            <a:lvl4pPr>
              <a:defRPr sz="1100">
                <a:latin typeface="Helvetica"/>
                <a:cs typeface="Helvetica"/>
              </a:defRPr>
            </a:lvl4pPr>
            <a:lvl5pPr>
              <a:defRPr sz="1100">
                <a:latin typeface="Helvetica"/>
                <a:cs typeface="Helvetica"/>
              </a:defRPr>
            </a:lvl5pPr>
          </a:lstStyle>
          <a:p>
            <a:pPr lvl="0"/>
            <a:r>
              <a:rPr lang="en-GB" dirty="0" smtClean="0"/>
              <a:t>18pt Heading goes here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80F3F43C-809F-4D44-AA8F-32A58293815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2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_End slide + credi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124928" anchor="t">
            <a:normAutofit/>
          </a:bodyPr>
          <a:lstStyle>
            <a:lvl1pPr algn="ctr">
              <a:defRPr sz="2200" baseline="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icon to place image here. Then send to back to see titles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60" y="1833206"/>
            <a:ext cx="8165482" cy="147708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19" y="4057002"/>
            <a:ext cx="8165481" cy="658596"/>
          </a:xfrm>
        </p:spPr>
        <p:txBody>
          <a:bodyPr>
            <a:normAutofit/>
          </a:bodyPr>
          <a:lstStyle>
            <a:lvl1pPr algn="ctr">
              <a:defRPr sz="1900" baseline="0"/>
            </a:lvl1pPr>
          </a:lstStyle>
          <a:p>
            <a:pPr lvl="0"/>
            <a:r>
              <a:rPr lang="en-GB" dirty="0" smtClean="0"/>
              <a:t>Email address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31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End slide+credits+link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solidFill>
            <a:srgbClr val="003170"/>
          </a:solidFill>
        </p:spPr>
        <p:txBody>
          <a:bodyPr tIns="1265544" anchor="t">
            <a:normAutofit/>
          </a:bodyPr>
          <a:lstStyle>
            <a:lvl1pPr algn="ctr">
              <a:defRPr sz="2200" baseline="0">
                <a:solidFill>
                  <a:srgbClr val="FFEB0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icon to place image here. Then send to back to see titles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60" y="1833206"/>
            <a:ext cx="8165482" cy="147708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84919" y="3651426"/>
            <a:ext cx="8165481" cy="1064172"/>
          </a:xfrm>
        </p:spPr>
        <p:txBody>
          <a:bodyPr anchor="b">
            <a:normAutofit/>
          </a:bodyPr>
          <a:lstStyle>
            <a:lvl1pPr algn="ctr">
              <a:defRPr sz="1900" baseline="0"/>
            </a:lvl1pPr>
          </a:lstStyle>
          <a:p>
            <a:pPr lvl="0"/>
            <a:r>
              <a:rPr lang="en-GB" dirty="0" smtClean="0"/>
              <a:t>@</a:t>
            </a:r>
            <a:r>
              <a:rPr lang="en-GB" dirty="0" err="1" smtClean="0"/>
              <a:t>twittername</a:t>
            </a:r>
            <a:endParaRPr lang="en-GB" dirty="0" smtClean="0"/>
          </a:p>
          <a:p>
            <a:pPr lvl="0"/>
            <a:r>
              <a:rPr lang="en-GB" dirty="0" err="1" smtClean="0"/>
              <a:t>linkedin.com</a:t>
            </a:r>
            <a:r>
              <a:rPr lang="en-GB" dirty="0" smtClean="0"/>
              <a:t>/</a:t>
            </a:r>
            <a:r>
              <a:rPr lang="en-GB" dirty="0" err="1" smtClean="0"/>
              <a:t>yourname</a:t>
            </a:r>
            <a:endParaRPr lang="en-GB" dirty="0" smtClean="0"/>
          </a:p>
          <a:p>
            <a:pPr lvl="0"/>
            <a:r>
              <a:rPr lang="en-GB" dirty="0" err="1" smtClean="0"/>
              <a:t>email@wellcome.ac.uk</a:t>
            </a:r>
            <a:endParaRPr lang="en-US" dirty="0"/>
          </a:p>
        </p:txBody>
      </p:sp>
      <p:pic>
        <p:nvPicPr>
          <p:cNvPr id="5" name="Picture 4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82" y="0"/>
            <a:ext cx="1222838" cy="1222930"/>
          </a:xfrm>
          <a:prstGeom prst="rect">
            <a:avLst/>
          </a:prstGeom>
        </p:spPr>
      </p:pic>
      <p:pic>
        <p:nvPicPr>
          <p:cNvPr id="6" name="Picture 5" descr="Wellcome Logo+strap.png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82" y="0"/>
            <a:ext cx="1222838" cy="1222930"/>
          </a:xfrm>
          <a:prstGeom prst="rect">
            <a:avLst/>
          </a:prstGeom>
        </p:spPr>
      </p:pic>
      <p:pic>
        <p:nvPicPr>
          <p:cNvPr id="7" name="Picture 6" descr="Wellcome Logo+strap.png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82" y="0"/>
            <a:ext cx="1222838" cy="12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01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84213" y="141685"/>
            <a:ext cx="5487987" cy="264319"/>
          </a:xfrm>
          <a:prstGeom prst="rect">
            <a:avLst/>
          </a:prstGeom>
        </p:spPr>
        <p:txBody>
          <a:bodyPr lIns="71433" tIns="35716" rIns="71433" bIns="35716"/>
          <a:lstStyle>
            <a:lvl1pPr>
              <a:defRPr/>
            </a:lvl1pPr>
          </a:lstStyle>
          <a:p>
            <a:pPr defTabSz="357165"/>
            <a:r>
              <a:rPr lang="en-GB" altLang="en-US" sz="1400" dirty="0" smtClean="0">
                <a:solidFill>
                  <a:srgbClr val="003170"/>
                </a:solidFill>
              </a:rPr>
              <a:t>Commercial access to health data</a:t>
            </a:r>
            <a:endParaRPr lang="en-GB" altLang="en-US" sz="1400" dirty="0">
              <a:solidFill>
                <a:srgbClr val="0031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2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image" Target="../media/image8.emf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81"/>
            <a:ext cx="8229600" cy="857250"/>
          </a:xfrm>
          <a:prstGeom prst="rect">
            <a:avLst/>
          </a:prstGeom>
        </p:spPr>
        <p:txBody>
          <a:bodyPr vert="horz" lIns="91405" tIns="45702" rIns="91405" bIns="4570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05" tIns="45702" rIns="91405" bIns="4570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05" tIns="45702" rIns="91405" bIns="457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8A306-0E62-45E1-8D90-317C6FD1B85F}" type="datetimeFigureOut">
              <a:rPr lang="en-GB" smtClean="0"/>
              <a:t>10/01/2018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05" tIns="45702" rIns="91405" bIns="457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05" tIns="45702" rIns="91405" bIns="457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F6DA3-CA10-41AF-8030-DB39BE9F14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04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68" indent="-342768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64" indent="-285642" algn="l" defTabSz="914049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62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86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08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34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60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84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08" indent="-228513" algn="l" defTabSz="914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5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9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72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98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22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49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71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96" algn="l" defTabSz="9140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89261" y="1360706"/>
            <a:ext cx="8165482" cy="85704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Short, active title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89260" y="2217756"/>
            <a:ext cx="8165481" cy="53322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lvl="0"/>
            <a:r>
              <a:rPr lang="en-GB" dirty="0" smtClean="0"/>
              <a:t>Slightly more detailed subtitle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3" cstate="email">
            <a:duotone>
              <a:prstClr val="black"/>
              <a:srgbClr val="009BB2">
                <a:tint val="45000"/>
                <a:satMod val="400000"/>
              </a:srgbClr>
            </a:duotone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980" y="4770172"/>
            <a:ext cx="386943" cy="386972"/>
          </a:xfrm>
          <a:prstGeom prst="rect">
            <a:avLst/>
          </a:prstGeom>
        </p:spPr>
      </p:pic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80036" y="4816062"/>
            <a:ext cx="386943" cy="272865"/>
          </a:xfrm>
          <a:prstGeom prst="rect">
            <a:avLst/>
          </a:prstGeom>
        </p:spPr>
        <p:txBody>
          <a:bodyPr vert="horz" lIns="71406" tIns="35702" rIns="71406" bIns="35702" rtlCol="0" anchor="ctr"/>
          <a:lstStyle>
            <a:lvl1pPr algn="ctr">
              <a:defRPr sz="1100">
                <a:solidFill>
                  <a:srgbClr val="60BFCE"/>
                </a:solidFill>
                <a:latin typeface="Arial"/>
                <a:cs typeface="Arial"/>
              </a:defRPr>
            </a:lvl1pPr>
          </a:lstStyle>
          <a:p>
            <a:pPr defTabSz="357027"/>
            <a:fld id="{80F3F43C-809F-4D44-AA8F-32A582938151}" type="slidenum">
              <a:rPr lang="en-US" smtClean="0"/>
              <a:pPr defTabSz="357027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57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  <p:sldLayoutId id="2147483723" r:id="rId28"/>
    <p:sldLayoutId id="2147483724" r:id="rId29"/>
    <p:sldLayoutId id="2147483725" r:id="rId30"/>
    <p:sldLayoutId id="2147483726" r:id="rId3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57027" rtl="0" eaLnBrk="1" latinLnBrk="0" hangingPunct="1">
        <a:spcBef>
          <a:spcPct val="0"/>
        </a:spcBef>
        <a:buNone/>
        <a:defRPr lang="en-GB" sz="4800" kern="1200" baseline="0" dirty="0" smtClean="0">
          <a:solidFill>
            <a:schemeClr val="accent1"/>
          </a:solidFill>
          <a:latin typeface="+mj-lt"/>
          <a:ea typeface="+mj-ea"/>
          <a:cs typeface="Wellcome Bold"/>
        </a:defRPr>
      </a:lvl1pPr>
    </p:titleStyle>
    <p:bodyStyle>
      <a:lvl1pPr marL="0" indent="0" algn="l" defTabSz="357027" rtl="0" eaLnBrk="1" latinLnBrk="0" hangingPunct="1">
        <a:spcBef>
          <a:spcPct val="20000"/>
        </a:spcBef>
        <a:buFont typeface="Arial"/>
        <a:buNone/>
        <a:defRPr sz="2500" kern="1200" baseline="0">
          <a:solidFill>
            <a:schemeClr val="tx1"/>
          </a:solidFill>
          <a:latin typeface="Arial"/>
          <a:ea typeface="+mn-ea"/>
          <a:cs typeface="Arial"/>
        </a:defRPr>
      </a:lvl1pPr>
      <a:lvl2pPr marL="580171" indent="-223144" algn="l" defTabSz="357027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892569" indent="-178516" algn="l" defTabSz="357027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bg1"/>
          </a:solidFill>
          <a:latin typeface="+mn-lt"/>
          <a:ea typeface="+mn-ea"/>
          <a:cs typeface="+mn-cs"/>
        </a:defRPr>
      </a:lvl3pPr>
      <a:lvl4pPr marL="1249596" indent="-178516" algn="l" defTabSz="357027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606623" indent="-178516" algn="l" defTabSz="357027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963656" indent="-178516" algn="l" defTabSz="357027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20679" indent="-178516" algn="l" defTabSz="357027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77708" indent="-178516" algn="l" defTabSz="357027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34733" indent="-178516" algn="l" defTabSz="357027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027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4054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084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8113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137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2166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9192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6220" algn="l" defTabSz="35702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13000" y="1832624"/>
            <a:ext cx="7709859" cy="10107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 smtClean="0"/>
              <a:t>Short, active title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12997" y="3064596"/>
            <a:ext cx="7709860" cy="53322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lvl="0"/>
            <a:r>
              <a:rPr lang="en-GB" dirty="0" smtClean="0"/>
              <a:t>Slightly more detailed subtitle</a:t>
            </a:r>
            <a:endParaRPr lang="en-US" dirty="0"/>
          </a:p>
        </p:txBody>
      </p:sp>
      <p:sp>
        <p:nvSpPr>
          <p:cNvPr id="12" name="Slide Number Placeholder 10"/>
          <p:cNvSpPr txBox="1">
            <a:spLocks/>
          </p:cNvSpPr>
          <p:nvPr/>
        </p:nvSpPr>
        <p:spPr>
          <a:xfrm>
            <a:off x="8219973" y="4864885"/>
            <a:ext cx="423033" cy="237525"/>
          </a:xfrm>
          <a:prstGeom prst="rect">
            <a:avLst/>
          </a:prstGeom>
        </p:spPr>
        <p:txBody>
          <a:bodyPr vert="horz" lIns="0" tIns="35768" rIns="0" bIns="35768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rgbClr val="60BFCE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F3F43C-809F-4D44-AA8F-32A582938151}" type="slidenum">
              <a:rPr lang="en-US" sz="900" smtClean="0">
                <a:solidFill>
                  <a:srgbClr val="003170"/>
                </a:solidFill>
              </a:rPr>
              <a:pPr algn="r"/>
              <a:t>‹#›</a:t>
            </a:fld>
            <a:endParaRPr lang="en-US" sz="900" dirty="0">
              <a:solidFill>
                <a:srgbClr val="00317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796866" y="4812076"/>
            <a:ext cx="364267" cy="34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8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  <p:sldLayoutId id="2147483749" r:id="rId22"/>
    <p:sldLayoutId id="2147483750" r:id="rId23"/>
    <p:sldLayoutId id="2147483751" r:id="rId24"/>
    <p:sldLayoutId id="2147483752" r:id="rId25"/>
    <p:sldLayoutId id="2147483753" r:id="rId26"/>
    <p:sldLayoutId id="2147483754" r:id="rId27"/>
    <p:sldLayoutId id="2147483755" r:id="rId28"/>
    <p:sldLayoutId id="2147483756" r:id="rId29"/>
    <p:sldLayoutId id="2147483757" r:id="rId30"/>
    <p:sldLayoutId id="2147483758" r:id="rId31"/>
    <p:sldLayoutId id="2147483759" r:id="rId32"/>
    <p:sldLayoutId id="2147483760" r:id="rId33"/>
    <p:sldLayoutId id="2147483761" r:id="rId34"/>
    <p:sldLayoutId id="2147483762" r:id="rId3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57689" rtl="0" eaLnBrk="1" latinLnBrk="0" hangingPunct="1">
        <a:spcBef>
          <a:spcPct val="0"/>
        </a:spcBef>
        <a:buNone/>
        <a:defRPr lang="en-GB" sz="4900" kern="1200" baseline="0" dirty="0" smtClean="0">
          <a:solidFill>
            <a:schemeClr val="accent1"/>
          </a:solidFill>
          <a:latin typeface="+mj-lt"/>
          <a:ea typeface="+mj-ea"/>
          <a:cs typeface="Wellcome Bold"/>
        </a:defRPr>
      </a:lvl1pPr>
    </p:titleStyle>
    <p:bodyStyle>
      <a:lvl1pPr marL="0" indent="0" algn="l" defTabSz="357689" rtl="0" eaLnBrk="1" latinLnBrk="0" hangingPunct="1">
        <a:spcBef>
          <a:spcPct val="20000"/>
        </a:spcBef>
        <a:buFont typeface="Arial"/>
        <a:buNone/>
        <a:defRPr sz="2800" kern="1200" baseline="0">
          <a:solidFill>
            <a:schemeClr val="tx1"/>
          </a:solidFill>
          <a:latin typeface="Arial"/>
          <a:ea typeface="+mn-ea"/>
          <a:cs typeface="Arial"/>
        </a:defRPr>
      </a:lvl1pPr>
      <a:lvl2pPr marL="581242" indent="-223554" algn="l" defTabSz="357689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894225" indent="-178848" algn="l" defTabSz="357689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bg1"/>
          </a:solidFill>
          <a:latin typeface="+mn-lt"/>
          <a:ea typeface="+mn-ea"/>
          <a:cs typeface="+mn-cs"/>
        </a:defRPr>
      </a:lvl3pPr>
      <a:lvl4pPr marL="1251914" indent="-178848" algn="l" defTabSz="3576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609603" indent="-178848" algn="l" defTabSz="357689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967291" indent="-178848" algn="l" defTabSz="3576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24981" indent="-178848" algn="l" defTabSz="3576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82670" indent="-178848" algn="l" defTabSz="3576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40360" indent="-178848" algn="l" defTabSz="3576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689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377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072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0756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8446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6135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3823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1515" algn="l" defTabSz="35768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89260" y="1360706"/>
            <a:ext cx="8165482" cy="85704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Short, active title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89260" y="2217750"/>
            <a:ext cx="8165481" cy="53322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lvl="0"/>
            <a:r>
              <a:rPr lang="en-GB" dirty="0" smtClean="0"/>
              <a:t>Slightly more detailed subtitle</a:t>
            </a:r>
            <a:endParaRPr lang="en-US" dirty="0"/>
          </a:p>
        </p:txBody>
      </p:sp>
      <p:sp>
        <p:nvSpPr>
          <p:cNvPr id="3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654741" y="4801179"/>
            <a:ext cx="488570" cy="272865"/>
          </a:xfrm>
          <a:prstGeom prst="rect">
            <a:avLst/>
          </a:prstGeom>
        </p:spPr>
        <p:txBody>
          <a:bodyPr vert="horz" lIns="71433" tIns="35716" rIns="71433" bIns="35716" rtlCol="0" anchor="ctr"/>
          <a:lstStyle>
            <a:lvl1pPr algn="ctr">
              <a:defRPr sz="11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defTabSz="357165"/>
            <a:fld id="{80F3F43C-809F-4D44-AA8F-32A582938151}" type="slidenum">
              <a:rPr lang="en-US" smtClean="0">
                <a:solidFill>
                  <a:prstClr val="white"/>
                </a:solidFill>
              </a:rPr>
              <a:pPr defTabSz="357165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8267799" y="4770172"/>
            <a:ext cx="386943" cy="3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2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  <p:sldLayoutId id="2147483792" r:id="rId28"/>
    <p:sldLayoutId id="2147483793" r:id="rId29"/>
    <p:sldLayoutId id="2147483794" r:id="rId30"/>
    <p:sldLayoutId id="2147483795" r:id="rId31"/>
    <p:sldLayoutId id="2147483796" r:id="rId32"/>
    <p:sldLayoutId id="2147483797" r:id="rId33"/>
    <p:sldLayoutId id="2147483798" r:id="rId34"/>
    <p:sldLayoutId id="2147483799" r:id="rId35"/>
    <p:sldLayoutId id="2147483800" r:id="rId3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57165" rtl="0" eaLnBrk="1" latinLnBrk="0" hangingPunct="1">
        <a:spcBef>
          <a:spcPct val="0"/>
        </a:spcBef>
        <a:buNone/>
        <a:defRPr lang="en-GB" sz="4800" kern="1200" baseline="0" dirty="0" smtClean="0">
          <a:solidFill>
            <a:schemeClr val="bg1"/>
          </a:solidFill>
          <a:latin typeface="+mj-lt"/>
          <a:ea typeface="+mj-ea"/>
          <a:cs typeface="Wellcome Bold"/>
        </a:defRPr>
      </a:lvl1pPr>
    </p:titleStyle>
    <p:bodyStyle>
      <a:lvl1pPr marL="0" indent="0" algn="l" defTabSz="357165" rtl="0" eaLnBrk="1" latinLnBrk="0" hangingPunct="1">
        <a:spcBef>
          <a:spcPct val="20000"/>
        </a:spcBef>
        <a:buFont typeface="Arial"/>
        <a:buNone/>
        <a:defRPr sz="25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580393" indent="-223228" algn="l" defTabSz="357165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892912" indent="-178582" algn="l" defTabSz="357165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bg1"/>
          </a:solidFill>
          <a:latin typeface="+mn-lt"/>
          <a:ea typeface="+mn-ea"/>
          <a:cs typeface="+mn-cs"/>
        </a:defRPr>
      </a:lvl3pPr>
      <a:lvl4pPr marL="1250076" indent="-178582" algn="l" defTabSz="357165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607241" indent="-178582" algn="l" defTabSz="357165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964406" indent="-178582" algn="l" defTabSz="3571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21570" indent="-178582" algn="l" defTabSz="3571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78735" indent="-178582" algn="l" defTabSz="3571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35899" indent="-178582" algn="l" defTabSz="35716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65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29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494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8659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823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2988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0152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7317" algn="l" defTabSz="357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1931" y="1373255"/>
            <a:ext cx="8392811" cy="110733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4400" dirty="0"/>
              <a:t>CHIMS: What does it mean to be a responsible research funder?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89881" y="3651870"/>
            <a:ext cx="8165481" cy="864096"/>
          </a:xfrm>
        </p:spPr>
        <p:txBody>
          <a:bodyPr>
            <a:normAutofit/>
          </a:bodyPr>
          <a:lstStyle/>
          <a:p>
            <a:r>
              <a:rPr lang="en-GB" sz="2400" dirty="0"/>
              <a:t>Katherine Littler, 29 November 2017</a:t>
            </a:r>
          </a:p>
          <a:p>
            <a:r>
              <a:rPr lang="en-GB" sz="2400" dirty="0"/>
              <a:t>GFBR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"/>
            <a:ext cx="2771800" cy="157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69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700" dirty="0" err="1"/>
              <a:t>Wellcome</a:t>
            </a:r>
            <a:r>
              <a:rPr lang="en-GB" sz="3700" dirty="0"/>
              <a:t>: Why are we interested in CHIMS?</a:t>
            </a:r>
            <a:br>
              <a:rPr lang="en-GB" sz="3700" dirty="0"/>
            </a:br>
            <a:endParaRPr lang="en-US" sz="3700" dirty="0">
              <a:solidFill>
                <a:srgbClr val="00317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8520" y="4104133"/>
            <a:ext cx="8165481" cy="525885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55592" y="853322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5592" y="3929251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Vaccines at </a:t>
            </a:r>
            <a:r>
              <a:rPr lang="en-US" dirty="0" err="1" smtClean="0"/>
              <a:t>Wellcome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84920" y="1419622"/>
            <a:ext cx="7823717" cy="3416536"/>
          </a:xfrm>
        </p:spPr>
        <p:txBody>
          <a:bodyPr/>
          <a:lstStyle/>
          <a:p>
            <a:r>
              <a:rPr lang="en-GB" sz="1600" b="1" dirty="0"/>
              <a:t>Why we care about vaccines? </a:t>
            </a:r>
            <a:endParaRPr lang="en-GB" sz="1600" dirty="0"/>
          </a:p>
          <a:p>
            <a:r>
              <a:rPr lang="en-GB" sz="1600" dirty="0"/>
              <a:t>Vaccines save 2-3m lives a year but: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600" dirty="0"/>
              <a:t>we lack effective vaccines for many emerging and neglected infections like </a:t>
            </a:r>
            <a:r>
              <a:rPr lang="en-GB" sz="1600" dirty="0" err="1"/>
              <a:t>Zika</a:t>
            </a:r>
            <a:r>
              <a:rPr lang="en-GB" sz="1600" dirty="0"/>
              <a:t>, MERS, group A strep and </a:t>
            </a:r>
            <a:r>
              <a:rPr lang="en-GB" sz="1600" dirty="0" err="1"/>
              <a:t>Shigella</a:t>
            </a:r>
            <a:r>
              <a:rPr lang="en-GB" sz="1600" dirty="0"/>
              <a:t>; 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600" dirty="0"/>
              <a:t>some existing vaccines are not as effective as they could be; 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600" dirty="0"/>
              <a:t>essential vaccines don’t  always reach those who need them e.g. the vaccines for malaria and rotavirus.</a:t>
            </a:r>
          </a:p>
          <a:p>
            <a:endParaRPr lang="en-GB" sz="1600" dirty="0"/>
          </a:p>
          <a:p>
            <a:r>
              <a:rPr lang="en-GB" sz="1800" b="1" dirty="0"/>
              <a:t>As a global leader in scientific research and policy, </a:t>
            </a:r>
            <a:r>
              <a:rPr lang="en-GB" sz="1800" b="1" dirty="0" err="1"/>
              <a:t>Wellcome</a:t>
            </a:r>
            <a:r>
              <a:rPr lang="en-GB" sz="1800" b="1" dirty="0"/>
              <a:t> is well placed to bring about the change that’s needed to save more lives through vaccination.</a:t>
            </a:r>
          </a:p>
          <a:p>
            <a:pPr marL="267754" indent="-267754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3F43C-809F-4D44-AA8F-32A58293815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921" y="267494"/>
            <a:ext cx="8169823" cy="857044"/>
          </a:xfrm>
        </p:spPr>
        <p:txBody>
          <a:bodyPr/>
          <a:lstStyle/>
          <a:p>
            <a:r>
              <a:rPr lang="en-US" dirty="0" smtClean="0"/>
              <a:t>Vaccines at </a:t>
            </a:r>
            <a:r>
              <a:rPr lang="en-US" dirty="0" err="1" smtClean="0"/>
              <a:t>Wellcome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3F43C-809F-4D44-AA8F-32A58293815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4644008" y="1635647"/>
            <a:ext cx="4211720" cy="32515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357050" rtl="0" eaLnBrk="1" latinLnBrk="0" hangingPunct="1">
              <a:spcBef>
                <a:spcPts val="781"/>
              </a:spcBef>
              <a:buFont typeface="Arial"/>
              <a:buNone/>
              <a:defRPr sz="190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80208" indent="-223158" algn="l" defTabSz="35705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2pPr>
            <a:lvl3pPr marL="892626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3pPr>
            <a:lvl4pPr marL="1249676" indent="-178527" algn="l" defTabSz="357050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4pPr>
            <a:lvl5pPr marL="1606726" indent="-178527" algn="l" defTabSz="35705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5pPr>
            <a:lvl6pPr marL="1963781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0827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7879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4927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7822" indent="-267822">
              <a:buFont typeface="Arial"/>
              <a:buAutoNum type="arabicPeriod"/>
            </a:pPr>
            <a:r>
              <a:rPr lang="en-GB" sz="2200" dirty="0"/>
              <a:t>A world prepared for epidemics</a:t>
            </a:r>
          </a:p>
          <a:p>
            <a:pPr marL="267822" indent="-267822">
              <a:buFont typeface="Arial"/>
              <a:buAutoNum type="arabicPeriod"/>
            </a:pPr>
            <a:r>
              <a:rPr lang="en-GB" sz="2200" b="1" dirty="0"/>
              <a:t>Innovation in vaccine development</a:t>
            </a:r>
          </a:p>
          <a:p>
            <a:pPr marL="865902" lvl="1" indent="-285732"/>
            <a:r>
              <a:rPr lang="en-GB" b="1" dirty="0">
                <a:solidFill>
                  <a:srgbClr val="002060"/>
                </a:solidFill>
              </a:rPr>
              <a:t>through the expanded use of controlled human infection models to accelerate vaccine design and development for target populations.</a:t>
            </a:r>
            <a:endParaRPr lang="en-GB" sz="1700" b="1" dirty="0">
              <a:solidFill>
                <a:srgbClr val="002060"/>
              </a:solidFill>
            </a:endParaRPr>
          </a:p>
          <a:p>
            <a:pPr marL="267822" indent="-267822">
              <a:buFont typeface="Arial"/>
              <a:buAutoNum type="arabicPeriod"/>
            </a:pPr>
            <a:r>
              <a:rPr lang="en-GB" sz="2200" dirty="0"/>
              <a:t>Generating evidence for decision making</a:t>
            </a:r>
          </a:p>
          <a:p>
            <a:pPr marL="267822" indent="-267822">
              <a:buFont typeface="Arial"/>
              <a:buAutoNum type="arabicPeriod"/>
            </a:pPr>
            <a:r>
              <a:rPr lang="en-GB" sz="2200" dirty="0"/>
              <a:t>Increased vaccine expertise</a:t>
            </a:r>
          </a:p>
          <a:p>
            <a:endParaRPr lang="en-US" sz="2200" dirty="0"/>
          </a:p>
          <a:p>
            <a:endParaRPr lang="en-GB" sz="2200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606182" y="1059583"/>
            <a:ext cx="4287373" cy="4764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357050" rtl="0" eaLnBrk="1" latinLnBrk="0" hangingPunct="1">
              <a:spcBef>
                <a:spcPct val="20000"/>
              </a:spcBef>
              <a:buFont typeface="Arial"/>
              <a:buNone/>
              <a:defRPr sz="1900" b="1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80208" indent="-223158" algn="l" defTabSz="35705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2pPr>
            <a:lvl3pPr marL="892626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3pPr>
            <a:lvl4pPr marL="1249676" indent="-178527" algn="l" defTabSz="357050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4pPr>
            <a:lvl5pPr marL="1606726" indent="-178527" algn="l" defTabSz="35705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5pPr>
            <a:lvl6pPr marL="1963781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0827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7879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34927" indent="-178527" algn="l" defTabSz="35705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Four ways we are taking action</a:t>
            </a:r>
          </a:p>
        </p:txBody>
      </p:sp>
      <p:pic>
        <p:nvPicPr>
          <p:cNvPr id="11" name="Picture Placeholder 4" descr="Vaccination who decides Flickr 5815109843_575394e6d4_b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87" r="6187"/>
          <a:stretch>
            <a:fillRect/>
          </a:stretch>
        </p:blipFill>
        <p:spPr>
          <a:xfrm>
            <a:off x="539553" y="1750273"/>
            <a:ext cx="3678021" cy="23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700" dirty="0" err="1"/>
              <a:t>Wellcome</a:t>
            </a:r>
            <a:r>
              <a:rPr lang="en-GB" sz="3700" dirty="0"/>
              <a:t>: Accelerated vaccine development through increased knowledge of target populations</a:t>
            </a:r>
            <a:br>
              <a:rPr lang="en-GB" sz="3700" dirty="0"/>
            </a:br>
            <a:endParaRPr lang="en-US" sz="3700" dirty="0">
              <a:solidFill>
                <a:srgbClr val="00317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8520" y="4104133"/>
            <a:ext cx="8165481" cy="525885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55592" y="853322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5592" y="3929251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91669" y="1570840"/>
            <a:ext cx="5670888" cy="2891873"/>
            <a:chOff x="450938" y="1471771"/>
            <a:chExt cx="5670888" cy="2891873"/>
          </a:xfrm>
        </p:grpSpPr>
        <p:sp>
          <p:nvSpPr>
            <p:cNvPr id="32" name="PQ new box"/>
            <p:cNvSpPr>
              <a:spLocks noChangeArrowheads="1"/>
            </p:cNvSpPr>
            <p:nvPr/>
          </p:nvSpPr>
          <p:spPr bwMode="auto">
            <a:xfrm>
              <a:off x="5369539" y="1957851"/>
              <a:ext cx="276865" cy="178321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3" name="PhIIB new box"/>
            <p:cNvSpPr>
              <a:spLocks noChangeArrowheads="1"/>
            </p:cNvSpPr>
            <p:nvPr/>
          </p:nvSpPr>
          <p:spPr bwMode="auto">
            <a:xfrm>
              <a:off x="3851587" y="1957851"/>
              <a:ext cx="1522759" cy="178321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4" name="PQ box"/>
            <p:cNvSpPr>
              <a:spLocks noChangeArrowheads="1"/>
            </p:cNvSpPr>
            <p:nvPr/>
          </p:nvSpPr>
          <p:spPr bwMode="auto">
            <a:xfrm>
              <a:off x="5365693" y="1531559"/>
              <a:ext cx="276865" cy="22122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5" name="PhIIB box"/>
            <p:cNvSpPr>
              <a:spLocks noChangeArrowheads="1"/>
            </p:cNvSpPr>
            <p:nvPr/>
          </p:nvSpPr>
          <p:spPr bwMode="auto">
            <a:xfrm>
              <a:off x="3853124" y="1533713"/>
              <a:ext cx="1522759" cy="22100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6" name="POC box"/>
            <p:cNvSpPr>
              <a:spLocks noChangeArrowheads="1"/>
            </p:cNvSpPr>
            <p:nvPr/>
          </p:nvSpPr>
          <p:spPr bwMode="auto">
            <a:xfrm>
              <a:off x="2884768" y="3517671"/>
              <a:ext cx="969028" cy="22613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7" name="Preclinical box"/>
            <p:cNvSpPr>
              <a:spLocks noChangeArrowheads="1"/>
            </p:cNvSpPr>
            <p:nvPr/>
          </p:nvSpPr>
          <p:spPr bwMode="auto">
            <a:xfrm>
              <a:off x="1916068" y="3700680"/>
              <a:ext cx="969028" cy="434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8" name="Target Ant box"/>
            <p:cNvSpPr>
              <a:spLocks noChangeArrowheads="1"/>
            </p:cNvSpPr>
            <p:nvPr/>
          </p:nvSpPr>
          <p:spPr bwMode="auto">
            <a:xfrm>
              <a:off x="947672" y="3700731"/>
              <a:ext cx="969028" cy="4307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sp>
          <p:nvSpPr>
            <p:cNvPr id="39" name="Orange Shape"/>
            <p:cNvSpPr>
              <a:spLocks/>
            </p:cNvSpPr>
            <p:nvPr/>
          </p:nvSpPr>
          <p:spPr bwMode="auto">
            <a:xfrm>
              <a:off x="2998887" y="2094623"/>
              <a:ext cx="2116865" cy="1473094"/>
            </a:xfrm>
            <a:custGeom>
              <a:avLst/>
              <a:gdLst>
                <a:gd name="T0" fmla="*/ 1868 w 2202"/>
                <a:gd name="T1" fmla="*/ 98 h 1368"/>
                <a:gd name="T2" fmla="*/ 1770 w 2202"/>
                <a:gd name="T3" fmla="*/ 146 h 1368"/>
                <a:gd name="T4" fmla="*/ 1690 w 2202"/>
                <a:gd name="T5" fmla="*/ 202 h 1368"/>
                <a:gd name="T6" fmla="*/ 1624 w 2202"/>
                <a:gd name="T7" fmla="*/ 268 h 1368"/>
                <a:gd name="T8" fmla="*/ 1572 w 2202"/>
                <a:gd name="T9" fmla="*/ 340 h 1368"/>
                <a:gd name="T10" fmla="*/ 1530 w 2202"/>
                <a:gd name="T11" fmla="*/ 414 h 1368"/>
                <a:gd name="T12" fmla="*/ 1496 w 2202"/>
                <a:gd name="T13" fmla="*/ 494 h 1368"/>
                <a:gd name="T14" fmla="*/ 1444 w 2202"/>
                <a:gd name="T15" fmla="*/ 658 h 1368"/>
                <a:gd name="T16" fmla="*/ 1424 w 2202"/>
                <a:gd name="T17" fmla="*/ 718 h 1368"/>
                <a:gd name="T18" fmla="*/ 1382 w 2202"/>
                <a:gd name="T19" fmla="*/ 838 h 1368"/>
                <a:gd name="T20" fmla="*/ 1344 w 2202"/>
                <a:gd name="T21" fmla="*/ 924 h 1368"/>
                <a:gd name="T22" fmla="*/ 1312 w 2202"/>
                <a:gd name="T23" fmla="*/ 980 h 1368"/>
                <a:gd name="T24" fmla="*/ 1274 w 2202"/>
                <a:gd name="T25" fmla="*/ 1032 h 1368"/>
                <a:gd name="T26" fmla="*/ 1228 w 2202"/>
                <a:gd name="T27" fmla="*/ 1082 h 1368"/>
                <a:gd name="T28" fmla="*/ 1204 w 2202"/>
                <a:gd name="T29" fmla="*/ 1106 h 1368"/>
                <a:gd name="T30" fmla="*/ 1146 w 2202"/>
                <a:gd name="T31" fmla="*/ 1148 h 1368"/>
                <a:gd name="T32" fmla="*/ 1084 w 2202"/>
                <a:gd name="T33" fmla="*/ 1186 h 1368"/>
                <a:gd name="T34" fmla="*/ 1014 w 2202"/>
                <a:gd name="T35" fmla="*/ 1220 h 1368"/>
                <a:gd name="T36" fmla="*/ 938 w 2202"/>
                <a:gd name="T37" fmla="*/ 1248 h 1368"/>
                <a:gd name="T38" fmla="*/ 860 w 2202"/>
                <a:gd name="T39" fmla="*/ 1274 h 1368"/>
                <a:gd name="T40" fmla="*/ 694 w 2202"/>
                <a:gd name="T41" fmla="*/ 1312 h 1368"/>
                <a:gd name="T42" fmla="*/ 524 w 2202"/>
                <a:gd name="T43" fmla="*/ 1338 h 1368"/>
                <a:gd name="T44" fmla="*/ 356 w 2202"/>
                <a:gd name="T45" fmla="*/ 1354 h 1368"/>
                <a:gd name="T46" fmla="*/ 126 w 2202"/>
                <a:gd name="T47" fmla="*/ 1364 h 1368"/>
                <a:gd name="T48" fmla="*/ 0 w 2202"/>
                <a:gd name="T49" fmla="*/ 1368 h 1368"/>
                <a:gd name="T50" fmla="*/ 50 w 2202"/>
                <a:gd name="T51" fmla="*/ 1332 h 1368"/>
                <a:gd name="T52" fmla="*/ 100 w 2202"/>
                <a:gd name="T53" fmla="*/ 1288 h 1368"/>
                <a:gd name="T54" fmla="*/ 146 w 2202"/>
                <a:gd name="T55" fmla="*/ 1236 h 1368"/>
                <a:gd name="T56" fmla="*/ 240 w 2202"/>
                <a:gd name="T57" fmla="*/ 1114 h 1368"/>
                <a:gd name="T58" fmla="*/ 380 w 2202"/>
                <a:gd name="T59" fmla="*/ 898 h 1368"/>
                <a:gd name="T60" fmla="*/ 432 w 2202"/>
                <a:gd name="T61" fmla="*/ 814 h 1368"/>
                <a:gd name="T62" fmla="*/ 546 w 2202"/>
                <a:gd name="T63" fmla="*/ 640 h 1368"/>
                <a:gd name="T64" fmla="*/ 638 w 2202"/>
                <a:gd name="T65" fmla="*/ 512 h 1368"/>
                <a:gd name="T66" fmla="*/ 706 w 2202"/>
                <a:gd name="T67" fmla="*/ 428 h 1368"/>
                <a:gd name="T68" fmla="*/ 778 w 2202"/>
                <a:gd name="T69" fmla="*/ 348 h 1368"/>
                <a:gd name="T70" fmla="*/ 856 w 2202"/>
                <a:gd name="T71" fmla="*/ 274 h 1368"/>
                <a:gd name="T72" fmla="*/ 898 w 2202"/>
                <a:gd name="T73" fmla="*/ 238 h 1368"/>
                <a:gd name="T74" fmla="*/ 944 w 2202"/>
                <a:gd name="T75" fmla="*/ 204 h 1368"/>
                <a:gd name="T76" fmla="*/ 1000 w 2202"/>
                <a:gd name="T77" fmla="*/ 172 h 1368"/>
                <a:gd name="T78" fmla="*/ 1064 w 2202"/>
                <a:gd name="T79" fmla="*/ 144 h 1368"/>
                <a:gd name="T80" fmla="*/ 1134 w 2202"/>
                <a:gd name="T81" fmla="*/ 120 h 1368"/>
                <a:gd name="T82" fmla="*/ 1290 w 2202"/>
                <a:gd name="T83" fmla="*/ 78 h 1368"/>
                <a:gd name="T84" fmla="*/ 1464 w 2202"/>
                <a:gd name="T85" fmla="*/ 48 h 1368"/>
                <a:gd name="T86" fmla="*/ 1648 w 2202"/>
                <a:gd name="T87" fmla="*/ 26 h 1368"/>
                <a:gd name="T88" fmla="*/ 1838 w 2202"/>
                <a:gd name="T89" fmla="*/ 12 h 1368"/>
                <a:gd name="T90" fmla="*/ 2024 w 2202"/>
                <a:gd name="T91" fmla="*/ 4 h 1368"/>
                <a:gd name="T92" fmla="*/ 2202 w 2202"/>
                <a:gd name="T93" fmla="*/ 0 h 1368"/>
                <a:gd name="T94" fmla="*/ 2032 w 2202"/>
                <a:gd name="T95" fmla="*/ 40 h 1368"/>
                <a:gd name="T96" fmla="*/ 1868 w 2202"/>
                <a:gd name="T97" fmla="*/ 98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02" h="1368">
                  <a:moveTo>
                    <a:pt x="1868" y="98"/>
                  </a:moveTo>
                  <a:lnTo>
                    <a:pt x="1868" y="98"/>
                  </a:lnTo>
                  <a:lnTo>
                    <a:pt x="1816" y="120"/>
                  </a:lnTo>
                  <a:lnTo>
                    <a:pt x="1770" y="146"/>
                  </a:lnTo>
                  <a:lnTo>
                    <a:pt x="1728" y="174"/>
                  </a:lnTo>
                  <a:lnTo>
                    <a:pt x="1690" y="202"/>
                  </a:lnTo>
                  <a:lnTo>
                    <a:pt x="1654" y="234"/>
                  </a:lnTo>
                  <a:lnTo>
                    <a:pt x="1624" y="268"/>
                  </a:lnTo>
                  <a:lnTo>
                    <a:pt x="1596" y="302"/>
                  </a:lnTo>
                  <a:lnTo>
                    <a:pt x="1572" y="340"/>
                  </a:lnTo>
                  <a:lnTo>
                    <a:pt x="1550" y="376"/>
                  </a:lnTo>
                  <a:lnTo>
                    <a:pt x="1530" y="414"/>
                  </a:lnTo>
                  <a:lnTo>
                    <a:pt x="1512" y="454"/>
                  </a:lnTo>
                  <a:lnTo>
                    <a:pt x="1496" y="494"/>
                  </a:lnTo>
                  <a:lnTo>
                    <a:pt x="1468" y="576"/>
                  </a:lnTo>
                  <a:lnTo>
                    <a:pt x="1444" y="658"/>
                  </a:lnTo>
                  <a:lnTo>
                    <a:pt x="1444" y="658"/>
                  </a:lnTo>
                  <a:lnTo>
                    <a:pt x="1424" y="718"/>
                  </a:lnTo>
                  <a:lnTo>
                    <a:pt x="1404" y="778"/>
                  </a:lnTo>
                  <a:lnTo>
                    <a:pt x="1382" y="838"/>
                  </a:lnTo>
                  <a:lnTo>
                    <a:pt x="1358" y="896"/>
                  </a:lnTo>
                  <a:lnTo>
                    <a:pt x="1344" y="924"/>
                  </a:lnTo>
                  <a:lnTo>
                    <a:pt x="1328" y="952"/>
                  </a:lnTo>
                  <a:lnTo>
                    <a:pt x="1312" y="980"/>
                  </a:lnTo>
                  <a:lnTo>
                    <a:pt x="1294" y="1006"/>
                  </a:lnTo>
                  <a:lnTo>
                    <a:pt x="1274" y="1032"/>
                  </a:lnTo>
                  <a:lnTo>
                    <a:pt x="1252" y="1058"/>
                  </a:lnTo>
                  <a:lnTo>
                    <a:pt x="1228" y="1082"/>
                  </a:lnTo>
                  <a:lnTo>
                    <a:pt x="1204" y="1106"/>
                  </a:lnTo>
                  <a:lnTo>
                    <a:pt x="1204" y="1106"/>
                  </a:lnTo>
                  <a:lnTo>
                    <a:pt x="1176" y="1128"/>
                  </a:lnTo>
                  <a:lnTo>
                    <a:pt x="1146" y="1148"/>
                  </a:lnTo>
                  <a:lnTo>
                    <a:pt x="1116" y="1168"/>
                  </a:lnTo>
                  <a:lnTo>
                    <a:pt x="1084" y="1186"/>
                  </a:lnTo>
                  <a:lnTo>
                    <a:pt x="1048" y="1204"/>
                  </a:lnTo>
                  <a:lnTo>
                    <a:pt x="1014" y="1220"/>
                  </a:lnTo>
                  <a:lnTo>
                    <a:pt x="976" y="1234"/>
                  </a:lnTo>
                  <a:lnTo>
                    <a:pt x="938" y="1248"/>
                  </a:lnTo>
                  <a:lnTo>
                    <a:pt x="900" y="1262"/>
                  </a:lnTo>
                  <a:lnTo>
                    <a:pt x="860" y="1274"/>
                  </a:lnTo>
                  <a:lnTo>
                    <a:pt x="778" y="1294"/>
                  </a:lnTo>
                  <a:lnTo>
                    <a:pt x="694" y="1312"/>
                  </a:lnTo>
                  <a:lnTo>
                    <a:pt x="608" y="1326"/>
                  </a:lnTo>
                  <a:lnTo>
                    <a:pt x="524" y="1338"/>
                  </a:lnTo>
                  <a:lnTo>
                    <a:pt x="440" y="1346"/>
                  </a:lnTo>
                  <a:lnTo>
                    <a:pt x="356" y="1354"/>
                  </a:lnTo>
                  <a:lnTo>
                    <a:pt x="276" y="1358"/>
                  </a:lnTo>
                  <a:lnTo>
                    <a:pt x="126" y="1364"/>
                  </a:lnTo>
                  <a:lnTo>
                    <a:pt x="0" y="1368"/>
                  </a:lnTo>
                  <a:lnTo>
                    <a:pt x="0" y="1368"/>
                  </a:lnTo>
                  <a:lnTo>
                    <a:pt x="26" y="1350"/>
                  </a:lnTo>
                  <a:lnTo>
                    <a:pt x="50" y="1332"/>
                  </a:lnTo>
                  <a:lnTo>
                    <a:pt x="74" y="1312"/>
                  </a:lnTo>
                  <a:lnTo>
                    <a:pt x="100" y="1288"/>
                  </a:lnTo>
                  <a:lnTo>
                    <a:pt x="122" y="1264"/>
                  </a:lnTo>
                  <a:lnTo>
                    <a:pt x="146" y="1236"/>
                  </a:lnTo>
                  <a:lnTo>
                    <a:pt x="194" y="1178"/>
                  </a:lnTo>
                  <a:lnTo>
                    <a:pt x="240" y="1114"/>
                  </a:lnTo>
                  <a:lnTo>
                    <a:pt x="286" y="1046"/>
                  </a:lnTo>
                  <a:lnTo>
                    <a:pt x="380" y="898"/>
                  </a:lnTo>
                  <a:lnTo>
                    <a:pt x="380" y="898"/>
                  </a:lnTo>
                  <a:lnTo>
                    <a:pt x="432" y="814"/>
                  </a:lnTo>
                  <a:lnTo>
                    <a:pt x="488" y="728"/>
                  </a:lnTo>
                  <a:lnTo>
                    <a:pt x="546" y="640"/>
                  </a:lnTo>
                  <a:lnTo>
                    <a:pt x="606" y="554"/>
                  </a:lnTo>
                  <a:lnTo>
                    <a:pt x="638" y="512"/>
                  </a:lnTo>
                  <a:lnTo>
                    <a:pt x="672" y="470"/>
                  </a:lnTo>
                  <a:lnTo>
                    <a:pt x="706" y="428"/>
                  </a:lnTo>
                  <a:lnTo>
                    <a:pt x="742" y="388"/>
                  </a:lnTo>
                  <a:lnTo>
                    <a:pt x="778" y="348"/>
                  </a:lnTo>
                  <a:lnTo>
                    <a:pt x="816" y="310"/>
                  </a:lnTo>
                  <a:lnTo>
                    <a:pt x="856" y="274"/>
                  </a:lnTo>
                  <a:lnTo>
                    <a:pt x="898" y="238"/>
                  </a:lnTo>
                  <a:lnTo>
                    <a:pt x="898" y="238"/>
                  </a:lnTo>
                  <a:lnTo>
                    <a:pt x="920" y="220"/>
                  </a:lnTo>
                  <a:lnTo>
                    <a:pt x="944" y="204"/>
                  </a:lnTo>
                  <a:lnTo>
                    <a:pt x="972" y="188"/>
                  </a:lnTo>
                  <a:lnTo>
                    <a:pt x="1000" y="172"/>
                  </a:lnTo>
                  <a:lnTo>
                    <a:pt x="1032" y="158"/>
                  </a:lnTo>
                  <a:lnTo>
                    <a:pt x="1064" y="144"/>
                  </a:lnTo>
                  <a:lnTo>
                    <a:pt x="1098" y="132"/>
                  </a:lnTo>
                  <a:lnTo>
                    <a:pt x="1134" y="120"/>
                  </a:lnTo>
                  <a:lnTo>
                    <a:pt x="1210" y="98"/>
                  </a:lnTo>
                  <a:lnTo>
                    <a:pt x="1290" y="78"/>
                  </a:lnTo>
                  <a:lnTo>
                    <a:pt x="1376" y="62"/>
                  </a:lnTo>
                  <a:lnTo>
                    <a:pt x="1464" y="48"/>
                  </a:lnTo>
                  <a:lnTo>
                    <a:pt x="1556" y="36"/>
                  </a:lnTo>
                  <a:lnTo>
                    <a:pt x="1648" y="26"/>
                  </a:lnTo>
                  <a:lnTo>
                    <a:pt x="1744" y="18"/>
                  </a:lnTo>
                  <a:lnTo>
                    <a:pt x="1838" y="12"/>
                  </a:lnTo>
                  <a:lnTo>
                    <a:pt x="1932" y="6"/>
                  </a:lnTo>
                  <a:lnTo>
                    <a:pt x="2024" y="4"/>
                  </a:lnTo>
                  <a:lnTo>
                    <a:pt x="2202" y="0"/>
                  </a:lnTo>
                  <a:lnTo>
                    <a:pt x="2202" y="0"/>
                  </a:lnTo>
                  <a:lnTo>
                    <a:pt x="2116" y="18"/>
                  </a:lnTo>
                  <a:lnTo>
                    <a:pt x="2032" y="40"/>
                  </a:lnTo>
                  <a:lnTo>
                    <a:pt x="1950" y="66"/>
                  </a:lnTo>
                  <a:lnTo>
                    <a:pt x="1868" y="98"/>
                  </a:lnTo>
                  <a:lnTo>
                    <a:pt x="1868" y="98"/>
                  </a:lnTo>
                  <a:close/>
                </a:path>
              </a:pathLst>
            </a:custGeom>
            <a:gradFill flip="none" rotWithShape="1">
              <a:gsLst>
                <a:gs pos="15000">
                  <a:schemeClr val="accent2"/>
                </a:gs>
                <a:gs pos="90000">
                  <a:srgbClr val="CE6B29">
                    <a:alpha val="28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</a:bodyPr>
            <a:lstStyle/>
            <a:p>
              <a:pPr defTabSz="357643"/>
              <a:endParaRPr lang="en-US" sz="1300">
                <a:solidFill>
                  <a:srgbClr val="003170"/>
                </a:solidFill>
              </a:endParaRPr>
            </a:p>
          </p:txBody>
        </p:sp>
        <p:grpSp>
          <p:nvGrpSpPr>
            <p:cNvPr id="40" name="Current Paradigm Line"/>
            <p:cNvGrpSpPr/>
            <p:nvPr/>
          </p:nvGrpSpPr>
          <p:grpSpPr>
            <a:xfrm>
              <a:off x="920477" y="2060172"/>
              <a:ext cx="4662488" cy="1664768"/>
              <a:chOff x="677863" y="1858963"/>
              <a:chExt cx="7699375" cy="2454275"/>
            </a:xfrm>
          </p:grpSpPr>
          <p:sp>
            <p:nvSpPr>
              <p:cNvPr id="105" name="CurrentParadigm white line"/>
              <p:cNvSpPr>
                <a:spLocks/>
              </p:cNvSpPr>
              <p:nvPr/>
            </p:nvSpPr>
            <p:spPr bwMode="auto">
              <a:xfrm>
                <a:off x="677863" y="1858963"/>
                <a:ext cx="7699375" cy="2454275"/>
              </a:xfrm>
              <a:custGeom>
                <a:avLst/>
                <a:gdLst>
                  <a:gd name="T0" fmla="*/ 12 w 4850"/>
                  <a:gd name="T1" fmla="*/ 1544 h 1546"/>
                  <a:gd name="T2" fmla="*/ 0 w 4850"/>
                  <a:gd name="T3" fmla="*/ 1526 h 1546"/>
                  <a:gd name="T4" fmla="*/ 6 w 4850"/>
                  <a:gd name="T5" fmla="*/ 1512 h 1546"/>
                  <a:gd name="T6" fmla="*/ 18 w 4850"/>
                  <a:gd name="T7" fmla="*/ 1506 h 1546"/>
                  <a:gd name="T8" fmla="*/ 1814 w 4850"/>
                  <a:gd name="T9" fmla="*/ 1416 h 1546"/>
                  <a:gd name="T10" fmla="*/ 2038 w 4850"/>
                  <a:gd name="T11" fmla="*/ 1404 h 1546"/>
                  <a:gd name="T12" fmla="*/ 2282 w 4850"/>
                  <a:gd name="T13" fmla="*/ 1400 h 1546"/>
                  <a:gd name="T14" fmla="*/ 2596 w 4850"/>
                  <a:gd name="T15" fmla="*/ 1382 h 1546"/>
                  <a:gd name="T16" fmla="*/ 2852 w 4850"/>
                  <a:gd name="T17" fmla="*/ 1348 h 1546"/>
                  <a:gd name="T18" fmla="*/ 3060 w 4850"/>
                  <a:gd name="T19" fmla="*/ 1296 h 1546"/>
                  <a:gd name="T20" fmla="*/ 3174 w 4850"/>
                  <a:gd name="T21" fmla="*/ 1256 h 1546"/>
                  <a:gd name="T22" fmla="*/ 3278 w 4850"/>
                  <a:gd name="T23" fmla="*/ 1204 h 1546"/>
                  <a:gd name="T24" fmla="*/ 3366 w 4850"/>
                  <a:gd name="T25" fmla="*/ 1140 h 1546"/>
                  <a:gd name="T26" fmla="*/ 3414 w 4850"/>
                  <a:gd name="T27" fmla="*/ 1092 h 1546"/>
                  <a:gd name="T28" fmla="*/ 3474 w 4850"/>
                  <a:gd name="T29" fmla="*/ 1014 h 1546"/>
                  <a:gd name="T30" fmla="*/ 3520 w 4850"/>
                  <a:gd name="T31" fmla="*/ 930 h 1546"/>
                  <a:gd name="T32" fmla="*/ 3586 w 4850"/>
                  <a:gd name="T33" fmla="*/ 752 h 1546"/>
                  <a:gd name="T34" fmla="*/ 3630 w 4850"/>
                  <a:gd name="T35" fmla="*/ 610 h 1546"/>
                  <a:gd name="T36" fmla="*/ 3692 w 4850"/>
                  <a:gd name="T37" fmla="*/ 450 h 1546"/>
                  <a:gd name="T38" fmla="*/ 3758 w 4850"/>
                  <a:gd name="T39" fmla="*/ 338 h 1546"/>
                  <a:gd name="T40" fmla="*/ 3852 w 4850"/>
                  <a:gd name="T41" fmla="*/ 238 h 1546"/>
                  <a:gd name="T42" fmla="*/ 3978 w 4850"/>
                  <a:gd name="T43" fmla="*/ 154 h 1546"/>
                  <a:gd name="T44" fmla="*/ 4076 w 4850"/>
                  <a:gd name="T45" fmla="*/ 114 h 1546"/>
                  <a:gd name="T46" fmla="*/ 4216 w 4850"/>
                  <a:gd name="T47" fmla="*/ 68 h 1546"/>
                  <a:gd name="T48" fmla="*/ 4358 w 4850"/>
                  <a:gd name="T49" fmla="*/ 36 h 1546"/>
                  <a:gd name="T50" fmla="*/ 4508 w 4850"/>
                  <a:gd name="T51" fmla="*/ 12 h 1546"/>
                  <a:gd name="T52" fmla="*/ 4664 w 4850"/>
                  <a:gd name="T53" fmla="*/ 0 h 1546"/>
                  <a:gd name="T54" fmla="*/ 4830 w 4850"/>
                  <a:gd name="T55" fmla="*/ 0 h 1546"/>
                  <a:gd name="T56" fmla="*/ 4848 w 4850"/>
                  <a:gd name="T57" fmla="*/ 12 h 1546"/>
                  <a:gd name="T58" fmla="*/ 4848 w 4850"/>
                  <a:gd name="T59" fmla="*/ 28 h 1546"/>
                  <a:gd name="T60" fmla="*/ 4830 w 4850"/>
                  <a:gd name="T61" fmla="*/ 40 h 1546"/>
                  <a:gd name="T62" fmla="*/ 4828 w 4850"/>
                  <a:gd name="T63" fmla="*/ 40 h 1546"/>
                  <a:gd name="T64" fmla="*/ 4564 w 4850"/>
                  <a:gd name="T65" fmla="*/ 48 h 1546"/>
                  <a:gd name="T66" fmla="*/ 4414 w 4850"/>
                  <a:gd name="T67" fmla="*/ 66 h 1546"/>
                  <a:gd name="T68" fmla="*/ 4272 w 4850"/>
                  <a:gd name="T69" fmla="*/ 96 h 1546"/>
                  <a:gd name="T70" fmla="*/ 4136 w 4850"/>
                  <a:gd name="T71" fmla="*/ 136 h 1546"/>
                  <a:gd name="T72" fmla="*/ 4046 w 4850"/>
                  <a:gd name="T73" fmla="*/ 168 h 1546"/>
                  <a:gd name="T74" fmla="*/ 3912 w 4850"/>
                  <a:gd name="T75" fmla="*/ 240 h 1546"/>
                  <a:gd name="T76" fmla="*/ 3816 w 4850"/>
                  <a:gd name="T77" fmla="*/ 328 h 1546"/>
                  <a:gd name="T78" fmla="*/ 3746 w 4850"/>
                  <a:gd name="T79" fmla="*/ 430 h 1546"/>
                  <a:gd name="T80" fmla="*/ 3696 w 4850"/>
                  <a:gd name="T81" fmla="*/ 544 h 1546"/>
                  <a:gd name="T82" fmla="*/ 3644 w 4850"/>
                  <a:gd name="T83" fmla="*/ 704 h 1546"/>
                  <a:gd name="T84" fmla="*/ 3580 w 4850"/>
                  <a:gd name="T85" fmla="*/ 890 h 1546"/>
                  <a:gd name="T86" fmla="*/ 3524 w 4850"/>
                  <a:gd name="T87" fmla="*/ 1010 h 1546"/>
                  <a:gd name="T88" fmla="*/ 3466 w 4850"/>
                  <a:gd name="T89" fmla="*/ 1094 h 1546"/>
                  <a:gd name="T90" fmla="*/ 3392 w 4850"/>
                  <a:gd name="T91" fmla="*/ 1170 h 1546"/>
                  <a:gd name="T92" fmla="*/ 3332 w 4850"/>
                  <a:gd name="T93" fmla="*/ 1216 h 1546"/>
                  <a:gd name="T94" fmla="*/ 3230 w 4850"/>
                  <a:gd name="T95" fmla="*/ 1272 h 1546"/>
                  <a:gd name="T96" fmla="*/ 3116 w 4850"/>
                  <a:gd name="T97" fmla="*/ 1320 h 1546"/>
                  <a:gd name="T98" fmla="*/ 2952 w 4850"/>
                  <a:gd name="T99" fmla="*/ 1368 h 1546"/>
                  <a:gd name="T100" fmla="*/ 2690 w 4850"/>
                  <a:gd name="T101" fmla="*/ 1412 h 1546"/>
                  <a:gd name="T102" fmla="*/ 2436 w 4850"/>
                  <a:gd name="T103" fmla="*/ 1434 h 1546"/>
                  <a:gd name="T104" fmla="*/ 2156 w 4850"/>
                  <a:gd name="T105" fmla="*/ 1442 h 1546"/>
                  <a:gd name="T106" fmla="*/ 1816 w 4850"/>
                  <a:gd name="T107" fmla="*/ 1454 h 1546"/>
                  <a:gd name="T108" fmla="*/ 490 w 4850"/>
                  <a:gd name="T109" fmla="*/ 1518 h 1546"/>
                  <a:gd name="T110" fmla="*/ 20 w 4850"/>
                  <a:gd name="T111" fmla="*/ 1546 h 1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50" h="1546">
                    <a:moveTo>
                      <a:pt x="20" y="1546"/>
                    </a:moveTo>
                    <a:lnTo>
                      <a:pt x="20" y="1546"/>
                    </a:lnTo>
                    <a:lnTo>
                      <a:pt x="12" y="1544"/>
                    </a:lnTo>
                    <a:lnTo>
                      <a:pt x="6" y="1540"/>
                    </a:lnTo>
                    <a:lnTo>
                      <a:pt x="2" y="1534"/>
                    </a:lnTo>
                    <a:lnTo>
                      <a:pt x="0" y="1526"/>
                    </a:lnTo>
                    <a:lnTo>
                      <a:pt x="0" y="1526"/>
                    </a:lnTo>
                    <a:lnTo>
                      <a:pt x="2" y="1518"/>
                    </a:lnTo>
                    <a:lnTo>
                      <a:pt x="6" y="1512"/>
                    </a:lnTo>
                    <a:lnTo>
                      <a:pt x="12" y="1508"/>
                    </a:lnTo>
                    <a:lnTo>
                      <a:pt x="18" y="1506"/>
                    </a:lnTo>
                    <a:lnTo>
                      <a:pt x="18" y="1506"/>
                    </a:lnTo>
                    <a:lnTo>
                      <a:pt x="488" y="1478"/>
                    </a:lnTo>
                    <a:lnTo>
                      <a:pt x="978" y="1454"/>
                    </a:lnTo>
                    <a:lnTo>
                      <a:pt x="1814" y="1416"/>
                    </a:lnTo>
                    <a:lnTo>
                      <a:pt x="1814" y="1416"/>
                    </a:lnTo>
                    <a:lnTo>
                      <a:pt x="2038" y="1404"/>
                    </a:lnTo>
                    <a:lnTo>
                      <a:pt x="2038" y="1404"/>
                    </a:lnTo>
                    <a:lnTo>
                      <a:pt x="2156" y="1402"/>
                    </a:lnTo>
                    <a:lnTo>
                      <a:pt x="2156" y="1402"/>
                    </a:lnTo>
                    <a:lnTo>
                      <a:pt x="2282" y="1400"/>
                    </a:lnTo>
                    <a:lnTo>
                      <a:pt x="2432" y="1394"/>
                    </a:lnTo>
                    <a:lnTo>
                      <a:pt x="2512" y="1388"/>
                    </a:lnTo>
                    <a:lnTo>
                      <a:pt x="2596" y="1382"/>
                    </a:lnTo>
                    <a:lnTo>
                      <a:pt x="2680" y="1372"/>
                    </a:lnTo>
                    <a:lnTo>
                      <a:pt x="2766" y="1362"/>
                    </a:lnTo>
                    <a:lnTo>
                      <a:pt x="2852" y="1348"/>
                    </a:lnTo>
                    <a:lnTo>
                      <a:pt x="2936" y="1330"/>
                    </a:lnTo>
                    <a:lnTo>
                      <a:pt x="3020" y="1308"/>
                    </a:lnTo>
                    <a:lnTo>
                      <a:pt x="3060" y="1296"/>
                    </a:lnTo>
                    <a:lnTo>
                      <a:pt x="3098" y="1284"/>
                    </a:lnTo>
                    <a:lnTo>
                      <a:pt x="3136" y="1270"/>
                    </a:lnTo>
                    <a:lnTo>
                      <a:pt x="3174" y="1256"/>
                    </a:lnTo>
                    <a:lnTo>
                      <a:pt x="3210" y="1238"/>
                    </a:lnTo>
                    <a:lnTo>
                      <a:pt x="3244" y="1222"/>
                    </a:lnTo>
                    <a:lnTo>
                      <a:pt x="3278" y="1204"/>
                    </a:lnTo>
                    <a:lnTo>
                      <a:pt x="3308" y="1184"/>
                    </a:lnTo>
                    <a:lnTo>
                      <a:pt x="3338" y="1162"/>
                    </a:lnTo>
                    <a:lnTo>
                      <a:pt x="3366" y="1140"/>
                    </a:lnTo>
                    <a:lnTo>
                      <a:pt x="3366" y="1140"/>
                    </a:lnTo>
                    <a:lnTo>
                      <a:pt x="3390" y="1116"/>
                    </a:lnTo>
                    <a:lnTo>
                      <a:pt x="3414" y="1092"/>
                    </a:lnTo>
                    <a:lnTo>
                      <a:pt x="3436" y="1068"/>
                    </a:lnTo>
                    <a:lnTo>
                      <a:pt x="3456" y="1042"/>
                    </a:lnTo>
                    <a:lnTo>
                      <a:pt x="3474" y="1014"/>
                    </a:lnTo>
                    <a:lnTo>
                      <a:pt x="3490" y="988"/>
                    </a:lnTo>
                    <a:lnTo>
                      <a:pt x="3506" y="960"/>
                    </a:lnTo>
                    <a:lnTo>
                      <a:pt x="3520" y="930"/>
                    </a:lnTo>
                    <a:lnTo>
                      <a:pt x="3544" y="872"/>
                    </a:lnTo>
                    <a:lnTo>
                      <a:pt x="3566" y="812"/>
                    </a:lnTo>
                    <a:lnTo>
                      <a:pt x="3586" y="752"/>
                    </a:lnTo>
                    <a:lnTo>
                      <a:pt x="3606" y="692"/>
                    </a:lnTo>
                    <a:lnTo>
                      <a:pt x="3606" y="692"/>
                    </a:lnTo>
                    <a:lnTo>
                      <a:pt x="3630" y="610"/>
                    </a:lnTo>
                    <a:lnTo>
                      <a:pt x="3658" y="528"/>
                    </a:lnTo>
                    <a:lnTo>
                      <a:pt x="3674" y="488"/>
                    </a:lnTo>
                    <a:lnTo>
                      <a:pt x="3692" y="450"/>
                    </a:lnTo>
                    <a:lnTo>
                      <a:pt x="3712" y="410"/>
                    </a:lnTo>
                    <a:lnTo>
                      <a:pt x="3734" y="374"/>
                    </a:lnTo>
                    <a:lnTo>
                      <a:pt x="3758" y="338"/>
                    </a:lnTo>
                    <a:lnTo>
                      <a:pt x="3786" y="302"/>
                    </a:lnTo>
                    <a:lnTo>
                      <a:pt x="3816" y="270"/>
                    </a:lnTo>
                    <a:lnTo>
                      <a:pt x="3852" y="238"/>
                    </a:lnTo>
                    <a:lnTo>
                      <a:pt x="3890" y="208"/>
                    </a:lnTo>
                    <a:lnTo>
                      <a:pt x="3932" y="180"/>
                    </a:lnTo>
                    <a:lnTo>
                      <a:pt x="3978" y="154"/>
                    </a:lnTo>
                    <a:lnTo>
                      <a:pt x="4030" y="132"/>
                    </a:lnTo>
                    <a:lnTo>
                      <a:pt x="4030" y="132"/>
                    </a:lnTo>
                    <a:lnTo>
                      <a:pt x="4076" y="114"/>
                    </a:lnTo>
                    <a:lnTo>
                      <a:pt x="4122" y="98"/>
                    </a:lnTo>
                    <a:lnTo>
                      <a:pt x="4168" y="82"/>
                    </a:lnTo>
                    <a:lnTo>
                      <a:pt x="4216" y="68"/>
                    </a:lnTo>
                    <a:lnTo>
                      <a:pt x="4262" y="56"/>
                    </a:lnTo>
                    <a:lnTo>
                      <a:pt x="4310" y="46"/>
                    </a:lnTo>
                    <a:lnTo>
                      <a:pt x="4358" y="36"/>
                    </a:lnTo>
                    <a:lnTo>
                      <a:pt x="4408" y="26"/>
                    </a:lnTo>
                    <a:lnTo>
                      <a:pt x="4458" y="18"/>
                    </a:lnTo>
                    <a:lnTo>
                      <a:pt x="4508" y="12"/>
                    </a:lnTo>
                    <a:lnTo>
                      <a:pt x="4560" y="8"/>
                    </a:lnTo>
                    <a:lnTo>
                      <a:pt x="4612" y="4"/>
                    </a:lnTo>
                    <a:lnTo>
                      <a:pt x="4664" y="0"/>
                    </a:lnTo>
                    <a:lnTo>
                      <a:pt x="4718" y="0"/>
                    </a:lnTo>
                    <a:lnTo>
                      <a:pt x="4830" y="0"/>
                    </a:lnTo>
                    <a:lnTo>
                      <a:pt x="4830" y="0"/>
                    </a:lnTo>
                    <a:lnTo>
                      <a:pt x="4838" y="2"/>
                    </a:lnTo>
                    <a:lnTo>
                      <a:pt x="4844" y="6"/>
                    </a:lnTo>
                    <a:lnTo>
                      <a:pt x="4848" y="12"/>
                    </a:lnTo>
                    <a:lnTo>
                      <a:pt x="4850" y="20"/>
                    </a:lnTo>
                    <a:lnTo>
                      <a:pt x="4850" y="20"/>
                    </a:lnTo>
                    <a:lnTo>
                      <a:pt x="4848" y="28"/>
                    </a:lnTo>
                    <a:lnTo>
                      <a:pt x="4844" y="34"/>
                    </a:lnTo>
                    <a:lnTo>
                      <a:pt x="4838" y="38"/>
                    </a:lnTo>
                    <a:lnTo>
                      <a:pt x="4830" y="40"/>
                    </a:lnTo>
                    <a:lnTo>
                      <a:pt x="4830" y="40"/>
                    </a:lnTo>
                    <a:lnTo>
                      <a:pt x="4828" y="40"/>
                    </a:lnTo>
                    <a:lnTo>
                      <a:pt x="4828" y="40"/>
                    </a:lnTo>
                    <a:lnTo>
                      <a:pt x="4720" y="40"/>
                    </a:lnTo>
                    <a:lnTo>
                      <a:pt x="4614" y="44"/>
                    </a:lnTo>
                    <a:lnTo>
                      <a:pt x="4564" y="48"/>
                    </a:lnTo>
                    <a:lnTo>
                      <a:pt x="4514" y="52"/>
                    </a:lnTo>
                    <a:lnTo>
                      <a:pt x="4464" y="58"/>
                    </a:lnTo>
                    <a:lnTo>
                      <a:pt x="4414" y="66"/>
                    </a:lnTo>
                    <a:lnTo>
                      <a:pt x="4366" y="74"/>
                    </a:lnTo>
                    <a:lnTo>
                      <a:pt x="4320" y="84"/>
                    </a:lnTo>
                    <a:lnTo>
                      <a:pt x="4272" y="96"/>
                    </a:lnTo>
                    <a:lnTo>
                      <a:pt x="4226" y="108"/>
                    </a:lnTo>
                    <a:lnTo>
                      <a:pt x="4180" y="120"/>
                    </a:lnTo>
                    <a:lnTo>
                      <a:pt x="4136" y="136"/>
                    </a:lnTo>
                    <a:lnTo>
                      <a:pt x="4090" y="152"/>
                    </a:lnTo>
                    <a:lnTo>
                      <a:pt x="4046" y="168"/>
                    </a:lnTo>
                    <a:lnTo>
                      <a:pt x="4046" y="168"/>
                    </a:lnTo>
                    <a:lnTo>
                      <a:pt x="3996" y="190"/>
                    </a:lnTo>
                    <a:lnTo>
                      <a:pt x="3952" y="214"/>
                    </a:lnTo>
                    <a:lnTo>
                      <a:pt x="3912" y="240"/>
                    </a:lnTo>
                    <a:lnTo>
                      <a:pt x="3878" y="268"/>
                    </a:lnTo>
                    <a:lnTo>
                      <a:pt x="3844" y="298"/>
                    </a:lnTo>
                    <a:lnTo>
                      <a:pt x="3816" y="328"/>
                    </a:lnTo>
                    <a:lnTo>
                      <a:pt x="3790" y="360"/>
                    </a:lnTo>
                    <a:lnTo>
                      <a:pt x="3768" y="394"/>
                    </a:lnTo>
                    <a:lnTo>
                      <a:pt x="3746" y="430"/>
                    </a:lnTo>
                    <a:lnTo>
                      <a:pt x="3728" y="466"/>
                    </a:lnTo>
                    <a:lnTo>
                      <a:pt x="3712" y="504"/>
                    </a:lnTo>
                    <a:lnTo>
                      <a:pt x="3696" y="544"/>
                    </a:lnTo>
                    <a:lnTo>
                      <a:pt x="3668" y="622"/>
                    </a:lnTo>
                    <a:lnTo>
                      <a:pt x="3644" y="704"/>
                    </a:lnTo>
                    <a:lnTo>
                      <a:pt x="3644" y="704"/>
                    </a:lnTo>
                    <a:lnTo>
                      <a:pt x="3624" y="766"/>
                    </a:lnTo>
                    <a:lnTo>
                      <a:pt x="3604" y="828"/>
                    </a:lnTo>
                    <a:lnTo>
                      <a:pt x="3580" y="890"/>
                    </a:lnTo>
                    <a:lnTo>
                      <a:pt x="3554" y="950"/>
                    </a:lnTo>
                    <a:lnTo>
                      <a:pt x="3540" y="980"/>
                    </a:lnTo>
                    <a:lnTo>
                      <a:pt x="3524" y="1010"/>
                    </a:lnTo>
                    <a:lnTo>
                      <a:pt x="3506" y="1038"/>
                    </a:lnTo>
                    <a:lnTo>
                      <a:pt x="3486" y="1066"/>
                    </a:lnTo>
                    <a:lnTo>
                      <a:pt x="3466" y="1094"/>
                    </a:lnTo>
                    <a:lnTo>
                      <a:pt x="3444" y="1120"/>
                    </a:lnTo>
                    <a:lnTo>
                      <a:pt x="3418" y="1146"/>
                    </a:lnTo>
                    <a:lnTo>
                      <a:pt x="3392" y="1170"/>
                    </a:lnTo>
                    <a:lnTo>
                      <a:pt x="3392" y="1170"/>
                    </a:lnTo>
                    <a:lnTo>
                      <a:pt x="3364" y="1194"/>
                    </a:lnTo>
                    <a:lnTo>
                      <a:pt x="3332" y="1216"/>
                    </a:lnTo>
                    <a:lnTo>
                      <a:pt x="3300" y="1236"/>
                    </a:lnTo>
                    <a:lnTo>
                      <a:pt x="3266" y="1254"/>
                    </a:lnTo>
                    <a:lnTo>
                      <a:pt x="3230" y="1272"/>
                    </a:lnTo>
                    <a:lnTo>
                      <a:pt x="3194" y="1290"/>
                    </a:lnTo>
                    <a:lnTo>
                      <a:pt x="3156" y="1306"/>
                    </a:lnTo>
                    <a:lnTo>
                      <a:pt x="3116" y="1320"/>
                    </a:lnTo>
                    <a:lnTo>
                      <a:pt x="3076" y="1334"/>
                    </a:lnTo>
                    <a:lnTo>
                      <a:pt x="3036" y="1346"/>
                    </a:lnTo>
                    <a:lnTo>
                      <a:pt x="2952" y="1368"/>
                    </a:lnTo>
                    <a:lnTo>
                      <a:pt x="2864" y="1386"/>
                    </a:lnTo>
                    <a:lnTo>
                      <a:pt x="2778" y="1400"/>
                    </a:lnTo>
                    <a:lnTo>
                      <a:pt x="2690" y="1412"/>
                    </a:lnTo>
                    <a:lnTo>
                      <a:pt x="2602" y="1422"/>
                    </a:lnTo>
                    <a:lnTo>
                      <a:pt x="2518" y="1428"/>
                    </a:lnTo>
                    <a:lnTo>
                      <a:pt x="2436" y="1434"/>
                    </a:lnTo>
                    <a:lnTo>
                      <a:pt x="2284" y="1440"/>
                    </a:lnTo>
                    <a:lnTo>
                      <a:pt x="2156" y="1442"/>
                    </a:lnTo>
                    <a:lnTo>
                      <a:pt x="2156" y="1442"/>
                    </a:lnTo>
                    <a:lnTo>
                      <a:pt x="2040" y="1444"/>
                    </a:lnTo>
                    <a:lnTo>
                      <a:pt x="2040" y="1444"/>
                    </a:lnTo>
                    <a:lnTo>
                      <a:pt x="1816" y="1454"/>
                    </a:lnTo>
                    <a:lnTo>
                      <a:pt x="1816" y="1454"/>
                    </a:lnTo>
                    <a:lnTo>
                      <a:pt x="980" y="1494"/>
                    </a:lnTo>
                    <a:lnTo>
                      <a:pt x="490" y="1518"/>
                    </a:lnTo>
                    <a:lnTo>
                      <a:pt x="22" y="1546"/>
                    </a:lnTo>
                    <a:lnTo>
                      <a:pt x="22" y="1546"/>
                    </a:lnTo>
                    <a:lnTo>
                      <a:pt x="20" y="1546"/>
                    </a:lnTo>
                    <a:lnTo>
                      <a:pt x="20" y="1546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106" name="CurrentParadigm brown line"/>
              <p:cNvSpPr>
                <a:spLocks/>
              </p:cNvSpPr>
              <p:nvPr/>
            </p:nvSpPr>
            <p:spPr bwMode="auto">
              <a:xfrm>
                <a:off x="709613" y="1890713"/>
                <a:ext cx="7635875" cy="2390775"/>
              </a:xfrm>
              <a:custGeom>
                <a:avLst/>
                <a:gdLst>
                  <a:gd name="T0" fmla="*/ 0 w 4810"/>
                  <a:gd name="T1" fmla="*/ 1506 h 1506"/>
                  <a:gd name="T2" fmla="*/ 594 w 4810"/>
                  <a:gd name="T3" fmla="*/ 1472 h 1506"/>
                  <a:gd name="T4" fmla="*/ 2018 w 4810"/>
                  <a:gd name="T5" fmla="*/ 1404 h 1506"/>
                  <a:gd name="T6" fmla="*/ 2126 w 4810"/>
                  <a:gd name="T7" fmla="*/ 1402 h 1506"/>
                  <a:gd name="T8" fmla="*/ 2360 w 4810"/>
                  <a:gd name="T9" fmla="*/ 1396 h 1506"/>
                  <a:gd name="T10" fmla="*/ 2546 w 4810"/>
                  <a:gd name="T11" fmla="*/ 1384 h 1506"/>
                  <a:gd name="T12" fmla="*/ 2746 w 4810"/>
                  <a:gd name="T13" fmla="*/ 1362 h 1506"/>
                  <a:gd name="T14" fmla="*/ 2894 w 4810"/>
                  <a:gd name="T15" fmla="*/ 1336 h 1506"/>
                  <a:gd name="T16" fmla="*/ 2992 w 4810"/>
                  <a:gd name="T17" fmla="*/ 1312 h 1506"/>
                  <a:gd name="T18" fmla="*/ 3084 w 4810"/>
                  <a:gd name="T19" fmla="*/ 1284 h 1506"/>
                  <a:gd name="T20" fmla="*/ 3172 w 4810"/>
                  <a:gd name="T21" fmla="*/ 1248 h 1506"/>
                  <a:gd name="T22" fmla="*/ 3254 w 4810"/>
                  <a:gd name="T23" fmla="*/ 1208 h 1506"/>
                  <a:gd name="T24" fmla="*/ 3326 w 4810"/>
                  <a:gd name="T25" fmla="*/ 1162 h 1506"/>
                  <a:gd name="T26" fmla="*/ 3358 w 4810"/>
                  <a:gd name="T27" fmla="*/ 1134 h 1506"/>
                  <a:gd name="T28" fmla="*/ 3416 w 4810"/>
                  <a:gd name="T29" fmla="*/ 1078 h 1506"/>
                  <a:gd name="T30" fmla="*/ 3464 w 4810"/>
                  <a:gd name="T31" fmla="*/ 1016 h 1506"/>
                  <a:gd name="T32" fmla="*/ 3502 w 4810"/>
                  <a:gd name="T33" fmla="*/ 952 h 1506"/>
                  <a:gd name="T34" fmla="*/ 3534 w 4810"/>
                  <a:gd name="T35" fmla="*/ 884 h 1506"/>
                  <a:gd name="T36" fmla="*/ 3562 w 4810"/>
                  <a:gd name="T37" fmla="*/ 814 h 1506"/>
                  <a:gd name="T38" fmla="*/ 3630 w 4810"/>
                  <a:gd name="T39" fmla="*/ 598 h 1506"/>
                  <a:gd name="T40" fmla="*/ 3666 w 4810"/>
                  <a:gd name="T41" fmla="*/ 492 h 1506"/>
                  <a:gd name="T42" fmla="*/ 3696 w 4810"/>
                  <a:gd name="T43" fmla="*/ 426 h 1506"/>
                  <a:gd name="T44" fmla="*/ 3732 w 4810"/>
                  <a:gd name="T45" fmla="*/ 360 h 1506"/>
                  <a:gd name="T46" fmla="*/ 3778 w 4810"/>
                  <a:gd name="T47" fmla="*/ 300 h 1506"/>
                  <a:gd name="T48" fmla="*/ 3830 w 4810"/>
                  <a:gd name="T49" fmla="*/ 244 h 1506"/>
                  <a:gd name="T50" fmla="*/ 3896 w 4810"/>
                  <a:gd name="T51" fmla="*/ 194 h 1506"/>
                  <a:gd name="T52" fmla="*/ 3974 w 4810"/>
                  <a:gd name="T53" fmla="*/ 150 h 1506"/>
                  <a:gd name="T54" fmla="*/ 4018 w 4810"/>
                  <a:gd name="T55" fmla="*/ 130 h 1506"/>
                  <a:gd name="T56" fmla="*/ 4108 w 4810"/>
                  <a:gd name="T57" fmla="*/ 98 h 1506"/>
                  <a:gd name="T58" fmla="*/ 4198 w 4810"/>
                  <a:gd name="T59" fmla="*/ 68 h 1506"/>
                  <a:gd name="T60" fmla="*/ 4292 w 4810"/>
                  <a:gd name="T61" fmla="*/ 46 h 1506"/>
                  <a:gd name="T62" fmla="*/ 4388 w 4810"/>
                  <a:gd name="T63" fmla="*/ 26 h 1506"/>
                  <a:gd name="T64" fmla="*/ 4488 w 4810"/>
                  <a:gd name="T65" fmla="*/ 12 h 1506"/>
                  <a:gd name="T66" fmla="*/ 4590 w 4810"/>
                  <a:gd name="T67" fmla="*/ 4 h 1506"/>
                  <a:gd name="T68" fmla="*/ 4698 w 4810"/>
                  <a:gd name="T69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10" h="1506">
                    <a:moveTo>
                      <a:pt x="0" y="1506"/>
                    </a:moveTo>
                    <a:lnTo>
                      <a:pt x="0" y="1506"/>
                    </a:lnTo>
                    <a:lnTo>
                      <a:pt x="288" y="1488"/>
                    </a:lnTo>
                    <a:lnTo>
                      <a:pt x="594" y="1472"/>
                    </a:lnTo>
                    <a:lnTo>
                      <a:pt x="1202" y="1442"/>
                    </a:lnTo>
                    <a:lnTo>
                      <a:pt x="2018" y="1404"/>
                    </a:lnTo>
                    <a:lnTo>
                      <a:pt x="2018" y="1404"/>
                    </a:lnTo>
                    <a:lnTo>
                      <a:pt x="2126" y="1402"/>
                    </a:lnTo>
                    <a:lnTo>
                      <a:pt x="2274" y="1398"/>
                    </a:lnTo>
                    <a:lnTo>
                      <a:pt x="2360" y="1396"/>
                    </a:lnTo>
                    <a:lnTo>
                      <a:pt x="2450" y="1392"/>
                    </a:lnTo>
                    <a:lnTo>
                      <a:pt x="2546" y="1384"/>
                    </a:lnTo>
                    <a:lnTo>
                      <a:pt x="2646" y="1374"/>
                    </a:lnTo>
                    <a:lnTo>
                      <a:pt x="2746" y="1362"/>
                    </a:lnTo>
                    <a:lnTo>
                      <a:pt x="2846" y="1346"/>
                    </a:lnTo>
                    <a:lnTo>
                      <a:pt x="2894" y="1336"/>
                    </a:lnTo>
                    <a:lnTo>
                      <a:pt x="2944" y="1324"/>
                    </a:lnTo>
                    <a:lnTo>
                      <a:pt x="2992" y="1312"/>
                    </a:lnTo>
                    <a:lnTo>
                      <a:pt x="3038" y="1298"/>
                    </a:lnTo>
                    <a:lnTo>
                      <a:pt x="3084" y="1284"/>
                    </a:lnTo>
                    <a:lnTo>
                      <a:pt x="3130" y="1266"/>
                    </a:lnTo>
                    <a:lnTo>
                      <a:pt x="3172" y="1248"/>
                    </a:lnTo>
                    <a:lnTo>
                      <a:pt x="3214" y="1230"/>
                    </a:lnTo>
                    <a:lnTo>
                      <a:pt x="3254" y="1208"/>
                    </a:lnTo>
                    <a:lnTo>
                      <a:pt x="3290" y="1186"/>
                    </a:lnTo>
                    <a:lnTo>
                      <a:pt x="3326" y="1162"/>
                    </a:lnTo>
                    <a:lnTo>
                      <a:pt x="3358" y="1134"/>
                    </a:lnTo>
                    <a:lnTo>
                      <a:pt x="3358" y="1134"/>
                    </a:lnTo>
                    <a:lnTo>
                      <a:pt x="3388" y="1108"/>
                    </a:lnTo>
                    <a:lnTo>
                      <a:pt x="3416" y="1078"/>
                    </a:lnTo>
                    <a:lnTo>
                      <a:pt x="3440" y="1048"/>
                    </a:lnTo>
                    <a:lnTo>
                      <a:pt x="3464" y="1016"/>
                    </a:lnTo>
                    <a:lnTo>
                      <a:pt x="3484" y="984"/>
                    </a:lnTo>
                    <a:lnTo>
                      <a:pt x="3502" y="952"/>
                    </a:lnTo>
                    <a:lnTo>
                      <a:pt x="3518" y="918"/>
                    </a:lnTo>
                    <a:lnTo>
                      <a:pt x="3534" y="884"/>
                    </a:lnTo>
                    <a:lnTo>
                      <a:pt x="3548" y="848"/>
                    </a:lnTo>
                    <a:lnTo>
                      <a:pt x="3562" y="814"/>
                    </a:lnTo>
                    <a:lnTo>
                      <a:pt x="3584" y="742"/>
                    </a:lnTo>
                    <a:lnTo>
                      <a:pt x="3630" y="598"/>
                    </a:lnTo>
                    <a:lnTo>
                      <a:pt x="3654" y="528"/>
                    </a:lnTo>
                    <a:lnTo>
                      <a:pt x="3666" y="492"/>
                    </a:lnTo>
                    <a:lnTo>
                      <a:pt x="3680" y="458"/>
                    </a:lnTo>
                    <a:lnTo>
                      <a:pt x="3696" y="426"/>
                    </a:lnTo>
                    <a:lnTo>
                      <a:pt x="3714" y="392"/>
                    </a:lnTo>
                    <a:lnTo>
                      <a:pt x="3732" y="360"/>
                    </a:lnTo>
                    <a:lnTo>
                      <a:pt x="3754" y="330"/>
                    </a:lnTo>
                    <a:lnTo>
                      <a:pt x="3778" y="300"/>
                    </a:lnTo>
                    <a:lnTo>
                      <a:pt x="3802" y="272"/>
                    </a:lnTo>
                    <a:lnTo>
                      <a:pt x="3830" y="244"/>
                    </a:lnTo>
                    <a:lnTo>
                      <a:pt x="3862" y="218"/>
                    </a:lnTo>
                    <a:lnTo>
                      <a:pt x="3896" y="194"/>
                    </a:lnTo>
                    <a:lnTo>
                      <a:pt x="3932" y="170"/>
                    </a:lnTo>
                    <a:lnTo>
                      <a:pt x="3974" y="150"/>
                    </a:lnTo>
                    <a:lnTo>
                      <a:pt x="4018" y="130"/>
                    </a:lnTo>
                    <a:lnTo>
                      <a:pt x="4018" y="130"/>
                    </a:lnTo>
                    <a:lnTo>
                      <a:pt x="4062" y="114"/>
                    </a:lnTo>
                    <a:lnTo>
                      <a:pt x="4108" y="98"/>
                    </a:lnTo>
                    <a:lnTo>
                      <a:pt x="4152" y="82"/>
                    </a:lnTo>
                    <a:lnTo>
                      <a:pt x="4198" y="68"/>
                    </a:lnTo>
                    <a:lnTo>
                      <a:pt x="4244" y="56"/>
                    </a:lnTo>
                    <a:lnTo>
                      <a:pt x="4292" y="46"/>
                    </a:lnTo>
                    <a:lnTo>
                      <a:pt x="4340" y="36"/>
                    </a:lnTo>
                    <a:lnTo>
                      <a:pt x="4388" y="26"/>
                    </a:lnTo>
                    <a:lnTo>
                      <a:pt x="4438" y="20"/>
                    </a:lnTo>
                    <a:lnTo>
                      <a:pt x="4488" y="12"/>
                    </a:lnTo>
                    <a:lnTo>
                      <a:pt x="4538" y="8"/>
                    </a:lnTo>
                    <a:lnTo>
                      <a:pt x="4590" y="4"/>
                    </a:lnTo>
                    <a:lnTo>
                      <a:pt x="4644" y="0"/>
                    </a:lnTo>
                    <a:lnTo>
                      <a:pt x="4698" y="0"/>
                    </a:lnTo>
                    <a:lnTo>
                      <a:pt x="4810" y="0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</p:grpSp>
        <p:grpSp>
          <p:nvGrpSpPr>
            <p:cNvPr id="41" name="Current Paradigm"/>
            <p:cNvGrpSpPr/>
            <p:nvPr/>
          </p:nvGrpSpPr>
          <p:grpSpPr>
            <a:xfrm>
              <a:off x="4363415" y="2961339"/>
              <a:ext cx="962307" cy="718672"/>
              <a:chOff x="6376988" y="3180689"/>
              <a:chExt cx="1589101" cy="1059498"/>
            </a:xfrm>
          </p:grpSpPr>
          <p:sp>
            <p:nvSpPr>
              <p:cNvPr id="103" name="CurrentParadigm Line"/>
              <p:cNvSpPr>
                <a:spLocks noChangeShapeType="1"/>
              </p:cNvSpPr>
              <p:nvPr/>
            </p:nvSpPr>
            <p:spPr bwMode="auto">
              <a:xfrm>
                <a:off x="6376988" y="3180689"/>
                <a:ext cx="586309" cy="560388"/>
              </a:xfrm>
              <a:prstGeom prst="line">
                <a:avLst/>
              </a:prstGeom>
              <a:noFill/>
              <a:ln w="1270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104" name="Current Paradigm"/>
              <p:cNvSpPr>
                <a:spLocks noChangeArrowheads="1"/>
              </p:cNvSpPr>
              <p:nvPr/>
            </p:nvSpPr>
            <p:spPr bwMode="auto">
              <a:xfrm>
                <a:off x="6819889" y="3741076"/>
                <a:ext cx="1146200" cy="499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CURRENT</a:t>
                </a:r>
              </a:p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MODEL</a:t>
                </a:r>
              </a:p>
            </p:txBody>
          </p:sp>
        </p:grpSp>
        <p:grpSp>
          <p:nvGrpSpPr>
            <p:cNvPr id="42" name="Improved Paradigm line"/>
            <p:cNvGrpSpPr/>
            <p:nvPr/>
          </p:nvGrpSpPr>
          <p:grpSpPr>
            <a:xfrm>
              <a:off x="920467" y="2049398"/>
              <a:ext cx="4683637" cy="1675536"/>
              <a:chOff x="677863" y="1843088"/>
              <a:chExt cx="7734300" cy="2470150"/>
            </a:xfrm>
          </p:grpSpPr>
          <p:sp>
            <p:nvSpPr>
              <p:cNvPr id="101" name="ImprovedParadigm Arrow white"/>
              <p:cNvSpPr>
                <a:spLocks/>
              </p:cNvSpPr>
              <p:nvPr/>
            </p:nvSpPr>
            <p:spPr bwMode="auto">
              <a:xfrm>
                <a:off x="677863" y="1849438"/>
                <a:ext cx="7699375" cy="2463800"/>
              </a:xfrm>
              <a:custGeom>
                <a:avLst/>
                <a:gdLst>
                  <a:gd name="T0" fmla="*/ 12 w 4850"/>
                  <a:gd name="T1" fmla="*/ 1550 h 1552"/>
                  <a:gd name="T2" fmla="*/ 0 w 4850"/>
                  <a:gd name="T3" fmla="*/ 1532 h 1552"/>
                  <a:gd name="T4" fmla="*/ 6 w 4850"/>
                  <a:gd name="T5" fmla="*/ 1518 h 1552"/>
                  <a:gd name="T6" fmla="*/ 18 w 4850"/>
                  <a:gd name="T7" fmla="*/ 1512 h 1552"/>
                  <a:gd name="T8" fmla="*/ 1156 w 4850"/>
                  <a:gd name="T9" fmla="*/ 1458 h 1552"/>
                  <a:gd name="T10" fmla="*/ 1706 w 4850"/>
                  <a:gd name="T11" fmla="*/ 1432 h 1552"/>
                  <a:gd name="T12" fmla="*/ 2036 w 4850"/>
                  <a:gd name="T13" fmla="*/ 1410 h 1552"/>
                  <a:gd name="T14" fmla="*/ 2100 w 4850"/>
                  <a:gd name="T15" fmla="*/ 1394 h 1552"/>
                  <a:gd name="T16" fmla="*/ 2192 w 4850"/>
                  <a:gd name="T17" fmla="*/ 1338 h 1552"/>
                  <a:gd name="T18" fmla="*/ 2278 w 4850"/>
                  <a:gd name="T19" fmla="*/ 1250 h 1552"/>
                  <a:gd name="T20" fmla="*/ 2392 w 4850"/>
                  <a:gd name="T21" fmla="*/ 1098 h 1552"/>
                  <a:gd name="T22" fmla="*/ 2508 w 4850"/>
                  <a:gd name="T23" fmla="*/ 918 h 1552"/>
                  <a:gd name="T24" fmla="*/ 2676 w 4850"/>
                  <a:gd name="T25" fmla="*/ 656 h 1552"/>
                  <a:gd name="T26" fmla="*/ 2804 w 4850"/>
                  <a:gd name="T27" fmla="*/ 484 h 1552"/>
                  <a:gd name="T28" fmla="*/ 2912 w 4850"/>
                  <a:gd name="T29" fmla="*/ 360 h 1552"/>
                  <a:gd name="T30" fmla="*/ 3034 w 4850"/>
                  <a:gd name="T31" fmla="*/ 248 h 1552"/>
                  <a:gd name="T32" fmla="*/ 3104 w 4850"/>
                  <a:gd name="T33" fmla="*/ 198 h 1552"/>
                  <a:gd name="T34" fmla="*/ 3238 w 4850"/>
                  <a:gd name="T35" fmla="*/ 138 h 1552"/>
                  <a:gd name="T36" fmla="*/ 3400 w 4850"/>
                  <a:gd name="T37" fmla="*/ 90 h 1552"/>
                  <a:gd name="T38" fmla="*/ 3580 w 4850"/>
                  <a:gd name="T39" fmla="*/ 56 h 1552"/>
                  <a:gd name="T40" fmla="*/ 3908 w 4850"/>
                  <a:gd name="T41" fmla="*/ 18 h 1552"/>
                  <a:gd name="T42" fmla="*/ 4298 w 4850"/>
                  <a:gd name="T43" fmla="*/ 2 h 1552"/>
                  <a:gd name="T44" fmla="*/ 4634 w 4850"/>
                  <a:gd name="T45" fmla="*/ 2 h 1552"/>
                  <a:gd name="T46" fmla="*/ 4830 w 4850"/>
                  <a:gd name="T47" fmla="*/ 6 h 1552"/>
                  <a:gd name="T48" fmla="*/ 4848 w 4850"/>
                  <a:gd name="T49" fmla="*/ 18 h 1552"/>
                  <a:gd name="T50" fmla="*/ 4848 w 4850"/>
                  <a:gd name="T51" fmla="*/ 34 h 1552"/>
                  <a:gd name="T52" fmla="*/ 4828 w 4850"/>
                  <a:gd name="T53" fmla="*/ 46 h 1552"/>
                  <a:gd name="T54" fmla="*/ 4634 w 4850"/>
                  <a:gd name="T55" fmla="*/ 42 h 1552"/>
                  <a:gd name="T56" fmla="*/ 4178 w 4850"/>
                  <a:gd name="T57" fmla="*/ 44 h 1552"/>
                  <a:gd name="T58" fmla="*/ 3786 w 4850"/>
                  <a:gd name="T59" fmla="*/ 68 h 1552"/>
                  <a:gd name="T60" fmla="*/ 3534 w 4850"/>
                  <a:gd name="T61" fmla="*/ 104 h 1552"/>
                  <a:gd name="T62" fmla="*/ 3362 w 4850"/>
                  <a:gd name="T63" fmla="*/ 140 h 1552"/>
                  <a:gd name="T64" fmla="*/ 3212 w 4850"/>
                  <a:gd name="T65" fmla="*/ 190 h 1552"/>
                  <a:gd name="T66" fmla="*/ 3092 w 4850"/>
                  <a:gd name="T67" fmla="*/ 254 h 1552"/>
                  <a:gd name="T68" fmla="*/ 3018 w 4850"/>
                  <a:gd name="T69" fmla="*/ 314 h 1552"/>
                  <a:gd name="T70" fmla="*/ 2904 w 4850"/>
                  <a:gd name="T71" fmla="*/ 428 h 1552"/>
                  <a:gd name="T72" fmla="*/ 2800 w 4850"/>
                  <a:gd name="T73" fmla="*/ 552 h 1552"/>
                  <a:gd name="T74" fmla="*/ 2650 w 4850"/>
                  <a:gd name="T75" fmla="*/ 768 h 1552"/>
                  <a:gd name="T76" fmla="*/ 2542 w 4850"/>
                  <a:gd name="T77" fmla="*/ 938 h 1552"/>
                  <a:gd name="T78" fmla="*/ 2392 w 4850"/>
                  <a:gd name="T79" fmla="*/ 1168 h 1552"/>
                  <a:gd name="T80" fmla="*/ 2304 w 4850"/>
                  <a:gd name="T81" fmla="*/ 1284 h 1552"/>
                  <a:gd name="T82" fmla="*/ 2210 w 4850"/>
                  <a:gd name="T83" fmla="*/ 1374 h 1552"/>
                  <a:gd name="T84" fmla="*/ 2112 w 4850"/>
                  <a:gd name="T85" fmla="*/ 1432 h 1552"/>
                  <a:gd name="T86" fmla="*/ 2040 w 4850"/>
                  <a:gd name="T87" fmla="*/ 1450 h 1552"/>
                  <a:gd name="T88" fmla="*/ 1912 w 4850"/>
                  <a:gd name="T89" fmla="*/ 1462 h 1552"/>
                  <a:gd name="T90" fmla="*/ 1158 w 4850"/>
                  <a:gd name="T91" fmla="*/ 1498 h 1552"/>
                  <a:gd name="T92" fmla="*/ 292 w 4850"/>
                  <a:gd name="T93" fmla="*/ 1536 h 1552"/>
                  <a:gd name="T94" fmla="*/ 20 w 4850"/>
                  <a:gd name="T95" fmla="*/ 1552 h 1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850" h="1552">
                    <a:moveTo>
                      <a:pt x="20" y="1552"/>
                    </a:moveTo>
                    <a:lnTo>
                      <a:pt x="20" y="1552"/>
                    </a:lnTo>
                    <a:lnTo>
                      <a:pt x="12" y="1550"/>
                    </a:lnTo>
                    <a:lnTo>
                      <a:pt x="6" y="1546"/>
                    </a:lnTo>
                    <a:lnTo>
                      <a:pt x="2" y="1540"/>
                    </a:lnTo>
                    <a:lnTo>
                      <a:pt x="0" y="1532"/>
                    </a:lnTo>
                    <a:lnTo>
                      <a:pt x="0" y="1532"/>
                    </a:lnTo>
                    <a:lnTo>
                      <a:pt x="2" y="1524"/>
                    </a:lnTo>
                    <a:lnTo>
                      <a:pt x="6" y="1518"/>
                    </a:lnTo>
                    <a:lnTo>
                      <a:pt x="12" y="1514"/>
                    </a:lnTo>
                    <a:lnTo>
                      <a:pt x="18" y="1512"/>
                    </a:lnTo>
                    <a:lnTo>
                      <a:pt x="18" y="1512"/>
                    </a:lnTo>
                    <a:lnTo>
                      <a:pt x="290" y="1496"/>
                    </a:lnTo>
                    <a:lnTo>
                      <a:pt x="578" y="1482"/>
                    </a:lnTo>
                    <a:lnTo>
                      <a:pt x="1156" y="1458"/>
                    </a:lnTo>
                    <a:lnTo>
                      <a:pt x="1156" y="1458"/>
                    </a:lnTo>
                    <a:lnTo>
                      <a:pt x="1450" y="1444"/>
                    </a:lnTo>
                    <a:lnTo>
                      <a:pt x="1706" y="1432"/>
                    </a:lnTo>
                    <a:lnTo>
                      <a:pt x="1908" y="1422"/>
                    </a:lnTo>
                    <a:lnTo>
                      <a:pt x="1982" y="1416"/>
                    </a:lnTo>
                    <a:lnTo>
                      <a:pt x="2036" y="1410"/>
                    </a:lnTo>
                    <a:lnTo>
                      <a:pt x="2036" y="1410"/>
                    </a:lnTo>
                    <a:lnTo>
                      <a:pt x="2068" y="1404"/>
                    </a:lnTo>
                    <a:lnTo>
                      <a:pt x="2100" y="1394"/>
                    </a:lnTo>
                    <a:lnTo>
                      <a:pt x="2132" y="1378"/>
                    </a:lnTo>
                    <a:lnTo>
                      <a:pt x="2162" y="1360"/>
                    </a:lnTo>
                    <a:lnTo>
                      <a:pt x="2192" y="1338"/>
                    </a:lnTo>
                    <a:lnTo>
                      <a:pt x="2222" y="1312"/>
                    </a:lnTo>
                    <a:lnTo>
                      <a:pt x="2250" y="1282"/>
                    </a:lnTo>
                    <a:lnTo>
                      <a:pt x="2278" y="1250"/>
                    </a:lnTo>
                    <a:lnTo>
                      <a:pt x="2306" y="1216"/>
                    </a:lnTo>
                    <a:lnTo>
                      <a:pt x="2336" y="1178"/>
                    </a:lnTo>
                    <a:lnTo>
                      <a:pt x="2392" y="1098"/>
                    </a:lnTo>
                    <a:lnTo>
                      <a:pt x="2448" y="1010"/>
                    </a:lnTo>
                    <a:lnTo>
                      <a:pt x="2508" y="918"/>
                    </a:lnTo>
                    <a:lnTo>
                      <a:pt x="2508" y="918"/>
                    </a:lnTo>
                    <a:lnTo>
                      <a:pt x="2560" y="832"/>
                    </a:lnTo>
                    <a:lnTo>
                      <a:pt x="2616" y="744"/>
                    </a:lnTo>
                    <a:lnTo>
                      <a:pt x="2676" y="656"/>
                    </a:lnTo>
                    <a:lnTo>
                      <a:pt x="2738" y="570"/>
                    </a:lnTo>
                    <a:lnTo>
                      <a:pt x="2770" y="526"/>
                    </a:lnTo>
                    <a:lnTo>
                      <a:pt x="2804" y="484"/>
                    </a:lnTo>
                    <a:lnTo>
                      <a:pt x="2838" y="442"/>
                    </a:lnTo>
                    <a:lnTo>
                      <a:pt x="2876" y="400"/>
                    </a:lnTo>
                    <a:lnTo>
                      <a:pt x="2912" y="360"/>
                    </a:lnTo>
                    <a:lnTo>
                      <a:pt x="2952" y="322"/>
                    </a:lnTo>
                    <a:lnTo>
                      <a:pt x="2992" y="284"/>
                    </a:lnTo>
                    <a:lnTo>
                      <a:pt x="3034" y="248"/>
                    </a:lnTo>
                    <a:lnTo>
                      <a:pt x="3034" y="248"/>
                    </a:lnTo>
                    <a:lnTo>
                      <a:pt x="3066" y="222"/>
                    </a:lnTo>
                    <a:lnTo>
                      <a:pt x="3104" y="198"/>
                    </a:lnTo>
                    <a:lnTo>
                      <a:pt x="3146" y="176"/>
                    </a:lnTo>
                    <a:lnTo>
                      <a:pt x="3190" y="156"/>
                    </a:lnTo>
                    <a:lnTo>
                      <a:pt x="3238" y="138"/>
                    </a:lnTo>
                    <a:lnTo>
                      <a:pt x="3290" y="120"/>
                    </a:lnTo>
                    <a:lnTo>
                      <a:pt x="3344" y="106"/>
                    </a:lnTo>
                    <a:lnTo>
                      <a:pt x="3400" y="90"/>
                    </a:lnTo>
                    <a:lnTo>
                      <a:pt x="3458" y="78"/>
                    </a:lnTo>
                    <a:lnTo>
                      <a:pt x="3518" y="66"/>
                    </a:lnTo>
                    <a:lnTo>
                      <a:pt x="3580" y="56"/>
                    </a:lnTo>
                    <a:lnTo>
                      <a:pt x="3644" y="46"/>
                    </a:lnTo>
                    <a:lnTo>
                      <a:pt x="3774" y="30"/>
                    </a:lnTo>
                    <a:lnTo>
                      <a:pt x="3908" y="18"/>
                    </a:lnTo>
                    <a:lnTo>
                      <a:pt x="4040" y="10"/>
                    </a:lnTo>
                    <a:lnTo>
                      <a:pt x="4172" y="4"/>
                    </a:lnTo>
                    <a:lnTo>
                      <a:pt x="4298" y="2"/>
                    </a:lnTo>
                    <a:lnTo>
                      <a:pt x="4420" y="0"/>
                    </a:lnTo>
                    <a:lnTo>
                      <a:pt x="4532" y="0"/>
                    </a:lnTo>
                    <a:lnTo>
                      <a:pt x="4634" y="2"/>
                    </a:lnTo>
                    <a:lnTo>
                      <a:pt x="4798" y="4"/>
                    </a:lnTo>
                    <a:lnTo>
                      <a:pt x="4830" y="6"/>
                    </a:lnTo>
                    <a:lnTo>
                      <a:pt x="4830" y="6"/>
                    </a:lnTo>
                    <a:lnTo>
                      <a:pt x="4838" y="8"/>
                    </a:lnTo>
                    <a:lnTo>
                      <a:pt x="4844" y="12"/>
                    </a:lnTo>
                    <a:lnTo>
                      <a:pt x="4848" y="18"/>
                    </a:lnTo>
                    <a:lnTo>
                      <a:pt x="4850" y="26"/>
                    </a:lnTo>
                    <a:lnTo>
                      <a:pt x="4850" y="26"/>
                    </a:lnTo>
                    <a:lnTo>
                      <a:pt x="4848" y="34"/>
                    </a:lnTo>
                    <a:lnTo>
                      <a:pt x="4844" y="40"/>
                    </a:lnTo>
                    <a:lnTo>
                      <a:pt x="4836" y="44"/>
                    </a:lnTo>
                    <a:lnTo>
                      <a:pt x="4828" y="46"/>
                    </a:lnTo>
                    <a:lnTo>
                      <a:pt x="4796" y="44"/>
                    </a:lnTo>
                    <a:lnTo>
                      <a:pt x="4796" y="44"/>
                    </a:lnTo>
                    <a:lnTo>
                      <a:pt x="4634" y="42"/>
                    </a:lnTo>
                    <a:lnTo>
                      <a:pt x="4422" y="40"/>
                    </a:lnTo>
                    <a:lnTo>
                      <a:pt x="4302" y="40"/>
                    </a:lnTo>
                    <a:lnTo>
                      <a:pt x="4178" y="44"/>
                    </a:lnTo>
                    <a:lnTo>
                      <a:pt x="4048" y="50"/>
                    </a:lnTo>
                    <a:lnTo>
                      <a:pt x="3916" y="58"/>
                    </a:lnTo>
                    <a:lnTo>
                      <a:pt x="3786" y="68"/>
                    </a:lnTo>
                    <a:lnTo>
                      <a:pt x="3658" y="84"/>
                    </a:lnTo>
                    <a:lnTo>
                      <a:pt x="3594" y="94"/>
                    </a:lnTo>
                    <a:lnTo>
                      <a:pt x="3534" y="104"/>
                    </a:lnTo>
                    <a:lnTo>
                      <a:pt x="3474" y="114"/>
                    </a:lnTo>
                    <a:lnTo>
                      <a:pt x="3416" y="128"/>
                    </a:lnTo>
                    <a:lnTo>
                      <a:pt x="3362" y="140"/>
                    </a:lnTo>
                    <a:lnTo>
                      <a:pt x="3308" y="156"/>
                    </a:lnTo>
                    <a:lnTo>
                      <a:pt x="3258" y="172"/>
                    </a:lnTo>
                    <a:lnTo>
                      <a:pt x="3212" y="190"/>
                    </a:lnTo>
                    <a:lnTo>
                      <a:pt x="3168" y="210"/>
                    </a:lnTo>
                    <a:lnTo>
                      <a:pt x="3128" y="232"/>
                    </a:lnTo>
                    <a:lnTo>
                      <a:pt x="3092" y="254"/>
                    </a:lnTo>
                    <a:lnTo>
                      <a:pt x="3060" y="278"/>
                    </a:lnTo>
                    <a:lnTo>
                      <a:pt x="3060" y="278"/>
                    </a:lnTo>
                    <a:lnTo>
                      <a:pt x="3018" y="314"/>
                    </a:lnTo>
                    <a:lnTo>
                      <a:pt x="2978" y="350"/>
                    </a:lnTo>
                    <a:lnTo>
                      <a:pt x="2940" y="390"/>
                    </a:lnTo>
                    <a:lnTo>
                      <a:pt x="2904" y="428"/>
                    </a:lnTo>
                    <a:lnTo>
                      <a:pt x="2868" y="468"/>
                    </a:lnTo>
                    <a:lnTo>
                      <a:pt x="2834" y="510"/>
                    </a:lnTo>
                    <a:lnTo>
                      <a:pt x="2800" y="552"/>
                    </a:lnTo>
                    <a:lnTo>
                      <a:pt x="2768" y="594"/>
                    </a:lnTo>
                    <a:lnTo>
                      <a:pt x="2708" y="680"/>
                    </a:lnTo>
                    <a:lnTo>
                      <a:pt x="2650" y="768"/>
                    </a:lnTo>
                    <a:lnTo>
                      <a:pt x="2594" y="854"/>
                    </a:lnTo>
                    <a:lnTo>
                      <a:pt x="2542" y="938"/>
                    </a:lnTo>
                    <a:lnTo>
                      <a:pt x="2542" y="938"/>
                    </a:lnTo>
                    <a:lnTo>
                      <a:pt x="2480" y="1034"/>
                    </a:lnTo>
                    <a:lnTo>
                      <a:pt x="2422" y="1126"/>
                    </a:lnTo>
                    <a:lnTo>
                      <a:pt x="2392" y="1168"/>
                    </a:lnTo>
                    <a:lnTo>
                      <a:pt x="2362" y="1210"/>
                    </a:lnTo>
                    <a:lnTo>
                      <a:pt x="2332" y="1248"/>
                    </a:lnTo>
                    <a:lnTo>
                      <a:pt x="2304" y="1284"/>
                    </a:lnTo>
                    <a:lnTo>
                      <a:pt x="2272" y="1316"/>
                    </a:lnTo>
                    <a:lnTo>
                      <a:pt x="2242" y="1346"/>
                    </a:lnTo>
                    <a:lnTo>
                      <a:pt x="2210" y="1374"/>
                    </a:lnTo>
                    <a:lnTo>
                      <a:pt x="2178" y="1398"/>
                    </a:lnTo>
                    <a:lnTo>
                      <a:pt x="2146" y="1416"/>
                    </a:lnTo>
                    <a:lnTo>
                      <a:pt x="2112" y="1432"/>
                    </a:lnTo>
                    <a:lnTo>
                      <a:pt x="2076" y="1444"/>
                    </a:lnTo>
                    <a:lnTo>
                      <a:pt x="2058" y="1448"/>
                    </a:lnTo>
                    <a:lnTo>
                      <a:pt x="2040" y="1450"/>
                    </a:lnTo>
                    <a:lnTo>
                      <a:pt x="2040" y="1450"/>
                    </a:lnTo>
                    <a:lnTo>
                      <a:pt x="1986" y="1456"/>
                    </a:lnTo>
                    <a:lnTo>
                      <a:pt x="1912" y="1462"/>
                    </a:lnTo>
                    <a:lnTo>
                      <a:pt x="1710" y="1472"/>
                    </a:lnTo>
                    <a:lnTo>
                      <a:pt x="1452" y="1484"/>
                    </a:lnTo>
                    <a:lnTo>
                      <a:pt x="1158" y="1498"/>
                    </a:lnTo>
                    <a:lnTo>
                      <a:pt x="1158" y="1498"/>
                    </a:lnTo>
                    <a:lnTo>
                      <a:pt x="580" y="1522"/>
                    </a:lnTo>
                    <a:lnTo>
                      <a:pt x="292" y="1536"/>
                    </a:lnTo>
                    <a:lnTo>
                      <a:pt x="22" y="1552"/>
                    </a:lnTo>
                    <a:lnTo>
                      <a:pt x="22" y="1552"/>
                    </a:lnTo>
                    <a:lnTo>
                      <a:pt x="20" y="1552"/>
                    </a:lnTo>
                    <a:lnTo>
                      <a:pt x="20" y="1552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102" name="ImprovedParadigm Arrow"/>
              <p:cNvSpPr>
                <a:spLocks/>
              </p:cNvSpPr>
              <p:nvPr/>
            </p:nvSpPr>
            <p:spPr bwMode="auto">
              <a:xfrm>
                <a:off x="690563" y="1843088"/>
                <a:ext cx="7721600" cy="2457450"/>
              </a:xfrm>
              <a:custGeom>
                <a:avLst/>
                <a:gdLst>
                  <a:gd name="T0" fmla="*/ 4812 w 4864"/>
                  <a:gd name="T1" fmla="*/ 18 h 1548"/>
                  <a:gd name="T2" fmla="*/ 4626 w 4864"/>
                  <a:gd name="T3" fmla="*/ 14 h 1548"/>
                  <a:gd name="T4" fmla="*/ 4292 w 4864"/>
                  <a:gd name="T5" fmla="*/ 12 h 1548"/>
                  <a:gd name="T6" fmla="*/ 3902 w 4864"/>
                  <a:gd name="T7" fmla="*/ 30 h 1548"/>
                  <a:gd name="T8" fmla="*/ 3576 w 4864"/>
                  <a:gd name="T9" fmla="*/ 66 h 1548"/>
                  <a:gd name="T10" fmla="*/ 3394 w 4864"/>
                  <a:gd name="T11" fmla="*/ 102 h 1548"/>
                  <a:gd name="T12" fmla="*/ 3234 w 4864"/>
                  <a:gd name="T13" fmla="*/ 150 h 1548"/>
                  <a:gd name="T14" fmla="*/ 3100 w 4864"/>
                  <a:gd name="T15" fmla="*/ 210 h 1548"/>
                  <a:gd name="T16" fmla="*/ 3030 w 4864"/>
                  <a:gd name="T17" fmla="*/ 258 h 1548"/>
                  <a:gd name="T18" fmla="*/ 2910 w 4864"/>
                  <a:gd name="T19" fmla="*/ 370 h 1548"/>
                  <a:gd name="T20" fmla="*/ 2802 w 4864"/>
                  <a:gd name="T21" fmla="*/ 492 h 1548"/>
                  <a:gd name="T22" fmla="*/ 2674 w 4864"/>
                  <a:gd name="T23" fmla="*/ 666 h 1548"/>
                  <a:gd name="T24" fmla="*/ 2506 w 4864"/>
                  <a:gd name="T25" fmla="*/ 926 h 1548"/>
                  <a:gd name="T26" fmla="*/ 2390 w 4864"/>
                  <a:gd name="T27" fmla="*/ 1108 h 1548"/>
                  <a:gd name="T28" fmla="*/ 2304 w 4864"/>
                  <a:gd name="T29" fmla="*/ 1226 h 1548"/>
                  <a:gd name="T30" fmla="*/ 2218 w 4864"/>
                  <a:gd name="T31" fmla="*/ 1322 h 1548"/>
                  <a:gd name="T32" fmla="*/ 2126 w 4864"/>
                  <a:gd name="T33" fmla="*/ 1390 h 1548"/>
                  <a:gd name="T34" fmla="*/ 2028 w 4864"/>
                  <a:gd name="T35" fmla="*/ 1422 h 1548"/>
                  <a:gd name="T36" fmla="*/ 1900 w 4864"/>
                  <a:gd name="T37" fmla="*/ 1434 h 1548"/>
                  <a:gd name="T38" fmla="*/ 1148 w 4864"/>
                  <a:gd name="T39" fmla="*/ 1470 h 1548"/>
                  <a:gd name="T40" fmla="*/ 282 w 4864"/>
                  <a:gd name="T41" fmla="*/ 1508 h 1548"/>
                  <a:gd name="T42" fmla="*/ 6 w 4864"/>
                  <a:gd name="T43" fmla="*/ 1524 h 1548"/>
                  <a:gd name="T44" fmla="*/ 0 w 4864"/>
                  <a:gd name="T45" fmla="*/ 1536 h 1548"/>
                  <a:gd name="T46" fmla="*/ 4 w 4864"/>
                  <a:gd name="T47" fmla="*/ 1544 h 1548"/>
                  <a:gd name="T48" fmla="*/ 12 w 4864"/>
                  <a:gd name="T49" fmla="*/ 1548 h 1548"/>
                  <a:gd name="T50" fmla="*/ 284 w 4864"/>
                  <a:gd name="T51" fmla="*/ 1532 h 1548"/>
                  <a:gd name="T52" fmla="*/ 1148 w 4864"/>
                  <a:gd name="T53" fmla="*/ 1494 h 1548"/>
                  <a:gd name="T54" fmla="*/ 1902 w 4864"/>
                  <a:gd name="T55" fmla="*/ 1458 h 1548"/>
                  <a:gd name="T56" fmla="*/ 2032 w 4864"/>
                  <a:gd name="T57" fmla="*/ 1446 h 1548"/>
                  <a:gd name="T58" fmla="*/ 2134 w 4864"/>
                  <a:gd name="T59" fmla="*/ 1414 h 1548"/>
                  <a:gd name="T60" fmla="*/ 2230 w 4864"/>
                  <a:gd name="T61" fmla="*/ 1344 h 1548"/>
                  <a:gd name="T62" fmla="*/ 2320 w 4864"/>
                  <a:gd name="T63" fmla="*/ 1246 h 1548"/>
                  <a:gd name="T64" fmla="*/ 2408 w 4864"/>
                  <a:gd name="T65" fmla="*/ 1124 h 1548"/>
                  <a:gd name="T66" fmla="*/ 2526 w 4864"/>
                  <a:gd name="T67" fmla="*/ 938 h 1548"/>
                  <a:gd name="T68" fmla="*/ 2692 w 4864"/>
                  <a:gd name="T69" fmla="*/ 680 h 1548"/>
                  <a:gd name="T70" fmla="*/ 2820 w 4864"/>
                  <a:gd name="T71" fmla="*/ 508 h 1548"/>
                  <a:gd name="T72" fmla="*/ 2926 w 4864"/>
                  <a:gd name="T73" fmla="*/ 388 h 1548"/>
                  <a:gd name="T74" fmla="*/ 3046 w 4864"/>
                  <a:gd name="T75" fmla="*/ 276 h 1548"/>
                  <a:gd name="T76" fmla="*/ 3114 w 4864"/>
                  <a:gd name="T77" fmla="*/ 228 h 1548"/>
                  <a:gd name="T78" fmla="*/ 3246 w 4864"/>
                  <a:gd name="T79" fmla="*/ 170 h 1548"/>
                  <a:gd name="T80" fmla="*/ 3406 w 4864"/>
                  <a:gd name="T81" fmla="*/ 124 h 1548"/>
                  <a:gd name="T82" fmla="*/ 3584 w 4864"/>
                  <a:gd name="T83" fmla="*/ 90 h 1548"/>
                  <a:gd name="T84" fmla="*/ 3906 w 4864"/>
                  <a:gd name="T85" fmla="*/ 54 h 1548"/>
                  <a:gd name="T86" fmla="*/ 4294 w 4864"/>
                  <a:gd name="T87" fmla="*/ 36 h 1548"/>
                  <a:gd name="T88" fmla="*/ 4788 w 4864"/>
                  <a:gd name="T89" fmla="*/ 40 h 1548"/>
                  <a:gd name="T90" fmla="*/ 4864 w 4864"/>
                  <a:gd name="T91" fmla="*/ 30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864" h="1548">
                    <a:moveTo>
                      <a:pt x="4864" y="30"/>
                    </a:moveTo>
                    <a:lnTo>
                      <a:pt x="4814" y="0"/>
                    </a:lnTo>
                    <a:lnTo>
                      <a:pt x="4812" y="18"/>
                    </a:lnTo>
                    <a:lnTo>
                      <a:pt x="4790" y="16"/>
                    </a:lnTo>
                    <a:lnTo>
                      <a:pt x="4790" y="16"/>
                    </a:lnTo>
                    <a:lnTo>
                      <a:pt x="4626" y="14"/>
                    </a:lnTo>
                    <a:lnTo>
                      <a:pt x="4524" y="12"/>
                    </a:lnTo>
                    <a:lnTo>
                      <a:pt x="4412" y="12"/>
                    </a:lnTo>
                    <a:lnTo>
                      <a:pt x="4292" y="12"/>
                    </a:lnTo>
                    <a:lnTo>
                      <a:pt x="4164" y="16"/>
                    </a:lnTo>
                    <a:lnTo>
                      <a:pt x="4034" y="22"/>
                    </a:lnTo>
                    <a:lnTo>
                      <a:pt x="3902" y="30"/>
                    </a:lnTo>
                    <a:lnTo>
                      <a:pt x="3768" y="42"/>
                    </a:lnTo>
                    <a:lnTo>
                      <a:pt x="3638" y="58"/>
                    </a:lnTo>
                    <a:lnTo>
                      <a:pt x="3576" y="66"/>
                    </a:lnTo>
                    <a:lnTo>
                      <a:pt x="3514" y="78"/>
                    </a:lnTo>
                    <a:lnTo>
                      <a:pt x="3454" y="90"/>
                    </a:lnTo>
                    <a:lnTo>
                      <a:pt x="3394" y="102"/>
                    </a:lnTo>
                    <a:lnTo>
                      <a:pt x="3338" y="116"/>
                    </a:lnTo>
                    <a:lnTo>
                      <a:pt x="3286" y="132"/>
                    </a:lnTo>
                    <a:lnTo>
                      <a:pt x="3234" y="150"/>
                    </a:lnTo>
                    <a:lnTo>
                      <a:pt x="3186" y="168"/>
                    </a:lnTo>
                    <a:lnTo>
                      <a:pt x="3142" y="188"/>
                    </a:lnTo>
                    <a:lnTo>
                      <a:pt x="3100" y="210"/>
                    </a:lnTo>
                    <a:lnTo>
                      <a:pt x="3064" y="232"/>
                    </a:lnTo>
                    <a:lnTo>
                      <a:pt x="3030" y="258"/>
                    </a:lnTo>
                    <a:lnTo>
                      <a:pt x="3030" y="258"/>
                    </a:lnTo>
                    <a:lnTo>
                      <a:pt x="2988" y="294"/>
                    </a:lnTo>
                    <a:lnTo>
                      <a:pt x="2948" y="332"/>
                    </a:lnTo>
                    <a:lnTo>
                      <a:pt x="2910" y="370"/>
                    </a:lnTo>
                    <a:lnTo>
                      <a:pt x="2872" y="410"/>
                    </a:lnTo>
                    <a:lnTo>
                      <a:pt x="2836" y="452"/>
                    </a:lnTo>
                    <a:lnTo>
                      <a:pt x="2802" y="492"/>
                    </a:lnTo>
                    <a:lnTo>
                      <a:pt x="2768" y="536"/>
                    </a:lnTo>
                    <a:lnTo>
                      <a:pt x="2736" y="578"/>
                    </a:lnTo>
                    <a:lnTo>
                      <a:pt x="2674" y="666"/>
                    </a:lnTo>
                    <a:lnTo>
                      <a:pt x="2616" y="754"/>
                    </a:lnTo>
                    <a:lnTo>
                      <a:pt x="2560" y="840"/>
                    </a:lnTo>
                    <a:lnTo>
                      <a:pt x="2506" y="926"/>
                    </a:lnTo>
                    <a:lnTo>
                      <a:pt x="2506" y="926"/>
                    </a:lnTo>
                    <a:lnTo>
                      <a:pt x="2448" y="1020"/>
                    </a:lnTo>
                    <a:lnTo>
                      <a:pt x="2390" y="1108"/>
                    </a:lnTo>
                    <a:lnTo>
                      <a:pt x="2362" y="1150"/>
                    </a:lnTo>
                    <a:lnTo>
                      <a:pt x="2332" y="1188"/>
                    </a:lnTo>
                    <a:lnTo>
                      <a:pt x="2304" y="1226"/>
                    </a:lnTo>
                    <a:lnTo>
                      <a:pt x="2276" y="1262"/>
                    </a:lnTo>
                    <a:lnTo>
                      <a:pt x="2246" y="1294"/>
                    </a:lnTo>
                    <a:lnTo>
                      <a:pt x="2218" y="1322"/>
                    </a:lnTo>
                    <a:lnTo>
                      <a:pt x="2188" y="1348"/>
                    </a:lnTo>
                    <a:lnTo>
                      <a:pt x="2158" y="1372"/>
                    </a:lnTo>
                    <a:lnTo>
                      <a:pt x="2126" y="1390"/>
                    </a:lnTo>
                    <a:lnTo>
                      <a:pt x="2094" y="1406"/>
                    </a:lnTo>
                    <a:lnTo>
                      <a:pt x="2062" y="1416"/>
                    </a:lnTo>
                    <a:lnTo>
                      <a:pt x="2028" y="1422"/>
                    </a:lnTo>
                    <a:lnTo>
                      <a:pt x="2028" y="1422"/>
                    </a:lnTo>
                    <a:lnTo>
                      <a:pt x="1974" y="1428"/>
                    </a:lnTo>
                    <a:lnTo>
                      <a:pt x="1900" y="1434"/>
                    </a:lnTo>
                    <a:lnTo>
                      <a:pt x="1700" y="1444"/>
                    </a:lnTo>
                    <a:lnTo>
                      <a:pt x="1442" y="1456"/>
                    </a:lnTo>
                    <a:lnTo>
                      <a:pt x="1148" y="1470"/>
                    </a:lnTo>
                    <a:lnTo>
                      <a:pt x="1148" y="1470"/>
                    </a:lnTo>
                    <a:lnTo>
                      <a:pt x="570" y="1494"/>
                    </a:lnTo>
                    <a:lnTo>
                      <a:pt x="282" y="1508"/>
                    </a:lnTo>
                    <a:lnTo>
                      <a:pt x="12" y="1524"/>
                    </a:lnTo>
                    <a:lnTo>
                      <a:pt x="12" y="1524"/>
                    </a:lnTo>
                    <a:lnTo>
                      <a:pt x="6" y="1524"/>
                    </a:lnTo>
                    <a:lnTo>
                      <a:pt x="4" y="1528"/>
                    </a:lnTo>
                    <a:lnTo>
                      <a:pt x="0" y="1532"/>
                    </a:lnTo>
                    <a:lnTo>
                      <a:pt x="0" y="1536"/>
                    </a:lnTo>
                    <a:lnTo>
                      <a:pt x="0" y="1536"/>
                    </a:lnTo>
                    <a:lnTo>
                      <a:pt x="2" y="1540"/>
                    </a:lnTo>
                    <a:lnTo>
                      <a:pt x="4" y="1544"/>
                    </a:lnTo>
                    <a:lnTo>
                      <a:pt x="8" y="1546"/>
                    </a:lnTo>
                    <a:lnTo>
                      <a:pt x="12" y="1548"/>
                    </a:lnTo>
                    <a:lnTo>
                      <a:pt x="12" y="1548"/>
                    </a:lnTo>
                    <a:lnTo>
                      <a:pt x="12" y="1548"/>
                    </a:lnTo>
                    <a:lnTo>
                      <a:pt x="12" y="1548"/>
                    </a:lnTo>
                    <a:lnTo>
                      <a:pt x="284" y="1532"/>
                    </a:lnTo>
                    <a:lnTo>
                      <a:pt x="572" y="1518"/>
                    </a:lnTo>
                    <a:lnTo>
                      <a:pt x="1148" y="1494"/>
                    </a:lnTo>
                    <a:lnTo>
                      <a:pt x="1148" y="1494"/>
                    </a:lnTo>
                    <a:lnTo>
                      <a:pt x="1444" y="1480"/>
                    </a:lnTo>
                    <a:lnTo>
                      <a:pt x="1700" y="1468"/>
                    </a:lnTo>
                    <a:lnTo>
                      <a:pt x="1902" y="1458"/>
                    </a:lnTo>
                    <a:lnTo>
                      <a:pt x="1978" y="1452"/>
                    </a:lnTo>
                    <a:lnTo>
                      <a:pt x="2032" y="1446"/>
                    </a:lnTo>
                    <a:lnTo>
                      <a:pt x="2032" y="1446"/>
                    </a:lnTo>
                    <a:lnTo>
                      <a:pt x="2068" y="1440"/>
                    </a:lnTo>
                    <a:lnTo>
                      <a:pt x="2102" y="1428"/>
                    </a:lnTo>
                    <a:lnTo>
                      <a:pt x="2134" y="1414"/>
                    </a:lnTo>
                    <a:lnTo>
                      <a:pt x="2168" y="1394"/>
                    </a:lnTo>
                    <a:lnTo>
                      <a:pt x="2198" y="1370"/>
                    </a:lnTo>
                    <a:lnTo>
                      <a:pt x="2230" y="1344"/>
                    </a:lnTo>
                    <a:lnTo>
                      <a:pt x="2260" y="1314"/>
                    </a:lnTo>
                    <a:lnTo>
                      <a:pt x="2290" y="1282"/>
                    </a:lnTo>
                    <a:lnTo>
                      <a:pt x="2320" y="1246"/>
                    </a:lnTo>
                    <a:lnTo>
                      <a:pt x="2350" y="1208"/>
                    </a:lnTo>
                    <a:lnTo>
                      <a:pt x="2378" y="1166"/>
                    </a:lnTo>
                    <a:lnTo>
                      <a:pt x="2408" y="1124"/>
                    </a:lnTo>
                    <a:lnTo>
                      <a:pt x="2466" y="1034"/>
                    </a:lnTo>
                    <a:lnTo>
                      <a:pt x="2526" y="938"/>
                    </a:lnTo>
                    <a:lnTo>
                      <a:pt x="2526" y="938"/>
                    </a:lnTo>
                    <a:lnTo>
                      <a:pt x="2580" y="854"/>
                    </a:lnTo>
                    <a:lnTo>
                      <a:pt x="2634" y="766"/>
                    </a:lnTo>
                    <a:lnTo>
                      <a:pt x="2692" y="680"/>
                    </a:lnTo>
                    <a:lnTo>
                      <a:pt x="2754" y="594"/>
                    </a:lnTo>
                    <a:lnTo>
                      <a:pt x="2786" y="550"/>
                    </a:lnTo>
                    <a:lnTo>
                      <a:pt x="2820" y="508"/>
                    </a:lnTo>
                    <a:lnTo>
                      <a:pt x="2854" y="468"/>
                    </a:lnTo>
                    <a:lnTo>
                      <a:pt x="2890" y="426"/>
                    </a:lnTo>
                    <a:lnTo>
                      <a:pt x="2926" y="388"/>
                    </a:lnTo>
                    <a:lnTo>
                      <a:pt x="2966" y="348"/>
                    </a:lnTo>
                    <a:lnTo>
                      <a:pt x="3004" y="312"/>
                    </a:lnTo>
                    <a:lnTo>
                      <a:pt x="3046" y="276"/>
                    </a:lnTo>
                    <a:lnTo>
                      <a:pt x="3046" y="276"/>
                    </a:lnTo>
                    <a:lnTo>
                      <a:pt x="3078" y="252"/>
                    </a:lnTo>
                    <a:lnTo>
                      <a:pt x="3114" y="228"/>
                    </a:lnTo>
                    <a:lnTo>
                      <a:pt x="3156" y="208"/>
                    </a:lnTo>
                    <a:lnTo>
                      <a:pt x="3200" y="188"/>
                    </a:lnTo>
                    <a:lnTo>
                      <a:pt x="3246" y="170"/>
                    </a:lnTo>
                    <a:lnTo>
                      <a:pt x="3296" y="154"/>
                    </a:lnTo>
                    <a:lnTo>
                      <a:pt x="3350" y="138"/>
                    </a:lnTo>
                    <a:lnTo>
                      <a:pt x="3406" y="124"/>
                    </a:lnTo>
                    <a:lnTo>
                      <a:pt x="3462" y="112"/>
                    </a:lnTo>
                    <a:lnTo>
                      <a:pt x="3522" y="100"/>
                    </a:lnTo>
                    <a:lnTo>
                      <a:pt x="3584" y="90"/>
                    </a:lnTo>
                    <a:lnTo>
                      <a:pt x="3646" y="80"/>
                    </a:lnTo>
                    <a:lnTo>
                      <a:pt x="3776" y="66"/>
                    </a:lnTo>
                    <a:lnTo>
                      <a:pt x="3906" y="54"/>
                    </a:lnTo>
                    <a:lnTo>
                      <a:pt x="4038" y="46"/>
                    </a:lnTo>
                    <a:lnTo>
                      <a:pt x="4168" y="40"/>
                    </a:lnTo>
                    <a:lnTo>
                      <a:pt x="4294" y="36"/>
                    </a:lnTo>
                    <a:lnTo>
                      <a:pt x="4414" y="36"/>
                    </a:lnTo>
                    <a:lnTo>
                      <a:pt x="4626" y="38"/>
                    </a:lnTo>
                    <a:lnTo>
                      <a:pt x="4788" y="40"/>
                    </a:lnTo>
                    <a:lnTo>
                      <a:pt x="4812" y="42"/>
                    </a:lnTo>
                    <a:lnTo>
                      <a:pt x="4812" y="58"/>
                    </a:lnTo>
                    <a:lnTo>
                      <a:pt x="4864" y="3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</p:grpSp>
        <p:grpSp>
          <p:nvGrpSpPr>
            <p:cNvPr id="43" name="Improved Paradigm"/>
            <p:cNvGrpSpPr/>
            <p:nvPr/>
          </p:nvGrpSpPr>
          <p:grpSpPr>
            <a:xfrm>
              <a:off x="2980575" y="1659250"/>
              <a:ext cx="875433" cy="674846"/>
              <a:chOff x="4066160" y="1295212"/>
              <a:chExt cx="1445641" cy="994888"/>
            </a:xfrm>
          </p:grpSpPr>
          <p:sp>
            <p:nvSpPr>
              <p:cNvPr id="99" name="Improved Paradigm"/>
              <p:cNvSpPr>
                <a:spLocks noChangeArrowheads="1"/>
              </p:cNvSpPr>
              <p:nvPr/>
            </p:nvSpPr>
            <p:spPr bwMode="auto">
              <a:xfrm>
                <a:off x="4066160" y="1295212"/>
                <a:ext cx="841781" cy="499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NEW</a:t>
                </a:r>
              </a:p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MODEL</a:t>
                </a:r>
              </a:p>
            </p:txBody>
          </p:sp>
          <p:sp>
            <p:nvSpPr>
              <p:cNvPr id="100" name="ImprovedParadigm Line"/>
              <p:cNvSpPr>
                <a:spLocks noChangeShapeType="1"/>
              </p:cNvSpPr>
              <p:nvPr/>
            </p:nvSpPr>
            <p:spPr bwMode="auto">
              <a:xfrm>
                <a:off x="4891088" y="1656688"/>
                <a:ext cx="620713" cy="633412"/>
              </a:xfrm>
              <a:prstGeom prst="line">
                <a:avLst/>
              </a:prstGeom>
              <a:noFill/>
              <a:ln w="1270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</p:grpSp>
        <p:grpSp>
          <p:nvGrpSpPr>
            <p:cNvPr id="44" name="ReducedInvest"/>
            <p:cNvGrpSpPr/>
            <p:nvPr/>
          </p:nvGrpSpPr>
          <p:grpSpPr>
            <a:xfrm>
              <a:off x="1882743" y="2733105"/>
              <a:ext cx="1635263" cy="471280"/>
              <a:chOff x="2266903" y="2851032"/>
              <a:chExt cx="2700385" cy="694781"/>
            </a:xfrm>
          </p:grpSpPr>
          <p:sp>
            <p:nvSpPr>
              <p:cNvPr id="97" name="ReducedInvestAtRisk"/>
              <p:cNvSpPr>
                <a:spLocks noChangeArrowheads="1"/>
              </p:cNvSpPr>
              <p:nvPr/>
            </p:nvSpPr>
            <p:spPr bwMode="auto">
              <a:xfrm>
                <a:off x="2266903" y="2851032"/>
                <a:ext cx="1159435" cy="499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REDUCED</a:t>
                </a:r>
              </a:p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RISK</a:t>
                </a:r>
              </a:p>
            </p:txBody>
          </p:sp>
          <p:sp>
            <p:nvSpPr>
              <p:cNvPr id="98" name="ReducedInvest Line"/>
              <p:cNvSpPr>
                <a:spLocks/>
              </p:cNvSpPr>
              <p:nvPr/>
            </p:nvSpPr>
            <p:spPr bwMode="auto">
              <a:xfrm>
                <a:off x="3711575" y="3180688"/>
                <a:ext cx="1255713" cy="365125"/>
              </a:xfrm>
              <a:custGeom>
                <a:avLst/>
                <a:gdLst>
                  <a:gd name="T0" fmla="*/ 791 w 791"/>
                  <a:gd name="T1" fmla="*/ 230 h 230"/>
                  <a:gd name="T2" fmla="*/ 559 w 791"/>
                  <a:gd name="T3" fmla="*/ 0 h 230"/>
                  <a:gd name="T4" fmla="*/ 0 w 791"/>
                  <a:gd name="T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1" h="230">
                    <a:moveTo>
                      <a:pt x="791" y="230"/>
                    </a:moveTo>
                    <a:lnTo>
                      <a:pt x="559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</p:grpSp>
        <p:grpSp>
          <p:nvGrpSpPr>
            <p:cNvPr id="45" name="X-axis"/>
            <p:cNvGrpSpPr/>
            <p:nvPr/>
          </p:nvGrpSpPr>
          <p:grpSpPr>
            <a:xfrm>
              <a:off x="894442" y="3746031"/>
              <a:ext cx="5153774" cy="375207"/>
              <a:chOff x="634882" y="4344326"/>
              <a:chExt cx="8510662" cy="553146"/>
            </a:xfrm>
          </p:grpSpPr>
          <p:sp>
            <p:nvSpPr>
              <p:cNvPr id="86" name="Line 16"/>
              <p:cNvSpPr>
                <a:spLocks noChangeShapeType="1"/>
              </p:cNvSpPr>
              <p:nvPr/>
            </p:nvSpPr>
            <p:spPr bwMode="auto">
              <a:xfrm>
                <a:off x="671661" y="4344326"/>
                <a:ext cx="7759701" cy="0"/>
              </a:xfrm>
              <a:prstGeom prst="line">
                <a:avLst/>
              </a:prstGeom>
              <a:noFill/>
              <a:ln w="190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900" dirty="0">
                  <a:solidFill>
                    <a:srgbClr val="003170"/>
                  </a:solidFill>
                </a:endParaRPr>
              </a:p>
            </p:txBody>
          </p:sp>
          <p:sp>
            <p:nvSpPr>
              <p:cNvPr id="87" name="Freeform 52" hidden="1"/>
              <p:cNvSpPr>
                <a:spLocks/>
              </p:cNvSpPr>
              <p:nvPr/>
            </p:nvSpPr>
            <p:spPr bwMode="auto">
              <a:xfrm>
                <a:off x="715963" y="4388776"/>
                <a:ext cx="1606550" cy="230187"/>
              </a:xfrm>
              <a:custGeom>
                <a:avLst/>
                <a:gdLst>
                  <a:gd name="T0" fmla="*/ 0 w 1012"/>
                  <a:gd name="T1" fmla="*/ 0 h 145"/>
                  <a:gd name="T2" fmla="*/ 0 w 1012"/>
                  <a:gd name="T3" fmla="*/ 145 h 145"/>
                  <a:gd name="T4" fmla="*/ 1012 w 1012"/>
                  <a:gd name="T5" fmla="*/ 145 h 145"/>
                  <a:gd name="T6" fmla="*/ 1012 w 1012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2" h="145">
                    <a:moveTo>
                      <a:pt x="0" y="0"/>
                    </a:moveTo>
                    <a:lnTo>
                      <a:pt x="0" y="145"/>
                    </a:lnTo>
                    <a:lnTo>
                      <a:pt x="1012" y="145"/>
                    </a:lnTo>
                    <a:lnTo>
                      <a:pt x="1012" y="0"/>
                    </a:lnTo>
                  </a:path>
                </a:pathLst>
              </a:custGeom>
              <a:noFill/>
              <a:ln w="6350">
                <a:solidFill>
                  <a:srgbClr val="AAA09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88" name="Freeform 53" hidden="1"/>
              <p:cNvSpPr>
                <a:spLocks/>
              </p:cNvSpPr>
              <p:nvPr/>
            </p:nvSpPr>
            <p:spPr bwMode="auto">
              <a:xfrm>
                <a:off x="2322513" y="4388776"/>
                <a:ext cx="1598613" cy="230187"/>
              </a:xfrm>
              <a:custGeom>
                <a:avLst/>
                <a:gdLst>
                  <a:gd name="T0" fmla="*/ 0 w 1007"/>
                  <a:gd name="T1" fmla="*/ 0 h 145"/>
                  <a:gd name="T2" fmla="*/ 0 w 1007"/>
                  <a:gd name="T3" fmla="*/ 145 h 145"/>
                  <a:gd name="T4" fmla="*/ 1007 w 1007"/>
                  <a:gd name="T5" fmla="*/ 145 h 145"/>
                  <a:gd name="T6" fmla="*/ 1007 w 1007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7" h="145">
                    <a:moveTo>
                      <a:pt x="0" y="0"/>
                    </a:moveTo>
                    <a:lnTo>
                      <a:pt x="0" y="145"/>
                    </a:lnTo>
                    <a:lnTo>
                      <a:pt x="1007" y="145"/>
                    </a:lnTo>
                    <a:lnTo>
                      <a:pt x="1007" y="0"/>
                    </a:lnTo>
                  </a:path>
                </a:pathLst>
              </a:custGeom>
              <a:noFill/>
              <a:ln w="6350">
                <a:solidFill>
                  <a:srgbClr val="AAA09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89" name="Freeform 54" hidden="1"/>
              <p:cNvSpPr>
                <a:spLocks/>
              </p:cNvSpPr>
              <p:nvPr/>
            </p:nvSpPr>
            <p:spPr bwMode="auto">
              <a:xfrm>
                <a:off x="3921125" y="4386285"/>
                <a:ext cx="1597025" cy="231775"/>
              </a:xfrm>
              <a:custGeom>
                <a:avLst/>
                <a:gdLst>
                  <a:gd name="T0" fmla="*/ 0 w 1006"/>
                  <a:gd name="T1" fmla="*/ 0 h 146"/>
                  <a:gd name="T2" fmla="*/ 0 w 1006"/>
                  <a:gd name="T3" fmla="*/ 146 h 146"/>
                  <a:gd name="T4" fmla="*/ 1006 w 1006"/>
                  <a:gd name="T5" fmla="*/ 146 h 146"/>
                  <a:gd name="T6" fmla="*/ 1006 w 1006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6" h="146">
                    <a:moveTo>
                      <a:pt x="0" y="0"/>
                    </a:moveTo>
                    <a:lnTo>
                      <a:pt x="0" y="146"/>
                    </a:lnTo>
                    <a:lnTo>
                      <a:pt x="1006" y="146"/>
                    </a:lnTo>
                    <a:lnTo>
                      <a:pt x="1006" y="0"/>
                    </a:lnTo>
                  </a:path>
                </a:pathLst>
              </a:custGeom>
              <a:noFill/>
              <a:ln w="6350">
                <a:solidFill>
                  <a:srgbClr val="AAA09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90" name="PQ"/>
              <p:cNvSpPr>
                <a:spLocks noChangeArrowheads="1"/>
              </p:cNvSpPr>
              <p:nvPr/>
            </p:nvSpPr>
            <p:spPr bwMode="auto">
              <a:xfrm>
                <a:off x="7787575" y="4423326"/>
                <a:ext cx="1357969" cy="249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anose="020B0604020202020204" pitchFamily="34" charset="0"/>
                  </a:rPr>
                  <a:t>Registration</a:t>
                </a:r>
              </a:p>
            </p:txBody>
          </p:sp>
          <p:sp>
            <p:nvSpPr>
              <p:cNvPr id="91" name="Freeform 55" hidden="1"/>
              <p:cNvSpPr>
                <a:spLocks/>
              </p:cNvSpPr>
              <p:nvPr/>
            </p:nvSpPr>
            <p:spPr bwMode="auto">
              <a:xfrm>
                <a:off x="5518150" y="4388776"/>
                <a:ext cx="2509838" cy="230187"/>
              </a:xfrm>
              <a:custGeom>
                <a:avLst/>
                <a:gdLst>
                  <a:gd name="T0" fmla="*/ 0 w 1581"/>
                  <a:gd name="T1" fmla="*/ 0 h 145"/>
                  <a:gd name="T2" fmla="*/ 0 w 1581"/>
                  <a:gd name="T3" fmla="*/ 145 h 145"/>
                  <a:gd name="T4" fmla="*/ 1581 w 1581"/>
                  <a:gd name="T5" fmla="*/ 145 h 145"/>
                  <a:gd name="T6" fmla="*/ 1581 w 1581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1" h="145">
                    <a:moveTo>
                      <a:pt x="0" y="0"/>
                    </a:moveTo>
                    <a:lnTo>
                      <a:pt x="0" y="145"/>
                    </a:lnTo>
                    <a:lnTo>
                      <a:pt x="1581" y="145"/>
                    </a:lnTo>
                    <a:lnTo>
                      <a:pt x="1581" y="0"/>
                    </a:lnTo>
                  </a:path>
                </a:pathLst>
              </a:custGeom>
              <a:noFill/>
              <a:ln w="6350">
                <a:solidFill>
                  <a:srgbClr val="AAA09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92" name="Freeform 56" hidden="1"/>
              <p:cNvSpPr>
                <a:spLocks/>
              </p:cNvSpPr>
              <p:nvPr/>
            </p:nvSpPr>
            <p:spPr bwMode="auto">
              <a:xfrm>
                <a:off x="8027913" y="4388776"/>
                <a:ext cx="450850" cy="230187"/>
              </a:xfrm>
              <a:custGeom>
                <a:avLst/>
                <a:gdLst>
                  <a:gd name="T0" fmla="*/ 0 w 284"/>
                  <a:gd name="T1" fmla="*/ 0 h 145"/>
                  <a:gd name="T2" fmla="*/ 0 w 284"/>
                  <a:gd name="T3" fmla="*/ 145 h 145"/>
                  <a:gd name="T4" fmla="*/ 284 w 284"/>
                  <a:gd name="T5" fmla="*/ 145 h 145"/>
                  <a:gd name="T6" fmla="*/ 284 w 284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4" h="145">
                    <a:moveTo>
                      <a:pt x="0" y="0"/>
                    </a:moveTo>
                    <a:lnTo>
                      <a:pt x="0" y="145"/>
                    </a:lnTo>
                    <a:lnTo>
                      <a:pt x="284" y="145"/>
                    </a:lnTo>
                    <a:lnTo>
                      <a:pt x="284" y="0"/>
                    </a:lnTo>
                  </a:path>
                </a:pathLst>
              </a:custGeom>
              <a:noFill/>
              <a:ln w="6350">
                <a:solidFill>
                  <a:srgbClr val="AAA09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93" name="Ph IIB-III"/>
              <p:cNvSpPr>
                <a:spLocks noChangeArrowheads="1"/>
              </p:cNvSpPr>
              <p:nvPr/>
            </p:nvSpPr>
            <p:spPr bwMode="auto">
              <a:xfrm>
                <a:off x="6133075" y="4423326"/>
                <a:ext cx="1302378" cy="249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Phase IIB/III</a:t>
                </a:r>
              </a:p>
            </p:txBody>
          </p:sp>
          <p:sp>
            <p:nvSpPr>
              <p:cNvPr id="94" name="POC"/>
              <p:cNvSpPr>
                <a:spLocks noChangeArrowheads="1"/>
              </p:cNvSpPr>
              <p:nvPr/>
            </p:nvSpPr>
            <p:spPr bwMode="auto">
              <a:xfrm>
                <a:off x="4105205" y="4372881"/>
                <a:ext cx="1217671" cy="499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Proof </a:t>
                </a:r>
              </a:p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of Concept</a:t>
                </a:r>
              </a:p>
            </p:txBody>
          </p:sp>
          <p:sp>
            <p:nvSpPr>
              <p:cNvPr id="95" name="Pre-Clinical"/>
              <p:cNvSpPr>
                <a:spLocks noChangeArrowheads="1"/>
              </p:cNvSpPr>
              <p:nvPr/>
            </p:nvSpPr>
            <p:spPr bwMode="auto">
              <a:xfrm>
                <a:off x="2483804" y="4423326"/>
                <a:ext cx="1238848" cy="249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Pre-clinical</a:t>
                </a:r>
              </a:p>
            </p:txBody>
          </p:sp>
          <p:sp>
            <p:nvSpPr>
              <p:cNvPr id="96" name="Target Antigen"/>
              <p:cNvSpPr>
                <a:spLocks noChangeArrowheads="1"/>
              </p:cNvSpPr>
              <p:nvPr/>
            </p:nvSpPr>
            <p:spPr bwMode="auto">
              <a:xfrm>
                <a:off x="634882" y="4398361"/>
                <a:ext cx="1643857" cy="499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Target Antigen</a:t>
                </a:r>
              </a:p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 ID</a:t>
                </a:r>
              </a:p>
            </p:txBody>
          </p:sp>
        </p:grpSp>
        <p:grpSp>
          <p:nvGrpSpPr>
            <p:cNvPr id="46" name="COST Y-axis"/>
            <p:cNvGrpSpPr/>
            <p:nvPr/>
          </p:nvGrpSpPr>
          <p:grpSpPr>
            <a:xfrm>
              <a:off x="5619480" y="1471771"/>
              <a:ext cx="502346" cy="2320769"/>
              <a:chOff x="8437563" y="991526"/>
              <a:chExt cx="829549" cy="3421381"/>
            </a:xfrm>
          </p:grpSpPr>
          <p:sp>
            <p:nvSpPr>
              <p:cNvPr id="67" name="Line 35" hidden="1"/>
              <p:cNvSpPr>
                <a:spLocks noChangeShapeType="1"/>
              </p:cNvSpPr>
              <p:nvPr/>
            </p:nvSpPr>
            <p:spPr bwMode="auto">
              <a:xfrm flipH="1">
                <a:off x="8437563" y="4023651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68" name="Line 36" hidden="1"/>
              <p:cNvSpPr>
                <a:spLocks noChangeShapeType="1"/>
              </p:cNvSpPr>
              <p:nvPr/>
            </p:nvSpPr>
            <p:spPr bwMode="auto">
              <a:xfrm flipH="1">
                <a:off x="8437563" y="3696626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69" name="Line 37" hidden="1"/>
              <p:cNvSpPr>
                <a:spLocks noChangeShapeType="1"/>
              </p:cNvSpPr>
              <p:nvPr/>
            </p:nvSpPr>
            <p:spPr bwMode="auto">
              <a:xfrm flipH="1">
                <a:off x="8437563" y="3371188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0" name="Line 38" hidden="1"/>
              <p:cNvSpPr>
                <a:spLocks noChangeShapeType="1"/>
              </p:cNvSpPr>
              <p:nvPr/>
            </p:nvSpPr>
            <p:spPr bwMode="auto">
              <a:xfrm flipH="1">
                <a:off x="8437563" y="3044163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1" name="Line 39"/>
              <p:cNvSpPr>
                <a:spLocks noChangeShapeType="1"/>
              </p:cNvSpPr>
              <p:nvPr/>
            </p:nvSpPr>
            <p:spPr bwMode="auto">
              <a:xfrm flipH="1">
                <a:off x="8437563" y="2715551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2" name="Line 40"/>
              <p:cNvSpPr>
                <a:spLocks noChangeShapeType="1"/>
              </p:cNvSpPr>
              <p:nvPr/>
            </p:nvSpPr>
            <p:spPr bwMode="auto">
              <a:xfrm flipH="1">
                <a:off x="8437563" y="2388526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3" name="Line 41"/>
              <p:cNvSpPr>
                <a:spLocks noChangeShapeType="1"/>
              </p:cNvSpPr>
              <p:nvPr/>
            </p:nvSpPr>
            <p:spPr bwMode="auto">
              <a:xfrm flipH="1">
                <a:off x="8437563" y="2061501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4" name="Line 42"/>
              <p:cNvSpPr>
                <a:spLocks noChangeShapeType="1"/>
              </p:cNvSpPr>
              <p:nvPr/>
            </p:nvSpPr>
            <p:spPr bwMode="auto">
              <a:xfrm flipH="1">
                <a:off x="8437563" y="1736063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5" name="Line 43"/>
              <p:cNvSpPr>
                <a:spLocks noChangeShapeType="1"/>
              </p:cNvSpPr>
              <p:nvPr/>
            </p:nvSpPr>
            <p:spPr bwMode="auto">
              <a:xfrm flipH="1">
                <a:off x="8437563" y="1409038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6" name="Line 44"/>
              <p:cNvSpPr>
                <a:spLocks noChangeShapeType="1"/>
              </p:cNvSpPr>
              <p:nvPr/>
            </p:nvSpPr>
            <p:spPr bwMode="auto">
              <a:xfrm flipH="1">
                <a:off x="8437563" y="1080426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7" name="Line 45"/>
              <p:cNvSpPr>
                <a:spLocks noChangeShapeType="1"/>
              </p:cNvSpPr>
              <p:nvPr/>
            </p:nvSpPr>
            <p:spPr bwMode="auto">
              <a:xfrm flipH="1">
                <a:off x="8437563" y="4293526"/>
                <a:ext cx="76200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8" name="Line 69"/>
              <p:cNvSpPr>
                <a:spLocks noChangeShapeType="1"/>
              </p:cNvSpPr>
              <p:nvPr/>
            </p:nvSpPr>
            <p:spPr bwMode="auto">
              <a:xfrm>
                <a:off x="8475663" y="1288388"/>
                <a:ext cx="0" cy="3052762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79" name="Line 70"/>
              <p:cNvSpPr>
                <a:spLocks noChangeShapeType="1"/>
              </p:cNvSpPr>
              <p:nvPr/>
            </p:nvSpPr>
            <p:spPr bwMode="auto">
              <a:xfrm>
                <a:off x="8475663" y="1077251"/>
                <a:ext cx="0" cy="149225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80" name="Line 71"/>
              <p:cNvSpPr>
                <a:spLocks noChangeShapeType="1"/>
              </p:cNvSpPr>
              <p:nvPr/>
            </p:nvSpPr>
            <p:spPr bwMode="auto">
              <a:xfrm flipV="1">
                <a:off x="8437563" y="1191551"/>
                <a:ext cx="79375" cy="6985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81" name="Line 72"/>
              <p:cNvSpPr>
                <a:spLocks noChangeShapeType="1"/>
              </p:cNvSpPr>
              <p:nvPr/>
            </p:nvSpPr>
            <p:spPr bwMode="auto">
              <a:xfrm flipV="1">
                <a:off x="8437563" y="1251876"/>
                <a:ext cx="79375" cy="71437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82" name="$1M"/>
              <p:cNvSpPr>
                <a:spLocks noChangeArrowheads="1"/>
              </p:cNvSpPr>
              <p:nvPr/>
            </p:nvSpPr>
            <p:spPr bwMode="auto">
              <a:xfrm>
                <a:off x="8555037" y="4163351"/>
                <a:ext cx="452658" cy="24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$1M</a:t>
                </a:r>
              </a:p>
            </p:txBody>
          </p:sp>
          <p:sp>
            <p:nvSpPr>
              <p:cNvPr id="83" name="$10M"/>
              <p:cNvSpPr>
                <a:spLocks noChangeArrowheads="1"/>
              </p:cNvSpPr>
              <p:nvPr/>
            </p:nvSpPr>
            <p:spPr bwMode="auto">
              <a:xfrm>
                <a:off x="8555037" y="3922051"/>
                <a:ext cx="582367" cy="24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$10M</a:t>
                </a:r>
              </a:p>
            </p:txBody>
          </p:sp>
          <p:sp>
            <p:nvSpPr>
              <p:cNvPr id="84" name="$300M"/>
              <p:cNvSpPr>
                <a:spLocks noChangeArrowheads="1"/>
              </p:cNvSpPr>
              <p:nvPr/>
            </p:nvSpPr>
            <p:spPr bwMode="auto">
              <a:xfrm>
                <a:off x="8555037" y="991526"/>
                <a:ext cx="712075" cy="24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003170"/>
                    </a:solidFill>
                    <a:cs typeface="Arial" pitchFamily="34" charset="0"/>
                  </a:rPr>
                  <a:t>$300M</a:t>
                </a:r>
              </a:p>
            </p:txBody>
          </p:sp>
          <p:sp>
            <p:nvSpPr>
              <p:cNvPr id="85" name="COST title"/>
              <p:cNvSpPr>
                <a:spLocks noChangeArrowheads="1"/>
              </p:cNvSpPr>
              <p:nvPr/>
            </p:nvSpPr>
            <p:spPr bwMode="auto">
              <a:xfrm rot="16200000">
                <a:off x="8555018" y="2576150"/>
                <a:ext cx="427743" cy="279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003170"/>
                    </a:solidFill>
                    <a:cs typeface="Arial" pitchFamily="34" charset="0"/>
                  </a:rPr>
                  <a:t>Cost</a:t>
                </a:r>
              </a:p>
            </p:txBody>
          </p:sp>
        </p:grpSp>
        <p:grpSp>
          <p:nvGrpSpPr>
            <p:cNvPr id="47" name="PTRS Y-axis"/>
            <p:cNvGrpSpPr/>
            <p:nvPr/>
          </p:nvGrpSpPr>
          <p:grpSpPr>
            <a:xfrm>
              <a:off x="450938" y="1471776"/>
              <a:ext cx="517597" cy="2354209"/>
              <a:chOff x="-97499" y="991526"/>
              <a:chExt cx="854737" cy="3470671"/>
            </a:xfrm>
          </p:grpSpPr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715963" y="1086776"/>
                <a:ext cx="0" cy="325755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0" name="Line 25"/>
              <p:cNvSpPr>
                <a:spLocks noChangeShapeType="1"/>
              </p:cNvSpPr>
              <p:nvPr/>
            </p:nvSpPr>
            <p:spPr bwMode="auto">
              <a:xfrm flipH="1">
                <a:off x="677863" y="4023651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1" name="Line 26"/>
              <p:cNvSpPr>
                <a:spLocks noChangeShapeType="1"/>
              </p:cNvSpPr>
              <p:nvPr/>
            </p:nvSpPr>
            <p:spPr bwMode="auto">
              <a:xfrm flipH="1">
                <a:off x="677863" y="3696626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2" name="Line 27"/>
              <p:cNvSpPr>
                <a:spLocks noChangeShapeType="1"/>
              </p:cNvSpPr>
              <p:nvPr/>
            </p:nvSpPr>
            <p:spPr bwMode="auto">
              <a:xfrm flipH="1">
                <a:off x="677863" y="3371188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3" name="Line 28"/>
              <p:cNvSpPr>
                <a:spLocks noChangeShapeType="1"/>
              </p:cNvSpPr>
              <p:nvPr/>
            </p:nvSpPr>
            <p:spPr bwMode="auto">
              <a:xfrm flipH="1">
                <a:off x="677863" y="3044163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4" name="Line 29"/>
              <p:cNvSpPr>
                <a:spLocks noChangeShapeType="1"/>
              </p:cNvSpPr>
              <p:nvPr/>
            </p:nvSpPr>
            <p:spPr bwMode="auto">
              <a:xfrm flipH="1">
                <a:off x="677863" y="2715551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5" name="Line 30"/>
              <p:cNvSpPr>
                <a:spLocks noChangeShapeType="1"/>
              </p:cNvSpPr>
              <p:nvPr/>
            </p:nvSpPr>
            <p:spPr bwMode="auto">
              <a:xfrm flipH="1">
                <a:off x="677863" y="2388526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6" name="Line 31"/>
              <p:cNvSpPr>
                <a:spLocks noChangeShapeType="1"/>
              </p:cNvSpPr>
              <p:nvPr/>
            </p:nvSpPr>
            <p:spPr bwMode="auto">
              <a:xfrm flipH="1">
                <a:off x="677863" y="2061501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7" name="Line 32"/>
              <p:cNvSpPr>
                <a:spLocks noChangeShapeType="1"/>
              </p:cNvSpPr>
              <p:nvPr/>
            </p:nvSpPr>
            <p:spPr bwMode="auto">
              <a:xfrm flipH="1">
                <a:off x="677863" y="1736063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8" name="Line 33"/>
              <p:cNvSpPr>
                <a:spLocks noChangeShapeType="1"/>
              </p:cNvSpPr>
              <p:nvPr/>
            </p:nvSpPr>
            <p:spPr bwMode="auto">
              <a:xfrm flipH="1">
                <a:off x="677863" y="1409038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59" name="Line 34"/>
              <p:cNvSpPr>
                <a:spLocks noChangeShapeType="1"/>
              </p:cNvSpPr>
              <p:nvPr/>
            </p:nvSpPr>
            <p:spPr bwMode="auto">
              <a:xfrm flipH="1">
                <a:off x="677863" y="1080426"/>
                <a:ext cx="79375" cy="0"/>
              </a:xfrm>
              <a:prstGeom prst="line">
                <a:avLst/>
              </a:prstGeom>
              <a:noFill/>
              <a:ln w="6350">
                <a:solidFill>
                  <a:schemeClr val="accent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57643"/>
                <a:endParaRPr lang="en-US" sz="1300">
                  <a:solidFill>
                    <a:srgbClr val="003170"/>
                  </a:solidFill>
                </a:endParaRPr>
              </a:p>
            </p:txBody>
          </p:sp>
          <p:sp>
            <p:nvSpPr>
              <p:cNvPr id="60" name="0%"/>
              <p:cNvSpPr>
                <a:spLocks noChangeArrowheads="1"/>
              </p:cNvSpPr>
              <p:nvPr/>
            </p:nvSpPr>
            <p:spPr bwMode="auto">
              <a:xfrm>
                <a:off x="402561" y="4258016"/>
                <a:ext cx="275301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1" name="20%"/>
              <p:cNvSpPr>
                <a:spLocks noChangeArrowheads="1"/>
              </p:cNvSpPr>
              <p:nvPr/>
            </p:nvSpPr>
            <p:spPr bwMode="auto">
              <a:xfrm>
                <a:off x="296680" y="3607137"/>
                <a:ext cx="381186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20%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2" name="40%"/>
              <p:cNvSpPr>
                <a:spLocks noChangeArrowheads="1"/>
              </p:cNvSpPr>
              <p:nvPr/>
            </p:nvSpPr>
            <p:spPr bwMode="auto">
              <a:xfrm>
                <a:off x="296680" y="2954672"/>
                <a:ext cx="381186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40%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3" name="60%"/>
              <p:cNvSpPr>
                <a:spLocks noChangeArrowheads="1"/>
              </p:cNvSpPr>
              <p:nvPr/>
            </p:nvSpPr>
            <p:spPr bwMode="auto">
              <a:xfrm>
                <a:off x="296680" y="2299624"/>
                <a:ext cx="381186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60%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4" name="80%"/>
              <p:cNvSpPr>
                <a:spLocks noChangeArrowheads="1"/>
              </p:cNvSpPr>
              <p:nvPr/>
            </p:nvSpPr>
            <p:spPr bwMode="auto">
              <a:xfrm>
                <a:off x="296680" y="1655512"/>
                <a:ext cx="381186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80%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5" name="100%"/>
              <p:cNvSpPr>
                <a:spLocks noChangeArrowheads="1"/>
              </p:cNvSpPr>
              <p:nvPr/>
            </p:nvSpPr>
            <p:spPr bwMode="auto">
              <a:xfrm>
                <a:off x="190791" y="991526"/>
                <a:ext cx="487072" cy="204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>
                    <a:solidFill>
                      <a:srgbClr val="003170"/>
                    </a:solidFill>
                    <a:cs typeface="Arial" pitchFamily="34" charset="0"/>
                  </a:rPr>
                  <a:t>100%</a:t>
                </a:r>
                <a:endParaRPr lang="en-US" sz="1200" b="1" dirty="0">
                  <a:solidFill>
                    <a:srgbClr val="003170"/>
                  </a:solidFill>
                  <a:cs typeface="Arial" pitchFamily="34" charset="0"/>
                </a:endParaRPr>
              </a:p>
            </p:txBody>
          </p:sp>
          <p:sp>
            <p:nvSpPr>
              <p:cNvPr id="66" name="PTRS title"/>
              <p:cNvSpPr>
                <a:spLocks noChangeArrowheads="1"/>
              </p:cNvSpPr>
              <p:nvPr/>
            </p:nvSpPr>
            <p:spPr bwMode="auto">
              <a:xfrm rot="16200000">
                <a:off x="-1249162" y="2568319"/>
                <a:ext cx="2582864" cy="279537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35764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003170"/>
                    </a:solidFill>
                    <a:cs typeface="Arial" pitchFamily="34" charset="0"/>
                  </a:rPr>
                  <a:t> Probability of Success </a:t>
                </a:r>
              </a:p>
            </p:txBody>
          </p:sp>
        </p:grpSp>
        <p:sp>
          <p:nvSpPr>
            <p:cNvPr id="48" name="Right Arrow 47"/>
            <p:cNvSpPr/>
            <p:nvPr/>
          </p:nvSpPr>
          <p:spPr bwMode="auto">
            <a:xfrm>
              <a:off x="1063708" y="4070912"/>
              <a:ext cx="4303717" cy="292732"/>
            </a:xfrm>
            <a:prstGeom prst="rightArrow">
              <a:avLst/>
            </a:prstGeom>
            <a:solidFill>
              <a:schemeClr val="tx1"/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68569" tIns="34285" rIns="68569" bIns="34285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109"/>
              <a:r>
                <a:rPr lang="en-US" sz="1200" dirty="0">
                  <a:solidFill>
                    <a:prstClr val="white"/>
                  </a:solidFill>
                  <a:latin typeface="Segoe" pitchFamily="34" charset="0"/>
                </a:rPr>
                <a:t>Vaccine development pipeline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6248408" y="1419622"/>
            <a:ext cx="2743201" cy="3407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34" tIns="35768" rIns="71534" bIns="35768" rtlCol="0" anchor="t"/>
          <a:lstStyle/>
          <a:p>
            <a:pPr marL="285732" indent="-285732" defTabSz="357004">
              <a:spcAft>
                <a:spcPts val="937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3170"/>
                </a:solidFill>
              </a:rPr>
              <a:t>Time it </a:t>
            </a:r>
            <a:r>
              <a:rPr lang="en-GB" sz="1600" dirty="0">
                <a:solidFill>
                  <a:srgbClr val="003170"/>
                </a:solidFill>
              </a:rPr>
              <a:t>take to develop &amp; deliver new vaccines to market is too slow </a:t>
            </a:r>
          </a:p>
          <a:p>
            <a:pPr marL="285732" indent="-285732" defTabSz="357004">
              <a:spcAft>
                <a:spcPts val="937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3170"/>
                </a:solidFill>
              </a:rPr>
              <a:t>Current situation is unsustainable for public health where there is often little commercial value</a:t>
            </a:r>
          </a:p>
          <a:p>
            <a:pPr marL="285732" indent="-285732" defTabSz="357004">
              <a:spcAft>
                <a:spcPts val="937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3170"/>
                </a:solidFill>
              </a:rPr>
              <a:t>Need new models to determine vaccine efficacy earlier, </a:t>
            </a:r>
            <a:r>
              <a:rPr lang="en-GB" sz="1600" dirty="0" err="1">
                <a:solidFill>
                  <a:srgbClr val="003170"/>
                </a:solidFill>
              </a:rPr>
              <a:t>derisk</a:t>
            </a:r>
            <a:r>
              <a:rPr lang="en-GB" sz="1600" dirty="0">
                <a:solidFill>
                  <a:srgbClr val="003170"/>
                </a:solidFill>
              </a:rPr>
              <a:t> Ph3 trials &amp; shift cure to the left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6251" y="1419622"/>
            <a:ext cx="5877800" cy="34072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534" tIns="35768" rIns="71534" bIns="35768" rtlCol="0" anchor="ctr"/>
          <a:lstStyle/>
          <a:p>
            <a:pPr algn="ctr" defTabSz="357643"/>
            <a:endParaRPr lang="en-GB">
              <a:solidFill>
                <a:prstClr val="white"/>
              </a:solidFill>
            </a:endParaRPr>
          </a:p>
        </p:txBody>
      </p:sp>
      <p:sp>
        <p:nvSpPr>
          <p:cNvPr id="108" name="Title 1"/>
          <p:cNvSpPr txBox="1">
            <a:spLocks/>
          </p:cNvSpPr>
          <p:nvPr/>
        </p:nvSpPr>
        <p:spPr>
          <a:xfrm>
            <a:off x="318732" y="319996"/>
            <a:ext cx="8573702" cy="783476"/>
          </a:xfrm>
          <a:prstGeom prst="rect">
            <a:avLst/>
          </a:prstGeom>
          <a:noFill/>
        </p:spPr>
        <p:txBody>
          <a:bodyPr vert="horz" lIns="84492" tIns="0" rIns="0" bIns="0" rtlCol="0" anchor="ctr">
            <a:noAutofit/>
          </a:bodyPr>
          <a:lstStyle>
            <a:lvl1pPr algn="l" defTabSz="457164" rtl="0" eaLnBrk="1" latinLnBrk="0" hangingPunct="1">
              <a:spcBef>
                <a:spcPct val="0"/>
              </a:spcBef>
              <a:buNone/>
              <a:defRPr lang="en-GB" sz="6000" kern="1200" baseline="0">
                <a:solidFill>
                  <a:srgbClr val="60BFCE"/>
                </a:solidFill>
                <a:latin typeface="+mj-lt"/>
                <a:ea typeface="+mj-ea"/>
                <a:cs typeface="Wellcome Bold"/>
              </a:defRPr>
            </a:lvl1pPr>
          </a:lstStyle>
          <a:p>
            <a:r>
              <a:rPr sz="2400" dirty="0"/>
              <a:t>CHIMs </a:t>
            </a:r>
            <a:r>
              <a:rPr lang="en-GB" sz="2400" dirty="0"/>
              <a:t>provide us with early answers to focus our efforts and develop more relevant vaccines for those most in need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31872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339502"/>
            <a:ext cx="8169823" cy="857044"/>
          </a:xfrm>
        </p:spPr>
        <p:txBody>
          <a:bodyPr>
            <a:normAutofit/>
          </a:bodyPr>
          <a:lstStyle/>
          <a:p>
            <a:r>
              <a:rPr lang="en-US" sz="2800" b="1" dirty="0"/>
              <a:t>Expanding the use of CHIM in endemic areas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522" y="1347614"/>
            <a:ext cx="4104455" cy="3096344"/>
          </a:xfrm>
        </p:spPr>
        <p:txBody>
          <a:bodyPr/>
          <a:lstStyle/>
          <a:p>
            <a:r>
              <a:rPr lang="en-GB" sz="1800" dirty="0"/>
              <a:t>Why do we support CHIM in </a:t>
            </a:r>
            <a:r>
              <a:rPr lang="en-GB" sz="1800" u="sng" dirty="0"/>
              <a:t>endemic areas</a:t>
            </a:r>
            <a:r>
              <a:rPr lang="en-GB" sz="1800" dirty="0"/>
              <a:t>?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Host-pathogen or host-vaccine interaction can be different in LMICs as compared to UK/US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Genetics, infectious disease history, co-infections, immune status, and environmental factors might can only be appropriately tested in the targeted settings.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Potential benefits of the trial results in the country where the diseases occur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endParaRPr lang="en-GB" sz="1800" u="sng" dirty="0"/>
          </a:p>
          <a:p>
            <a:endParaRPr lang="en-GB" dirty="0"/>
          </a:p>
          <a:p>
            <a:pPr marL="267754" indent="-267754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3F43C-809F-4D44-AA8F-32A58293815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/>
          </p:nvPr>
        </p:nvSpPr>
        <p:spPr>
          <a:xfrm>
            <a:off x="417948" y="4587975"/>
            <a:ext cx="8726053" cy="411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328" rIns="56328" rtlCol="0" anchor="ctr"/>
          <a:lstStyle/>
          <a:p>
            <a:pPr>
              <a:spcBef>
                <a:spcPts val="0"/>
              </a:spcBef>
              <a:tabLst>
                <a:tab pos="983597" algn="l"/>
              </a:tabLst>
            </a:pPr>
            <a:r>
              <a:rPr lang="en-GB" sz="1400" dirty="0">
                <a:solidFill>
                  <a:srgbClr val="60BFCE"/>
                </a:solidFill>
                <a:latin typeface="+mn-lt"/>
                <a:ea typeface="+mj-ea"/>
                <a:cs typeface="Wellcome Bold"/>
              </a:rPr>
              <a:t>Outcome:  Accelerate and optimise vaccine development for target populations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5977" y="1059583"/>
            <a:ext cx="4572000" cy="3785652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txBody>
          <a:bodyPr wrap="square" lIns="91434" tIns="45717" rIns="91434" bIns="45717" rtlCol="0">
            <a:spAutoFit/>
          </a:bodyPr>
          <a:lstStyle/>
          <a:p>
            <a:r>
              <a:rPr lang="en-GB" sz="1600" b="1" dirty="0"/>
              <a:t>Our approach:  </a:t>
            </a:r>
          </a:p>
          <a:p>
            <a:endParaRPr lang="en-GB" sz="1400" b="1" dirty="0"/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Wellcome has a long history of support for research capacity building in Africa and Asia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32" indent="-285732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32" indent="-285732">
              <a:buFont typeface="Arial" panose="020B0604020202020204" pitchFamily="34" charset="0"/>
              <a:buChar char="•"/>
            </a:pPr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Due to complex nature of these studies and the capacity that needs to be built in endemic areas, we will be starting small &amp; working with organisations we know </a:t>
            </a:r>
            <a:r>
              <a:rPr lang="en-GB" sz="1400" dirty="0" smtClean="0"/>
              <a:t>well</a:t>
            </a:r>
            <a:endParaRPr lang="en-GB" sz="1400" dirty="0"/>
          </a:p>
          <a:p>
            <a:pPr marL="285732" indent="-285732">
              <a:buFont typeface="Arial" panose="020B0604020202020204" pitchFamily="34" charset="0"/>
              <a:buChar char="•"/>
            </a:pPr>
            <a:r>
              <a:rPr lang="en-GB" sz="1400" dirty="0"/>
              <a:t>We intend to support a </a:t>
            </a:r>
            <a:r>
              <a:rPr lang="en-GB" sz="1400" b="1" dirty="0"/>
              <a:t>holistic and coordinated </a:t>
            </a:r>
            <a:r>
              <a:rPr lang="en-GB" sz="1400" dirty="0"/>
              <a:t>approach to build capacity for CHIM, including ethics, regulatory, engagement </a:t>
            </a:r>
            <a:r>
              <a:rPr lang="en-GB" sz="1400" dirty="0" err="1"/>
              <a:t>etc</a:t>
            </a:r>
            <a:r>
              <a:rPr lang="en-GB" sz="1400" dirty="0"/>
              <a:t>…</a:t>
            </a:r>
          </a:p>
          <a:p>
            <a:pPr marL="285732" indent="-285732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134586" y="2051144"/>
            <a:ext cx="2464485" cy="856859"/>
            <a:chOff x="5635907" y="1210835"/>
            <a:chExt cx="2464485" cy="856859"/>
          </a:xfrm>
        </p:grpSpPr>
        <p:pic>
          <p:nvPicPr>
            <p:cNvPr id="1026" name="Picture 2" descr="Image result for Wellcome’s Africa and Asia programmes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309" b="47834"/>
            <a:stretch/>
          </p:blipFill>
          <p:spPr bwMode="auto">
            <a:xfrm>
              <a:off x="5635907" y="1851670"/>
              <a:ext cx="1312796" cy="142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2" t="32384" r="29682" b="26762"/>
            <a:stretch/>
          </p:blipFill>
          <p:spPr bwMode="auto">
            <a:xfrm>
              <a:off x="6149242" y="1210835"/>
              <a:ext cx="727014" cy="62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74" t="9985" r="15041" b="7324"/>
            <a:stretch/>
          </p:blipFill>
          <p:spPr bwMode="auto">
            <a:xfrm>
              <a:off x="5734445" y="1275606"/>
              <a:ext cx="493739" cy="588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1315848"/>
              <a:ext cx="1186729" cy="342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182" b="34909"/>
            <a:stretch/>
          </p:blipFill>
          <p:spPr bwMode="auto">
            <a:xfrm>
              <a:off x="7065524" y="1706431"/>
              <a:ext cx="1034868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78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700" dirty="0" smtClean="0"/>
              <a:t>What does it mean to be ‘holistic’, coordinated and responsible?</a:t>
            </a:r>
            <a:endParaRPr lang="en-US" sz="3700" dirty="0">
              <a:solidFill>
                <a:srgbClr val="00317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8520" y="4104133"/>
            <a:ext cx="8165481" cy="525885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55592" y="853322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5592" y="3929251"/>
            <a:ext cx="416707" cy="99224"/>
          </a:xfrm>
          <a:prstGeom prst="rect">
            <a:avLst/>
          </a:prstGeom>
          <a:solidFill>
            <a:srgbClr val="00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402" tIns="35700" rIns="71402" bIns="35700" rtlCol="0" anchor="ctr"/>
          <a:lstStyle/>
          <a:p>
            <a:pPr algn="ctr" defTabSz="357004"/>
            <a:endParaRPr lang="en-US">
              <a:solidFill>
                <a:srgbClr val="0031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39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169823" cy="83067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Developing an ethical framework for CHIMS </a:t>
            </a:r>
            <a:r>
              <a:rPr lang="en-US" sz="3200" dirty="0" smtClean="0"/>
              <a:t>– a starting point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84925" y="1754685"/>
            <a:ext cx="3945751" cy="327438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691731" y="1754685"/>
            <a:ext cx="3949986" cy="327438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80036" y="4387831"/>
            <a:ext cx="386943" cy="272865"/>
          </a:xfrm>
        </p:spPr>
        <p:txBody>
          <a:bodyPr/>
          <a:lstStyle/>
          <a:p>
            <a:fld id="{80F3F43C-809F-4D44-AA8F-32A582938151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540007568"/>
              </p:ext>
            </p:extLst>
          </p:nvPr>
        </p:nvGraphicFramePr>
        <p:xfrm>
          <a:off x="661086" y="775366"/>
          <a:ext cx="5256584" cy="455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9" y="1133665"/>
            <a:ext cx="1827245" cy="830997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GB" sz="1200" dirty="0"/>
              <a:t>What can be learnt from previous/existing CHIM models in endemic settings?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03918" y="863883"/>
            <a:ext cx="1779307" cy="1200329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r>
              <a:rPr lang="en-GB" sz="1200" dirty="0"/>
              <a:t>What kind of responsibility do</a:t>
            </a:r>
          </a:p>
          <a:p>
            <a:r>
              <a:rPr lang="en-GB" sz="1200" dirty="0"/>
              <a:t>sponsors of scientific research have in making a decision to fund CHIM?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7985" y="1041331"/>
            <a:ext cx="1827245" cy="1015663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GB" sz="1200" dirty="0"/>
              <a:t>What are the local community’s understandings and  perceptions of </a:t>
            </a:r>
          </a:p>
          <a:p>
            <a:r>
              <a:rPr lang="en-GB" sz="1200" dirty="0"/>
              <a:t>CHIM studies?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2241" y="2600536"/>
            <a:ext cx="2144893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34" tIns="45717" rIns="91434" bIns="45717" rtlCol="0">
            <a:spAutoFit/>
          </a:bodyPr>
          <a:lstStyle/>
          <a:p>
            <a:r>
              <a:rPr lang="en-GB" dirty="0" smtClean="0"/>
              <a:t>Ethically and socially justified and safe research</a:t>
            </a:r>
            <a:endParaRPr lang="en-GB" dirty="0"/>
          </a:p>
        </p:txBody>
      </p:sp>
      <p:sp>
        <p:nvSpPr>
          <p:cNvPr id="17" name="Right Arrow 16"/>
          <p:cNvSpPr/>
          <p:nvPr/>
        </p:nvSpPr>
        <p:spPr>
          <a:xfrm>
            <a:off x="6111212" y="2831369"/>
            <a:ext cx="432048" cy="461665"/>
          </a:xfrm>
          <a:prstGeom prst="rightArrow">
            <a:avLst/>
          </a:prstGeom>
          <a:solidFill>
            <a:srgbClr val="60B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94182" y="4161662"/>
            <a:ext cx="3513722" cy="10156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34" tIns="45717" rIns="91434" bIns="45717" rtlCol="0">
            <a:spAutoFit/>
          </a:bodyPr>
          <a:lstStyle/>
          <a:p>
            <a:r>
              <a:rPr lang="en-GB" sz="1200" dirty="0"/>
              <a:t>Ethical and regulatory challenges and issues faced by previous CHIM studies in disease-endemic countries (Gabon, Tanzania, Kenya and Thailand etc.) </a:t>
            </a:r>
            <a:r>
              <a:rPr lang="en-GB" sz="1200" dirty="0">
                <a:sym typeface="Wingdings" panose="05000000000000000000" pitchFamily="2" charset="2"/>
              </a:rPr>
              <a:t> new considerations? </a:t>
            </a:r>
            <a:r>
              <a:rPr lang="en-GB" sz="1200" dirty="0" smtClean="0">
                <a:sym typeface="Wingdings" panose="05000000000000000000" pitchFamily="2" charset="2"/>
              </a:rPr>
              <a:t>What additional support/training is necessary?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283225" y="3939904"/>
            <a:ext cx="3745160" cy="1384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34" tIns="45717" rIns="91434" bIns="45717" rtlCol="0">
            <a:spAutoFit/>
          </a:bodyPr>
          <a:lstStyle/>
          <a:p>
            <a:pPr marL="171439" indent="-171439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3170"/>
                </a:solidFill>
              </a:rPr>
              <a:t>Studies need to be driven by local needs and local clinicians</a:t>
            </a:r>
            <a:r>
              <a:rPr lang="en-GB" sz="1200" dirty="0" smtClean="0">
                <a:solidFill>
                  <a:srgbClr val="003170"/>
                </a:solidFill>
              </a:rPr>
              <a:t>. </a:t>
            </a:r>
            <a:endParaRPr lang="en-GB" sz="1200" dirty="0">
              <a:solidFill>
                <a:srgbClr val="003170"/>
              </a:solidFill>
            </a:endParaRPr>
          </a:p>
          <a:p>
            <a:pPr marL="171439" indent="-171439">
              <a:buFont typeface="Arial" panose="020B0604020202020204" pitchFamily="34" charset="0"/>
              <a:buChar char="•"/>
            </a:pPr>
            <a:r>
              <a:rPr lang="en-GB" sz="1200" dirty="0"/>
              <a:t>Confidence and support of the public and key stakeholders </a:t>
            </a:r>
          </a:p>
          <a:p>
            <a:pPr marL="628464" lvl="1" indent="-171439">
              <a:buFont typeface="Courier New" panose="02070309020205020404" pitchFamily="49" charset="0"/>
              <a:buChar char="o"/>
            </a:pPr>
            <a:r>
              <a:rPr lang="en-GB" sz="1200" dirty="0"/>
              <a:t>Trust building and benefit sharing </a:t>
            </a:r>
          </a:p>
          <a:p>
            <a:pPr marL="628464" lvl="1" indent="-171439">
              <a:buFont typeface="Courier New" panose="02070309020205020404" pitchFamily="49" charset="0"/>
              <a:buChar char="o"/>
            </a:pPr>
            <a:r>
              <a:rPr lang="en-GB" sz="1200" dirty="0"/>
              <a:t>Capacity strengthening </a:t>
            </a:r>
          </a:p>
          <a:p>
            <a:pPr marL="171439" indent="-171439">
              <a:buFont typeface="Arial" panose="020B0604020202020204" pitchFamily="34" charset="0"/>
              <a:buChar char="•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6349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60BFCE"/>
                </a:solidFill>
                <a:latin typeface="Wellcome" pitchFamily="50" charset="0"/>
                <a:cs typeface="Wellcome Bold"/>
              </a:rPr>
              <a:t>Funders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843558"/>
            <a:ext cx="5050904" cy="2880325"/>
          </a:xfrm>
        </p:spPr>
        <p:txBody>
          <a:bodyPr>
            <a:noAutofit/>
          </a:bodyPr>
          <a:lstStyle/>
          <a:p>
            <a:pPr marL="0" indent="0" defTabSz="357027">
              <a:spcBef>
                <a:spcPts val="781"/>
              </a:spcBef>
              <a:buNone/>
            </a:pPr>
            <a:r>
              <a:rPr lang="en-GB" sz="1400" b="1" dirty="0">
                <a:latin typeface="Arial"/>
                <a:cs typeface="Arial"/>
              </a:rPr>
              <a:t>Why Funders Principles?</a:t>
            </a: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Funders have a responsibility to support innovation that promotes and sustains the public good</a:t>
            </a: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CHIM studies raise unique ethical concerns – purposefully infecting a healthy individual carries a high burden of responsibility for those funding this type of research</a:t>
            </a: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Precedent for this model – i.e. emerging technologies, data sharing, access to </a:t>
            </a:r>
            <a:r>
              <a:rPr lang="en-GB" sz="1400" dirty="0" smtClean="0">
                <a:latin typeface="Arial"/>
                <a:cs typeface="Arial"/>
              </a:rPr>
              <a:t>medicines (also a challenge – need to ensure coherence and not just a ‘proliferation of principles’).</a:t>
            </a:r>
            <a:endParaRPr lang="en-GB" sz="1400" dirty="0">
              <a:latin typeface="Arial"/>
              <a:cs typeface="Arial"/>
            </a:endParaRP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Complimentary to other international and local guidance</a:t>
            </a:r>
          </a:p>
          <a:p>
            <a:pPr marL="685628" lvl="1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i.e. WHO guidance, Malawi framework.</a:t>
            </a: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Implementable – embed in the research practice</a:t>
            </a:r>
          </a:p>
          <a:p>
            <a:pPr marL="0" indent="0" defTabSz="357027">
              <a:spcBef>
                <a:spcPts val="781"/>
              </a:spcBef>
              <a:buNone/>
            </a:pPr>
            <a:r>
              <a:rPr lang="en-GB" sz="1400" b="1" dirty="0">
                <a:latin typeface="Arial"/>
                <a:cs typeface="Arial"/>
              </a:rPr>
              <a:t>How? </a:t>
            </a:r>
          </a:p>
          <a:p>
            <a:pPr marL="285732" indent="-285732" defTabSz="357027">
              <a:spcBef>
                <a:spcPts val="781"/>
              </a:spcBef>
            </a:pPr>
            <a:r>
              <a:rPr lang="en-GB" sz="1400" dirty="0">
                <a:latin typeface="Arial"/>
                <a:cs typeface="Arial"/>
              </a:rPr>
              <a:t>Bring together Funders to discuss and agree, convening Feb 2018 &amp; consider how to implement</a:t>
            </a:r>
          </a:p>
        </p:txBody>
      </p:sp>
      <p:pic>
        <p:nvPicPr>
          <p:cNvPr id="4" name="Picture 2" descr="Click to exp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594" y="987575"/>
            <a:ext cx="3168352" cy="326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38607" y="4299943"/>
            <a:ext cx="1520326" cy="25391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en-US" sz="1000" dirty="0"/>
              <a:t>[Gordon et al, 2017]</a:t>
            </a:r>
          </a:p>
        </p:txBody>
      </p:sp>
    </p:spTree>
    <p:extLst>
      <p:ext uri="{BB962C8B-B14F-4D97-AF65-F5344CB8AC3E}">
        <p14:creationId xmlns:p14="http://schemas.microsoft.com/office/powerpoint/2010/main" val="307574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89261" y="1833207"/>
            <a:ext cx="8165482" cy="2612009"/>
          </a:xfrm>
        </p:spPr>
        <p:txBody>
          <a:bodyPr/>
          <a:lstStyle/>
          <a:p>
            <a:r>
              <a:rPr lang="en-US" sz="1800" dirty="0" smtClean="0"/>
              <a:t>Thanks to  Zoe Seager &amp; Cecilia Chui, Vaccines Team at </a:t>
            </a:r>
            <a:r>
              <a:rPr lang="en-US" sz="1800" dirty="0" err="1" smtClean="0"/>
              <a:t>Wellcome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/>
              <a:t>Katherine Littler</a:t>
            </a:r>
            <a:br>
              <a:rPr lang="en-US" sz="1800" dirty="0"/>
            </a:br>
            <a:r>
              <a:rPr lang="en-US" sz="1800" dirty="0" smtClean="0"/>
              <a:t>Global Policy Lead, </a:t>
            </a:r>
            <a:r>
              <a:rPr lang="en-US" sz="1800" dirty="0" err="1"/>
              <a:t>Wellcome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k.littler@wellcome.ac.uk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19" y="4445216"/>
            <a:ext cx="283603" cy="2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96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 16x9 Presentation_Fully branded">
  <a:themeElements>
    <a:clrScheme name="Wellcome Theme_PC">
      <a:dk1>
        <a:srgbClr val="003170"/>
      </a:dk1>
      <a:lt1>
        <a:sysClr val="window" lastClr="FFFFFF"/>
      </a:lt1>
      <a:dk2>
        <a:srgbClr val="000000"/>
      </a:dk2>
      <a:lt2>
        <a:srgbClr val="FF0F2D"/>
      </a:lt2>
      <a:accent1>
        <a:srgbClr val="60BFCE"/>
      </a:accent1>
      <a:accent2>
        <a:srgbClr val="FFEB00"/>
      </a:accent2>
      <a:accent3>
        <a:srgbClr val="90C878"/>
      </a:accent3>
      <a:accent4>
        <a:srgbClr val="831E29"/>
      </a:accent4>
      <a:accent5>
        <a:srgbClr val="ED858E"/>
      </a:accent5>
      <a:accent6>
        <a:srgbClr val="464749"/>
      </a:accent6>
      <a:hlink>
        <a:srgbClr val="51B2C3"/>
      </a:hlink>
      <a:folHlink>
        <a:srgbClr val="90C878"/>
      </a:folHlink>
    </a:clrScheme>
    <a:fontScheme name="Wellcome Fonts">
      <a:majorFont>
        <a:latin typeface="Wellcom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0BFC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A4 Handout Guidance_Fully branded">
  <a:themeElements>
    <a:clrScheme name="Wellcome Theme_PC">
      <a:dk1>
        <a:srgbClr val="003170"/>
      </a:dk1>
      <a:lt1>
        <a:sysClr val="window" lastClr="FFFFFF"/>
      </a:lt1>
      <a:dk2>
        <a:srgbClr val="000000"/>
      </a:dk2>
      <a:lt2>
        <a:srgbClr val="FF0F2D"/>
      </a:lt2>
      <a:accent1>
        <a:srgbClr val="60BFCE"/>
      </a:accent1>
      <a:accent2>
        <a:srgbClr val="FFEB00"/>
      </a:accent2>
      <a:accent3>
        <a:srgbClr val="90C878"/>
      </a:accent3>
      <a:accent4>
        <a:srgbClr val="831E29"/>
      </a:accent4>
      <a:accent5>
        <a:srgbClr val="ED858E"/>
      </a:accent5>
      <a:accent6>
        <a:srgbClr val="464749"/>
      </a:accent6>
      <a:hlink>
        <a:srgbClr val="51B2C3"/>
      </a:hlink>
      <a:folHlink>
        <a:srgbClr val="90C878"/>
      </a:folHlink>
    </a:clrScheme>
    <a:fontScheme name="Wellcome Fonts">
      <a:majorFont>
        <a:latin typeface="Wellcom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0BFC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Wellcome Trust Theme 1">
      <a:dk1>
        <a:srgbClr val="003170"/>
      </a:dk1>
      <a:lt1>
        <a:sysClr val="window" lastClr="FFFFFF"/>
      </a:lt1>
      <a:dk2>
        <a:srgbClr val="000000"/>
      </a:dk2>
      <a:lt2>
        <a:srgbClr val="FF0F2D"/>
      </a:lt2>
      <a:accent1>
        <a:srgbClr val="60BFCE"/>
      </a:accent1>
      <a:accent2>
        <a:srgbClr val="FFEB00"/>
      </a:accent2>
      <a:accent3>
        <a:srgbClr val="90C878"/>
      </a:accent3>
      <a:accent4>
        <a:srgbClr val="831E29"/>
      </a:accent4>
      <a:accent5>
        <a:srgbClr val="ED858E"/>
      </a:accent5>
      <a:accent6>
        <a:srgbClr val="464749"/>
      </a:accent6>
      <a:hlink>
        <a:srgbClr val="0000FF"/>
      </a:hlink>
      <a:folHlink>
        <a:srgbClr val="800080"/>
      </a:folHlink>
    </a:clrScheme>
    <a:fontScheme name="Wellcome Theme Fonts">
      <a:majorFont>
        <a:latin typeface="Wellcome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0BFC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6220</TotalTime>
  <Words>735</Words>
  <Application>Microsoft Office PowerPoint</Application>
  <PresentationFormat>On-screen Show (16:9)</PresentationFormat>
  <Paragraphs>121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Standard 16x9 Presentation_Fully branded</vt:lpstr>
      <vt:lpstr>1_A4 Handout Guidance_Fully branded</vt:lpstr>
      <vt:lpstr>1_Office Theme</vt:lpstr>
      <vt:lpstr>  CHIMS: What does it mean to be a responsible research funder?</vt:lpstr>
      <vt:lpstr>Wellcome: Why are we interested in CHIMS? </vt:lpstr>
      <vt:lpstr>Vaccines at Wellcome</vt:lpstr>
      <vt:lpstr>Vaccines at Wellcome</vt:lpstr>
      <vt:lpstr>Wellcome: Accelerated vaccine development through increased knowledge of target populations </vt:lpstr>
      <vt:lpstr>PowerPoint Presentation</vt:lpstr>
      <vt:lpstr>Expanding the use of CHIM in endemic areas</vt:lpstr>
      <vt:lpstr>What does it mean to be ‘holistic’, coordinated and responsible?</vt:lpstr>
      <vt:lpstr>Developing an ethical framework for CHIMS – a starting point</vt:lpstr>
      <vt:lpstr>Funders Principles</vt:lpstr>
      <vt:lpstr>Thanks to  Zoe Seager &amp; Cecilia Chui, Vaccines Team at Wellcome  Katherine Littler Global Policy Lead, Wellcome </vt:lpstr>
    </vt:vector>
  </TitlesOfParts>
  <Company>Wellcome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Zoe</dc:title>
  <dc:creator>Zoe Seager</dc:creator>
  <cp:lastModifiedBy>Hunt, Adrienne</cp:lastModifiedBy>
  <cp:revision>136</cp:revision>
  <cp:lastPrinted>2017-11-08T16:27:32Z</cp:lastPrinted>
  <dcterms:created xsi:type="dcterms:W3CDTF">2017-10-24T17:56:26Z</dcterms:created>
  <dcterms:modified xsi:type="dcterms:W3CDTF">2018-01-10T17:27:28Z</dcterms:modified>
</cp:coreProperties>
</file>