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908" autoAdjust="0"/>
  </p:normalViewPr>
  <p:slideViewPr>
    <p:cSldViewPr snapToGrid="0">
      <p:cViewPr varScale="1">
        <p:scale>
          <a:sx n="49" d="100"/>
          <a:sy n="49" d="100"/>
        </p:scale>
        <p:origin x="126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300" d="100"/>
          <a:sy n="300" d="100"/>
        </p:scale>
        <p:origin x="-2760" y="-73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3CDC2-2C3E-4FF1-AC31-DD6D84A551EE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015F5-FC23-4F54-926D-FF6F2F351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7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15F5-FC23-4F54-926D-FF6F2F351F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87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11/29/2017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u="none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10058400" cy="1609344"/>
          </a:xfrm>
        </p:spPr>
        <p:txBody>
          <a:bodyPr/>
          <a:lstStyle/>
          <a:p>
            <a:r>
              <a:rPr lang="en-SG" dirty="0" smtClean="0"/>
              <a:t>Key Question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1" y="1752601"/>
            <a:ext cx="10264648" cy="4419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SG" dirty="0" smtClean="0"/>
              <a:t>WHY USE A NON-TRADITIONAL RCT DESIGN?</a:t>
            </a:r>
          </a:p>
          <a:p>
            <a:pPr marL="0" indent="0">
              <a:buNone/>
            </a:pPr>
            <a:r>
              <a:rPr lang="en-SG" dirty="0" smtClean="0"/>
              <a:t>Scientific (validity and contamination)</a:t>
            </a:r>
          </a:p>
          <a:p>
            <a:pPr marL="0" indent="0">
              <a:buNone/>
            </a:pPr>
            <a:r>
              <a:rPr lang="en-SG" dirty="0" smtClean="0"/>
              <a:t>Practical (recruitment, consent, feasibility in implementation, costs)</a:t>
            </a:r>
          </a:p>
          <a:p>
            <a:pPr marL="0" indent="0">
              <a:buNone/>
            </a:pPr>
            <a:r>
              <a:rPr lang="en-SG" dirty="0" smtClean="0"/>
              <a:t>Ethical (beneficence)</a:t>
            </a:r>
          </a:p>
          <a:p>
            <a:pPr marL="0" indent="0">
              <a:buNone/>
            </a:pPr>
            <a:endParaRPr lang="en-SG" dirty="0" smtClean="0"/>
          </a:p>
          <a:p>
            <a:pPr marL="0" indent="0">
              <a:buNone/>
            </a:pPr>
            <a:r>
              <a:rPr lang="en-SG" dirty="0" smtClean="0">
                <a:solidFill>
                  <a:srgbClr val="C00000"/>
                </a:solidFill>
              </a:rPr>
              <a:t>Contextual understanding</a:t>
            </a:r>
          </a:p>
          <a:p>
            <a:r>
              <a:rPr lang="en-SG" dirty="0" smtClean="0"/>
              <a:t>Nature of health or disease condition being studied (public/population health, emergency)</a:t>
            </a:r>
          </a:p>
          <a:p>
            <a:r>
              <a:rPr lang="en-SG" dirty="0" smtClean="0"/>
              <a:t>Nature of treatment (likely effectiveness, </a:t>
            </a:r>
            <a:r>
              <a:rPr lang="en-SG" dirty="0" smtClean="0"/>
              <a:t>range </a:t>
            </a:r>
            <a:r>
              <a:rPr lang="en-SG" dirty="0" smtClean="0"/>
              <a:t>of </a:t>
            </a:r>
            <a:r>
              <a:rPr lang="en-SG" dirty="0" smtClean="0"/>
              <a:t>therapeutic options</a:t>
            </a:r>
            <a:r>
              <a:rPr lang="en-SG" dirty="0" smtClean="0"/>
              <a:t>, duration in evaluating study endpoints)</a:t>
            </a:r>
          </a:p>
          <a:p>
            <a:r>
              <a:rPr lang="en-SG" dirty="0" smtClean="0"/>
              <a:t>Resource </a:t>
            </a:r>
          </a:p>
          <a:p>
            <a:r>
              <a:rPr lang="en-SG" dirty="0"/>
              <a:t>Preference of stakeholders </a:t>
            </a:r>
            <a:r>
              <a:rPr lang="en-SG" dirty="0" smtClean="0"/>
              <a:t> (e.g. community acceptability) </a:t>
            </a:r>
            <a:endParaRPr lang="en-SG" dirty="0"/>
          </a:p>
          <a:p>
            <a:r>
              <a:rPr lang="en-SG" dirty="0" smtClean="0"/>
              <a:t>Behaviour of </a:t>
            </a:r>
            <a:r>
              <a:rPr lang="en-SG" dirty="0" smtClean="0"/>
              <a:t>participants (e.g. sharing of medicine and contamination) </a:t>
            </a:r>
            <a:endParaRPr lang="en-SG" dirty="0" smtClean="0"/>
          </a:p>
          <a:p>
            <a:endParaRPr lang="en-SG" dirty="0" smtClean="0"/>
          </a:p>
          <a:p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14407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Key ISSUES And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Methodological (scientific rigour, applicability of the concept of clinical equipoise)</a:t>
            </a:r>
            <a:endParaRPr lang="en-SG" dirty="0"/>
          </a:p>
          <a:p>
            <a:r>
              <a:rPr lang="en-SG" dirty="0" smtClean="0"/>
              <a:t>Distinguishing research and implementation study </a:t>
            </a:r>
          </a:p>
          <a:p>
            <a:r>
              <a:rPr lang="en-SG" dirty="0" smtClean="0"/>
              <a:t>Defining the participants (implications for </a:t>
            </a:r>
            <a:r>
              <a:rPr lang="en-SG" dirty="0" smtClean="0"/>
              <a:t>consent and post-trial provision obligations)</a:t>
            </a:r>
            <a:endParaRPr lang="en-SG" dirty="0" smtClean="0"/>
          </a:p>
          <a:p>
            <a:r>
              <a:rPr lang="en-SG" dirty="0" smtClean="0"/>
              <a:t>Informed consent (reasons for waiver, complexity of information)</a:t>
            </a:r>
          </a:p>
          <a:p>
            <a:r>
              <a:rPr lang="en-SG" dirty="0"/>
              <a:t>Standard of care</a:t>
            </a:r>
          </a:p>
          <a:p>
            <a:r>
              <a:rPr lang="en-SG" dirty="0" smtClean="0"/>
              <a:t>Justice </a:t>
            </a:r>
            <a:r>
              <a:rPr lang="en-SG" dirty="0"/>
              <a:t>(e.g. equity in </a:t>
            </a:r>
            <a:r>
              <a:rPr lang="en-SG" dirty="0" smtClean="0"/>
              <a:t>delayed participation </a:t>
            </a:r>
            <a:r>
              <a:rPr lang="en-SG" dirty="0" smtClean="0"/>
              <a:t>and its relationship with </a:t>
            </a:r>
            <a:r>
              <a:rPr lang="en-SG" dirty="0" smtClean="0"/>
              <a:t>equipoise </a:t>
            </a:r>
            <a:r>
              <a:rPr lang="en-SG" dirty="0" smtClean="0"/>
              <a:t>) </a:t>
            </a:r>
          </a:p>
          <a:p>
            <a:r>
              <a:rPr lang="en-SG" dirty="0" smtClean="0"/>
              <a:t>Political interference (e.g. choice of first cluster v randomisation in SWCRT)</a:t>
            </a:r>
          </a:p>
          <a:p>
            <a:endParaRPr lang="en-US" dirty="0" smtClean="0"/>
          </a:p>
          <a:p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27008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err="1" smtClean="0"/>
              <a:t>ThinKing</a:t>
            </a:r>
            <a:r>
              <a:rPr lang="en-SG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To what extent should traditional ethical values in research ethics such as respect for persons be maintained in trials with novel alternative designs?</a:t>
            </a:r>
          </a:p>
          <a:p>
            <a:r>
              <a:rPr lang="en-SG" dirty="0" smtClean="0"/>
              <a:t>How do we effectively communicate the characteristics (e.g. evolving risk-benefit balance) and advantages of these trial designs to stakeholders such as IRBs, gatekeepers, participants etc in a given LMIC setting?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8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175&quot;&gt;&lt;/object&gt;&lt;object type=&quot;2&quot; unique_id=&quot;10176&quot;&gt;&lt;object type=&quot;3&quot; unique_id=&quot;10177&quot;&gt;&lt;property id=&quot;20148&quot; value=&quot;5&quot;/&gt;&lt;property id=&quot;20300&quot; value=&quot;Slide 1 - &amp;quot;Key Question &amp;quot;&quot;/&gt;&lt;property id=&quot;20307&quot; value=&quot;257&quot;/&gt;&lt;/object&gt;&lt;object type=&quot;3&quot; unique_id=&quot;10208&quot;&gt;&lt;property id=&quot;20148&quot; value=&quot;5&quot;/&gt;&lt;property id=&quot;20300&quot; value=&quot;Slide 2 - &amp;quot;Key ISSUES And challenges&amp;quot;&quot;/&gt;&lt;property id=&quot;20307&quot; value=&quot;258&quot;/&gt;&lt;/object&gt;&lt;object type=&quot;3&quot; unique_id=&quot;10209&quot;&gt;&lt;property id=&quot;20148&quot; value=&quot;5&quot;/&gt;&lt;property id=&quot;20300&quot; value=&quot;Slide 3 - &amp;quot;ThinKing…&amp;quot;&quot;/&gt;&lt;property id=&quot;20307&quot; value=&quot;259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193</TotalTime>
  <Words>226</Words>
  <Application>Microsoft Office PowerPoint</Application>
  <PresentationFormat>Widescreen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Calibri</vt:lpstr>
      <vt:lpstr>Rockwell</vt:lpstr>
      <vt:lpstr>Rockwell Condensed</vt:lpstr>
      <vt:lpstr>Wingdings</vt:lpstr>
      <vt:lpstr>Wood Type</vt:lpstr>
      <vt:lpstr>Key Question </vt:lpstr>
      <vt:lpstr>Key ISSUES And challenges</vt:lpstr>
      <vt:lpstr>ThinKing…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theme 1</dc:title>
  <dc:creator>Voo Teck Chuan</dc:creator>
  <cp:lastModifiedBy>Voo Teck Chuan</cp:lastModifiedBy>
  <cp:revision>20</cp:revision>
  <dcterms:created xsi:type="dcterms:W3CDTF">2017-11-28T22:03:56Z</dcterms:created>
  <dcterms:modified xsi:type="dcterms:W3CDTF">2017-11-29T13:35:46Z</dcterms:modified>
</cp:coreProperties>
</file>