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63" r:id="rId6"/>
    <p:sldId id="264" r:id="rId7"/>
    <p:sldId id="265" r:id="rId8"/>
    <p:sldId id="266" r:id="rId9"/>
    <p:sldId id="269" r:id="rId10"/>
    <p:sldId id="270" r:id="rId11"/>
    <p:sldId id="274" r:id="rId12"/>
    <p:sldId id="271" r:id="rId13"/>
    <p:sldId id="272" r:id="rId14"/>
    <p:sldId id="275"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1" d="100"/>
          <a:sy n="111" d="100"/>
        </p:scale>
        <p:origin x="558"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32A937A-E160-442D-93DE-9C9D9F58889C}" type="datetimeFigureOut">
              <a:rPr lang="en-US" smtClean="0"/>
              <a:t>12/4/2017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300CC0-A476-4EE0-BD8B-2F6305FBD784}" type="slidenum">
              <a:rPr lang="en-US" smtClean="0"/>
              <a:t>‹#›</a:t>
            </a:fld>
            <a:endParaRPr lang="en-US"/>
          </a:p>
        </p:txBody>
      </p:sp>
    </p:spTree>
    <p:extLst>
      <p:ext uri="{BB962C8B-B14F-4D97-AF65-F5344CB8AC3E}">
        <p14:creationId xmlns:p14="http://schemas.microsoft.com/office/powerpoint/2010/main" val="25657130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32A937A-E160-442D-93DE-9C9D9F58889C}" type="datetimeFigureOut">
              <a:rPr lang="en-US" smtClean="0"/>
              <a:t>12/4/2017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300CC0-A476-4EE0-BD8B-2F6305FBD784}" type="slidenum">
              <a:rPr lang="en-US" smtClean="0"/>
              <a:t>‹#›</a:t>
            </a:fld>
            <a:endParaRPr lang="en-US"/>
          </a:p>
        </p:txBody>
      </p:sp>
    </p:spTree>
    <p:extLst>
      <p:ext uri="{BB962C8B-B14F-4D97-AF65-F5344CB8AC3E}">
        <p14:creationId xmlns:p14="http://schemas.microsoft.com/office/powerpoint/2010/main" val="11670310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32A937A-E160-442D-93DE-9C9D9F58889C}" type="datetimeFigureOut">
              <a:rPr lang="en-US" smtClean="0"/>
              <a:t>12/4/2017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300CC0-A476-4EE0-BD8B-2F6305FBD784}" type="slidenum">
              <a:rPr lang="en-US" smtClean="0"/>
              <a:t>‹#›</a:t>
            </a:fld>
            <a:endParaRPr lang="en-US"/>
          </a:p>
        </p:txBody>
      </p:sp>
    </p:spTree>
    <p:extLst>
      <p:ext uri="{BB962C8B-B14F-4D97-AF65-F5344CB8AC3E}">
        <p14:creationId xmlns:p14="http://schemas.microsoft.com/office/powerpoint/2010/main" val="1811012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32A937A-E160-442D-93DE-9C9D9F58889C}" type="datetimeFigureOut">
              <a:rPr lang="en-US" smtClean="0"/>
              <a:t>12/4/2017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300CC0-A476-4EE0-BD8B-2F6305FBD784}" type="slidenum">
              <a:rPr lang="en-US" smtClean="0"/>
              <a:t>‹#›</a:t>
            </a:fld>
            <a:endParaRPr lang="en-US"/>
          </a:p>
        </p:txBody>
      </p:sp>
    </p:spTree>
    <p:extLst>
      <p:ext uri="{BB962C8B-B14F-4D97-AF65-F5344CB8AC3E}">
        <p14:creationId xmlns:p14="http://schemas.microsoft.com/office/powerpoint/2010/main" val="4875855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32A937A-E160-442D-93DE-9C9D9F58889C}" type="datetimeFigureOut">
              <a:rPr lang="en-US" smtClean="0"/>
              <a:t>12/4/2017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C300CC0-A476-4EE0-BD8B-2F6305FBD784}" type="slidenum">
              <a:rPr lang="en-US" smtClean="0"/>
              <a:t>‹#›</a:t>
            </a:fld>
            <a:endParaRPr lang="en-US"/>
          </a:p>
        </p:txBody>
      </p:sp>
    </p:spTree>
    <p:extLst>
      <p:ext uri="{BB962C8B-B14F-4D97-AF65-F5344CB8AC3E}">
        <p14:creationId xmlns:p14="http://schemas.microsoft.com/office/powerpoint/2010/main" val="19690390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32A937A-E160-442D-93DE-9C9D9F58889C}" type="datetimeFigureOut">
              <a:rPr lang="en-US" smtClean="0"/>
              <a:t>12/4/2017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C300CC0-A476-4EE0-BD8B-2F6305FBD784}" type="slidenum">
              <a:rPr lang="en-US" smtClean="0"/>
              <a:t>‹#›</a:t>
            </a:fld>
            <a:endParaRPr lang="en-US"/>
          </a:p>
        </p:txBody>
      </p:sp>
    </p:spTree>
    <p:extLst>
      <p:ext uri="{BB962C8B-B14F-4D97-AF65-F5344CB8AC3E}">
        <p14:creationId xmlns:p14="http://schemas.microsoft.com/office/powerpoint/2010/main" val="41084651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2A937A-E160-442D-93DE-9C9D9F58889C}" type="datetimeFigureOut">
              <a:rPr lang="en-US" smtClean="0"/>
              <a:t>12/4/2017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C300CC0-A476-4EE0-BD8B-2F6305FBD784}" type="slidenum">
              <a:rPr lang="en-US" smtClean="0"/>
              <a:t>‹#›</a:t>
            </a:fld>
            <a:endParaRPr lang="en-US"/>
          </a:p>
        </p:txBody>
      </p:sp>
    </p:spTree>
    <p:extLst>
      <p:ext uri="{BB962C8B-B14F-4D97-AF65-F5344CB8AC3E}">
        <p14:creationId xmlns:p14="http://schemas.microsoft.com/office/powerpoint/2010/main" val="17267296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32A937A-E160-442D-93DE-9C9D9F58889C}" type="datetimeFigureOut">
              <a:rPr lang="en-US" smtClean="0"/>
              <a:t>12/4/2017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300CC0-A476-4EE0-BD8B-2F6305FBD784}" type="slidenum">
              <a:rPr lang="en-US" smtClean="0"/>
              <a:t>‹#›</a:t>
            </a:fld>
            <a:endParaRPr lang="en-US"/>
          </a:p>
        </p:txBody>
      </p:sp>
    </p:spTree>
    <p:extLst>
      <p:ext uri="{BB962C8B-B14F-4D97-AF65-F5344CB8AC3E}">
        <p14:creationId xmlns:p14="http://schemas.microsoft.com/office/powerpoint/2010/main" val="16476544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32A937A-E160-442D-93DE-9C9D9F58889C}" type="datetimeFigureOut">
              <a:rPr lang="en-US" smtClean="0"/>
              <a:t>12/4/2017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300CC0-A476-4EE0-BD8B-2F6305FBD784}" type="slidenum">
              <a:rPr lang="en-US" smtClean="0"/>
              <a:t>‹#›</a:t>
            </a:fld>
            <a:endParaRPr lang="en-US"/>
          </a:p>
        </p:txBody>
      </p:sp>
    </p:spTree>
    <p:extLst>
      <p:ext uri="{BB962C8B-B14F-4D97-AF65-F5344CB8AC3E}">
        <p14:creationId xmlns:p14="http://schemas.microsoft.com/office/powerpoint/2010/main" val="18878036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32A937A-E160-442D-93DE-9C9D9F58889C}" type="datetimeFigureOut">
              <a:rPr lang="en-US" smtClean="0"/>
              <a:t>12/4/2017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300CC0-A476-4EE0-BD8B-2F6305FBD784}" type="slidenum">
              <a:rPr lang="en-US" smtClean="0"/>
              <a:t>‹#›</a:t>
            </a:fld>
            <a:endParaRPr lang="en-US"/>
          </a:p>
        </p:txBody>
      </p:sp>
    </p:spTree>
    <p:extLst>
      <p:ext uri="{BB962C8B-B14F-4D97-AF65-F5344CB8AC3E}">
        <p14:creationId xmlns:p14="http://schemas.microsoft.com/office/powerpoint/2010/main" val="13213914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32A937A-E160-442D-93DE-9C9D9F58889C}" type="datetimeFigureOut">
              <a:rPr lang="en-US" smtClean="0"/>
              <a:t>12/4/2017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300CC0-A476-4EE0-BD8B-2F6305FBD784}" type="slidenum">
              <a:rPr lang="en-US" smtClean="0"/>
              <a:t>‹#›</a:t>
            </a:fld>
            <a:endParaRPr lang="en-US"/>
          </a:p>
        </p:txBody>
      </p:sp>
    </p:spTree>
    <p:extLst>
      <p:ext uri="{BB962C8B-B14F-4D97-AF65-F5344CB8AC3E}">
        <p14:creationId xmlns:p14="http://schemas.microsoft.com/office/powerpoint/2010/main" val="3892407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2A937A-E160-442D-93DE-9C9D9F58889C}" type="datetimeFigureOut">
              <a:rPr lang="en-US" smtClean="0"/>
              <a:t>12/4/2017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300CC0-A476-4EE0-BD8B-2F6305FBD784}" type="slidenum">
              <a:rPr lang="en-US" smtClean="0"/>
              <a:t>‹#›</a:t>
            </a:fld>
            <a:endParaRPr lang="en-US"/>
          </a:p>
        </p:txBody>
      </p:sp>
    </p:spTree>
    <p:extLst>
      <p:ext uri="{BB962C8B-B14F-4D97-AF65-F5344CB8AC3E}">
        <p14:creationId xmlns:p14="http://schemas.microsoft.com/office/powerpoint/2010/main" val="18177544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Recap- Day 1- GFBR 2017</a:t>
            </a:r>
            <a:endParaRPr lang="en-US" dirty="0"/>
          </a:p>
        </p:txBody>
      </p:sp>
      <p:sp>
        <p:nvSpPr>
          <p:cNvPr id="3" name="Subtitle 2"/>
          <p:cNvSpPr>
            <a:spLocks noGrp="1"/>
          </p:cNvSpPr>
          <p:nvPr>
            <p:ph type="subTitle" idx="1"/>
          </p:nvPr>
        </p:nvSpPr>
        <p:spPr>
          <a:xfrm>
            <a:off x="1524000" y="4079117"/>
            <a:ext cx="9144000" cy="1655762"/>
          </a:xfrm>
        </p:spPr>
        <p:txBody>
          <a:bodyPr/>
          <a:lstStyle/>
          <a:p>
            <a:r>
              <a:rPr lang="en-US" dirty="0" smtClean="0"/>
              <a:t>Dr. Anant Bhan</a:t>
            </a:r>
          </a:p>
          <a:p>
            <a:r>
              <a:rPr lang="en-US" dirty="0" smtClean="0"/>
              <a:t>Member, Steering Committee, GFBR</a:t>
            </a:r>
          </a:p>
          <a:p>
            <a:r>
              <a:rPr lang="en-US" dirty="0" smtClean="0"/>
              <a:t>Incoming President, International Association of Bioethics </a:t>
            </a:r>
            <a:endParaRPr lang="en-US" dirty="0"/>
          </a:p>
        </p:txBody>
      </p:sp>
    </p:spTree>
    <p:extLst>
      <p:ext uri="{BB962C8B-B14F-4D97-AF65-F5344CB8AC3E}">
        <p14:creationId xmlns:p14="http://schemas.microsoft.com/office/powerpoint/2010/main" val="19887660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GFBR 2017</a:t>
            </a:r>
            <a:endParaRPr lang="en-US" dirty="0"/>
          </a:p>
        </p:txBody>
      </p:sp>
      <p:sp>
        <p:nvSpPr>
          <p:cNvPr id="3" name="Content Placeholder 2"/>
          <p:cNvSpPr>
            <a:spLocks noGrp="1"/>
          </p:cNvSpPr>
          <p:nvPr>
            <p:ph idx="1"/>
          </p:nvPr>
        </p:nvSpPr>
        <p:spPr/>
        <p:txBody>
          <a:bodyPr/>
          <a:lstStyle/>
          <a:p>
            <a:r>
              <a:rPr lang="en-US" i="1" dirty="0" smtClean="0"/>
              <a:t>“Ethics </a:t>
            </a:r>
            <a:r>
              <a:rPr lang="en-US" i="1" dirty="0"/>
              <a:t>of alternative clinical trial designs and methods in low- and middle- income country research”</a:t>
            </a:r>
            <a:r>
              <a:rPr lang="en-US" dirty="0"/>
              <a:t>. </a:t>
            </a:r>
            <a:endParaRPr lang="en-US" dirty="0" smtClean="0"/>
          </a:p>
          <a:p>
            <a:r>
              <a:rPr lang="en-US" dirty="0" smtClean="0"/>
              <a:t>Increasing role for alternative innovative CT designs in the post-Ebola world- replacing/adding on to conventional CT designs in LMICs</a:t>
            </a:r>
            <a:endParaRPr lang="en-US" dirty="0"/>
          </a:p>
        </p:txBody>
      </p:sp>
      <p:pic>
        <p:nvPicPr>
          <p:cNvPr id="4" name="Picture 3"/>
          <p:cNvPicPr>
            <a:picLocks noChangeAspect="1"/>
          </p:cNvPicPr>
          <p:nvPr/>
        </p:nvPicPr>
        <p:blipFill>
          <a:blip r:embed="rId2"/>
          <a:stretch>
            <a:fillRect/>
          </a:stretch>
        </p:blipFill>
        <p:spPr>
          <a:xfrm>
            <a:off x="7726017" y="3541206"/>
            <a:ext cx="4465983" cy="3131263"/>
          </a:xfrm>
          <a:prstGeom prst="rect">
            <a:avLst/>
          </a:prstGeom>
        </p:spPr>
      </p:pic>
    </p:spTree>
    <p:extLst>
      <p:ext uri="{BB962C8B-B14F-4D97-AF65-F5344CB8AC3E}">
        <p14:creationId xmlns:p14="http://schemas.microsoft.com/office/powerpoint/2010/main" val="24748614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are we discussing these designs </a:t>
            </a:r>
            <a:endParaRPr lang="en-US" dirty="0"/>
          </a:p>
        </p:txBody>
      </p:sp>
      <p:sp>
        <p:nvSpPr>
          <p:cNvPr id="3" name="Content Placeholder 2"/>
          <p:cNvSpPr>
            <a:spLocks noGrp="1"/>
          </p:cNvSpPr>
          <p:nvPr>
            <p:ph idx="1"/>
          </p:nvPr>
        </p:nvSpPr>
        <p:spPr/>
        <p:txBody>
          <a:bodyPr/>
          <a:lstStyle/>
          <a:p>
            <a:r>
              <a:rPr lang="en-US" dirty="0" smtClean="0"/>
              <a:t>More ‘efficient’ science </a:t>
            </a:r>
          </a:p>
          <a:p>
            <a:r>
              <a:rPr lang="en-US" dirty="0" smtClean="0"/>
              <a:t>Accelerating vaccine, drug development, research on new interventions, making CTs more socially acceptable and adaptable</a:t>
            </a:r>
          </a:p>
          <a:p>
            <a:endParaRPr lang="en-US" dirty="0"/>
          </a:p>
          <a:p>
            <a:r>
              <a:rPr lang="en-US" dirty="0" smtClean="0"/>
              <a:t>Gaps in guidelines and regulations</a:t>
            </a:r>
          </a:p>
          <a:p>
            <a:r>
              <a:rPr lang="en-US" dirty="0" smtClean="0"/>
              <a:t>Not enough discussion on ethical facets of such designs </a:t>
            </a:r>
            <a:endParaRPr lang="en-US" dirty="0"/>
          </a:p>
        </p:txBody>
      </p:sp>
    </p:spTree>
    <p:extLst>
      <p:ext uri="{BB962C8B-B14F-4D97-AF65-F5344CB8AC3E}">
        <p14:creationId xmlns:p14="http://schemas.microsoft.com/office/powerpoint/2010/main" val="10631922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Literature needs more through examination</a:t>
            </a:r>
            <a:endParaRPr lang="en-US" dirty="0"/>
          </a:p>
        </p:txBody>
      </p:sp>
      <p:sp>
        <p:nvSpPr>
          <p:cNvPr id="3" name="Content Placeholder 2"/>
          <p:cNvSpPr>
            <a:spLocks noGrp="1"/>
          </p:cNvSpPr>
          <p:nvPr>
            <p:ph idx="1"/>
          </p:nvPr>
        </p:nvSpPr>
        <p:spPr>
          <a:xfrm>
            <a:off x="530087" y="1789043"/>
            <a:ext cx="10823713" cy="4387920"/>
          </a:xfrm>
        </p:spPr>
        <p:txBody>
          <a:bodyPr/>
          <a:lstStyle/>
          <a:p>
            <a:r>
              <a:rPr lang="en-US" dirty="0" smtClean="0"/>
              <a:t>Exploration of the challenges done conceptually, empirically, and based on experiences </a:t>
            </a:r>
          </a:p>
          <a:p>
            <a:r>
              <a:rPr lang="en-US" dirty="0" smtClean="0"/>
              <a:t>Focus on HIC settings primarily, but certainly good to draw from </a:t>
            </a:r>
          </a:p>
          <a:p>
            <a:r>
              <a:rPr lang="en-US" dirty="0" smtClean="0"/>
              <a:t>Can better inform discussions </a:t>
            </a:r>
          </a:p>
          <a:p>
            <a:r>
              <a:rPr lang="en-US" dirty="0" smtClean="0"/>
              <a:t>Learning health systems </a:t>
            </a:r>
          </a:p>
          <a:p>
            <a:pPr marL="0" indent="0">
              <a:buNone/>
            </a:pPr>
            <a:endParaRPr lang="en-US" dirty="0"/>
          </a:p>
        </p:txBody>
      </p:sp>
      <p:pic>
        <p:nvPicPr>
          <p:cNvPr id="4" name="Picture 3"/>
          <p:cNvPicPr>
            <a:picLocks noChangeAspect="1"/>
          </p:cNvPicPr>
          <p:nvPr/>
        </p:nvPicPr>
        <p:blipFill>
          <a:blip r:embed="rId2"/>
          <a:stretch>
            <a:fillRect/>
          </a:stretch>
        </p:blipFill>
        <p:spPr>
          <a:xfrm>
            <a:off x="1245001" y="4250427"/>
            <a:ext cx="9930376" cy="2322651"/>
          </a:xfrm>
          <a:prstGeom prst="rect">
            <a:avLst/>
          </a:prstGeom>
        </p:spPr>
      </p:pic>
    </p:spTree>
    <p:extLst>
      <p:ext uri="{BB962C8B-B14F-4D97-AF65-F5344CB8AC3E}">
        <p14:creationId xmlns:p14="http://schemas.microsoft.com/office/powerpoint/2010/main" val="9857108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issues </a:t>
            </a:r>
            <a:endParaRPr lang="en-US" dirty="0"/>
          </a:p>
        </p:txBody>
      </p:sp>
      <p:sp>
        <p:nvSpPr>
          <p:cNvPr id="3" name="Content Placeholder 2"/>
          <p:cNvSpPr>
            <a:spLocks noGrp="1"/>
          </p:cNvSpPr>
          <p:nvPr>
            <p:ph idx="1"/>
          </p:nvPr>
        </p:nvSpPr>
        <p:spPr/>
        <p:txBody>
          <a:bodyPr>
            <a:normAutofit lnSpcReduction="10000"/>
          </a:bodyPr>
          <a:lstStyle/>
          <a:p>
            <a:r>
              <a:rPr lang="en-US" dirty="0" smtClean="0"/>
              <a:t>Cost is a major factor– from a sponsor, health systems, resource investment perspective </a:t>
            </a:r>
          </a:p>
          <a:p>
            <a:r>
              <a:rPr lang="en-US" dirty="0" smtClean="0"/>
              <a:t>Time is a major constraint- procedural delays can lead to innovative designs not being implemented in time (e.g. in an ongoing epidemic)</a:t>
            </a:r>
          </a:p>
          <a:p>
            <a:r>
              <a:rPr lang="en-US" dirty="0" smtClean="0"/>
              <a:t>Population level variability requires adequate focus– and hence the need to explore these designs across different population sub-sets </a:t>
            </a:r>
          </a:p>
          <a:p>
            <a:r>
              <a:rPr lang="en-US" dirty="0" smtClean="0"/>
              <a:t>How do we aid policy makers make better and more evidence based decisions</a:t>
            </a:r>
          </a:p>
          <a:p>
            <a:pPr lvl="1">
              <a:buFont typeface="Courier New" panose="02070309020205020404" pitchFamily="49" charset="0"/>
              <a:buChar char="o"/>
            </a:pPr>
            <a:r>
              <a:rPr lang="en-US" dirty="0" smtClean="0"/>
              <a:t>how do we ensure they make decisions once they are presented with the evidence?</a:t>
            </a:r>
          </a:p>
          <a:p>
            <a:pPr lvl="1">
              <a:buFont typeface="Courier New" panose="02070309020205020404" pitchFamily="49" charset="0"/>
              <a:buChar char="o"/>
            </a:pPr>
            <a:r>
              <a:rPr lang="en-US" dirty="0" smtClean="0"/>
              <a:t>How do we preclude them from finding ways of ‘faulting’ the evidence. </a:t>
            </a:r>
            <a:endParaRPr lang="en-US" dirty="0"/>
          </a:p>
        </p:txBody>
      </p:sp>
    </p:spTree>
    <p:extLst>
      <p:ext uri="{BB962C8B-B14F-4D97-AF65-F5344CB8AC3E}">
        <p14:creationId xmlns:p14="http://schemas.microsoft.com/office/powerpoint/2010/main" val="16996364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issues </a:t>
            </a:r>
            <a:endParaRPr lang="en-US" dirty="0"/>
          </a:p>
        </p:txBody>
      </p:sp>
      <p:sp>
        <p:nvSpPr>
          <p:cNvPr id="3" name="Content Placeholder 2"/>
          <p:cNvSpPr>
            <a:spLocks noGrp="1"/>
          </p:cNvSpPr>
          <p:nvPr>
            <p:ph idx="1"/>
          </p:nvPr>
        </p:nvSpPr>
        <p:spPr>
          <a:xfrm>
            <a:off x="265043" y="1690688"/>
            <a:ext cx="11423374" cy="4869138"/>
          </a:xfrm>
        </p:spPr>
        <p:txBody>
          <a:bodyPr>
            <a:normAutofit fontScale="85000" lnSpcReduction="20000"/>
          </a:bodyPr>
          <a:lstStyle/>
          <a:p>
            <a:pPr marL="0" indent="0">
              <a:buNone/>
            </a:pPr>
            <a:r>
              <a:rPr lang="en-US" dirty="0" smtClean="0"/>
              <a:t>Capacity is a major constraint</a:t>
            </a:r>
          </a:p>
          <a:p>
            <a:pPr>
              <a:buFontTx/>
              <a:buChar char="-"/>
            </a:pPr>
            <a:r>
              <a:rPr lang="en-US" dirty="0" smtClean="0"/>
              <a:t>How can we work with our researchers, regulators, ethics committees to be able to better understand the facets of this nimble science?- risk, bias, power calculations, limitations and strengths. </a:t>
            </a:r>
          </a:p>
          <a:p>
            <a:pPr>
              <a:buFontTx/>
              <a:buChar char="-"/>
            </a:pPr>
            <a:endParaRPr lang="en-US" dirty="0"/>
          </a:p>
          <a:p>
            <a:pPr>
              <a:buFontTx/>
              <a:buChar char="-"/>
            </a:pPr>
            <a:r>
              <a:rPr lang="en-US" dirty="0" smtClean="0"/>
              <a:t>Help them in being able to digest the scientific aspects, but to also be able to better discern the key and emerging ethical issues in such approaches</a:t>
            </a:r>
          </a:p>
          <a:p>
            <a:pPr>
              <a:buFontTx/>
              <a:buChar char="-"/>
            </a:pPr>
            <a:endParaRPr lang="en-US" dirty="0"/>
          </a:p>
          <a:p>
            <a:pPr>
              <a:buFontTx/>
              <a:buChar char="-"/>
            </a:pPr>
            <a:r>
              <a:rPr lang="en-US" dirty="0" smtClean="0"/>
              <a:t>Plan in advance to build such country/region level capacity before such approaches are deployed, and reinforced by continuous engagement (</a:t>
            </a:r>
            <a:r>
              <a:rPr lang="en-US" i="1" dirty="0" smtClean="0"/>
              <a:t>taking the GFBR to the regional and local levels?</a:t>
            </a:r>
            <a:r>
              <a:rPr lang="en-US" dirty="0" smtClean="0"/>
              <a:t>) – fora for researchers, ethicists, and statisticians to get together regularly. </a:t>
            </a:r>
          </a:p>
          <a:p>
            <a:pPr>
              <a:buFontTx/>
              <a:buChar char="-"/>
            </a:pPr>
            <a:endParaRPr lang="en-US" dirty="0"/>
          </a:p>
          <a:p>
            <a:pPr>
              <a:buFontTx/>
              <a:buChar char="-"/>
            </a:pPr>
            <a:r>
              <a:rPr lang="en-US" dirty="0" smtClean="0"/>
              <a:t>Remember that committees often remain under-staffed and over-worked. </a:t>
            </a:r>
            <a:endParaRPr lang="en-US" dirty="0"/>
          </a:p>
        </p:txBody>
      </p:sp>
    </p:spTree>
    <p:extLst>
      <p:ext uri="{BB962C8B-B14F-4D97-AF65-F5344CB8AC3E}">
        <p14:creationId xmlns:p14="http://schemas.microsoft.com/office/powerpoint/2010/main" val="2527303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issues </a:t>
            </a:r>
            <a:endParaRPr lang="en-US" dirty="0"/>
          </a:p>
        </p:txBody>
      </p:sp>
      <p:sp>
        <p:nvSpPr>
          <p:cNvPr id="3" name="Content Placeholder 2"/>
          <p:cNvSpPr>
            <a:spLocks noGrp="1"/>
          </p:cNvSpPr>
          <p:nvPr>
            <p:ph idx="1"/>
          </p:nvPr>
        </p:nvSpPr>
        <p:spPr>
          <a:xfrm>
            <a:off x="838199" y="1825624"/>
            <a:ext cx="10810461" cy="4720949"/>
          </a:xfrm>
        </p:spPr>
        <p:txBody>
          <a:bodyPr>
            <a:normAutofit/>
          </a:bodyPr>
          <a:lstStyle/>
          <a:p>
            <a:r>
              <a:rPr lang="en-US" dirty="0" smtClean="0"/>
              <a:t>Dealing with specific issues which arise in such designs</a:t>
            </a:r>
          </a:p>
          <a:p>
            <a:pPr lvl="1">
              <a:buFont typeface="Wingdings" panose="05000000000000000000" pitchFamily="2" charset="2"/>
              <a:buChar char="Ø"/>
            </a:pPr>
            <a:r>
              <a:rPr lang="en-US" dirty="0"/>
              <a:t> </a:t>
            </a:r>
            <a:r>
              <a:rPr lang="en-US" dirty="0" smtClean="0"/>
              <a:t>collecting data from an arm(control) but not responding (ethical issues/community engagement). </a:t>
            </a:r>
          </a:p>
          <a:p>
            <a:pPr lvl="1">
              <a:buFont typeface="Wingdings" panose="05000000000000000000" pitchFamily="2" charset="2"/>
              <a:buChar char="Ø"/>
            </a:pPr>
            <a:r>
              <a:rPr lang="en-US" dirty="0" smtClean="0"/>
              <a:t> use of financial incentives (reimbursement Vs incentive as a key part of the research intervention, the role of which is being investigated for a health behavior change)</a:t>
            </a:r>
          </a:p>
          <a:p>
            <a:pPr lvl="1">
              <a:buFont typeface="Wingdings" panose="05000000000000000000" pitchFamily="2" charset="2"/>
              <a:buChar char="Ø"/>
            </a:pPr>
            <a:r>
              <a:rPr lang="en-US" dirty="0" smtClean="0"/>
              <a:t>Role of nuance- do we resort to the ‘coercion’ argument too soon</a:t>
            </a:r>
          </a:p>
          <a:p>
            <a:pPr lvl="1">
              <a:buFont typeface="Wingdings" panose="05000000000000000000" pitchFamily="2" charset="2"/>
              <a:buChar char="Ø"/>
            </a:pPr>
            <a:r>
              <a:rPr lang="en-US" dirty="0" smtClean="0"/>
              <a:t>Adaptation of research design during implementation– flexibility of approach</a:t>
            </a:r>
          </a:p>
          <a:p>
            <a:pPr marL="457200" lvl="1" indent="0">
              <a:buNone/>
            </a:pPr>
            <a:r>
              <a:rPr lang="en-US" dirty="0" smtClean="0"/>
              <a:t>    - oversight of adaptive interventions- ‘committees’ Vs ‘AI’?</a:t>
            </a:r>
          </a:p>
          <a:p>
            <a:pPr lvl="1">
              <a:buFont typeface="Wingdings" panose="05000000000000000000" pitchFamily="2" charset="2"/>
              <a:buChar char="Ø"/>
            </a:pPr>
            <a:r>
              <a:rPr lang="en-US" dirty="0" smtClean="0"/>
              <a:t>Interface with the health system– role of health system functionaries (including as research agents and serving as research participants)</a:t>
            </a:r>
          </a:p>
          <a:p>
            <a:pPr lvl="1">
              <a:buFont typeface="Wingdings" panose="05000000000000000000" pitchFamily="2" charset="2"/>
              <a:buChar char="Ø"/>
            </a:pPr>
            <a:r>
              <a:rPr lang="en-US" dirty="0" smtClean="0"/>
              <a:t>Gatekeepers- local community level, political leadership  </a:t>
            </a:r>
            <a:endParaRPr lang="en-US" dirty="0"/>
          </a:p>
        </p:txBody>
      </p:sp>
    </p:spTree>
    <p:extLst>
      <p:ext uri="{BB962C8B-B14F-4D97-AF65-F5344CB8AC3E}">
        <p14:creationId xmlns:p14="http://schemas.microsoft.com/office/powerpoint/2010/main" val="99852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Ethics explorations- innovative designs</a:t>
            </a:r>
            <a:endParaRPr lang="en-US" dirty="0"/>
          </a:p>
        </p:txBody>
      </p:sp>
      <p:sp>
        <p:nvSpPr>
          <p:cNvPr id="3" name="Content Placeholder 2"/>
          <p:cNvSpPr>
            <a:spLocks noGrp="1"/>
          </p:cNvSpPr>
          <p:nvPr>
            <p:ph idx="1"/>
          </p:nvPr>
        </p:nvSpPr>
        <p:spPr>
          <a:xfrm>
            <a:off x="838199" y="1825625"/>
            <a:ext cx="10704443" cy="4628184"/>
          </a:xfrm>
        </p:spPr>
        <p:txBody>
          <a:bodyPr>
            <a:normAutofit fontScale="92500" lnSpcReduction="10000"/>
          </a:bodyPr>
          <a:lstStyle/>
          <a:p>
            <a:r>
              <a:rPr lang="en-US" dirty="0" smtClean="0"/>
              <a:t>Delays in providing intervention- interface with equipoise?</a:t>
            </a:r>
          </a:p>
          <a:p>
            <a:pPr lvl="1">
              <a:buFont typeface="Wingdings" panose="05000000000000000000" pitchFamily="2" charset="2"/>
              <a:buChar char="v"/>
            </a:pPr>
            <a:r>
              <a:rPr lang="en-US" dirty="0" smtClean="0"/>
              <a:t>is it ethically acceptable to delay provision of an intervention which has (strong) potential benefits </a:t>
            </a:r>
          </a:p>
          <a:p>
            <a:pPr lvl="1">
              <a:buFont typeface="Wingdings" panose="05000000000000000000" pitchFamily="2" charset="2"/>
              <a:buChar char="v"/>
            </a:pPr>
            <a:r>
              <a:rPr lang="en-US" dirty="0"/>
              <a:t>o</a:t>
            </a:r>
            <a:r>
              <a:rPr lang="en-US" dirty="0" smtClean="0"/>
              <a:t>n what grounds is such delay acceptable?- logistical, administrative, political, research design/science</a:t>
            </a:r>
          </a:p>
          <a:p>
            <a:r>
              <a:rPr lang="en-US" dirty="0" smtClean="0"/>
              <a:t>Consent </a:t>
            </a:r>
          </a:p>
          <a:p>
            <a:pPr lvl="1">
              <a:buFont typeface="Wingdings" panose="05000000000000000000" pitchFamily="2" charset="2"/>
              <a:buChar char="v"/>
            </a:pPr>
            <a:r>
              <a:rPr lang="en-US" dirty="0" smtClean="0"/>
              <a:t>Consent modification, adaptation– how much flexibility do current regulations allow? </a:t>
            </a:r>
          </a:p>
          <a:p>
            <a:pPr lvl="1">
              <a:buFont typeface="Wingdings" panose="05000000000000000000" pitchFamily="2" charset="2"/>
              <a:buChar char="v"/>
            </a:pPr>
            <a:r>
              <a:rPr lang="en-US" dirty="0" smtClean="0"/>
              <a:t>Is waiver of consent appropriate for cluster-level interventions/innovative CT designs?</a:t>
            </a:r>
          </a:p>
          <a:p>
            <a:pPr lvl="1">
              <a:buFont typeface="Wingdings" panose="05000000000000000000" pitchFamily="2" charset="2"/>
              <a:buChar char="v"/>
            </a:pPr>
            <a:r>
              <a:rPr lang="en-US" dirty="0" smtClean="0"/>
              <a:t>Is it acceptable not to gain individual patient consent for use of their data?</a:t>
            </a:r>
          </a:p>
          <a:p>
            <a:pPr lvl="1">
              <a:buFont typeface="Wingdings" panose="05000000000000000000" pitchFamily="2" charset="2"/>
              <a:buChar char="v"/>
            </a:pPr>
            <a:endParaRPr lang="en-US" dirty="0"/>
          </a:p>
          <a:p>
            <a:r>
              <a:rPr lang="en-US" dirty="0" smtClean="0"/>
              <a:t>Level of care for the control group </a:t>
            </a:r>
          </a:p>
          <a:p>
            <a:pPr lvl="1">
              <a:buFont typeface="Wingdings" panose="05000000000000000000" pitchFamily="2" charset="2"/>
              <a:buChar char="v"/>
            </a:pPr>
            <a:r>
              <a:rPr lang="en-US" dirty="0" smtClean="0"/>
              <a:t>Is there a minimum base care which needs to be offered (better than status quo? Duty to rescue?) </a:t>
            </a:r>
          </a:p>
          <a:p>
            <a:pPr marL="0" indent="0">
              <a:buNone/>
            </a:pPr>
            <a:endParaRPr lang="en-US" dirty="0" smtClean="0"/>
          </a:p>
        </p:txBody>
      </p:sp>
    </p:spTree>
    <p:extLst>
      <p:ext uri="{BB962C8B-B14F-4D97-AF65-F5344CB8AC3E}">
        <p14:creationId xmlns:p14="http://schemas.microsoft.com/office/powerpoint/2010/main" val="9066541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Innovative designs</a:t>
            </a:r>
            <a:endParaRPr lang="en-US" dirty="0"/>
          </a:p>
        </p:txBody>
      </p:sp>
      <p:sp>
        <p:nvSpPr>
          <p:cNvPr id="3" name="Content Placeholder 2"/>
          <p:cNvSpPr>
            <a:spLocks noGrp="1"/>
          </p:cNvSpPr>
          <p:nvPr>
            <p:ph idx="1"/>
          </p:nvPr>
        </p:nvSpPr>
        <p:spPr/>
        <p:txBody>
          <a:bodyPr/>
          <a:lstStyle/>
          <a:p>
            <a:r>
              <a:rPr lang="en-US" dirty="0" smtClean="0"/>
              <a:t>Do they need ethics review, ethics oversight, ethics approvals- clear justification for the choice</a:t>
            </a:r>
          </a:p>
          <a:p>
            <a:pPr lvl="1">
              <a:buFont typeface="Wingdings" panose="05000000000000000000" pitchFamily="2" charset="2"/>
              <a:buChar char="Ø"/>
            </a:pPr>
            <a:r>
              <a:rPr lang="en-US" dirty="0" smtClean="0"/>
              <a:t>We often conflate Research ethics review Vs ethics review of any kind (evaluation, oversight to pick up salient points). </a:t>
            </a:r>
          </a:p>
          <a:p>
            <a:pPr lvl="1">
              <a:buFont typeface="Wingdings" panose="05000000000000000000" pitchFamily="2" charset="2"/>
              <a:buChar char="Ø"/>
            </a:pPr>
            <a:r>
              <a:rPr lang="en-US" dirty="0" smtClean="0"/>
              <a:t>Oversight mechanisms– might include independent review (departmental), technical review, independent experts</a:t>
            </a:r>
          </a:p>
          <a:p>
            <a:pPr lvl="1">
              <a:buFont typeface="Wingdings" panose="05000000000000000000" pitchFamily="2" charset="2"/>
              <a:buChar char="Ø"/>
            </a:pPr>
            <a:r>
              <a:rPr lang="en-US" dirty="0" smtClean="0"/>
              <a:t>Quality improvement oversight committee</a:t>
            </a:r>
          </a:p>
          <a:p>
            <a:pPr marL="0" indent="0">
              <a:buNone/>
            </a:pPr>
            <a:endParaRPr lang="en-US" dirty="0"/>
          </a:p>
          <a:p>
            <a:r>
              <a:rPr lang="en-US" dirty="0" smtClean="0"/>
              <a:t>How can we work with other stakeholders (journal editors?)</a:t>
            </a:r>
          </a:p>
        </p:txBody>
      </p:sp>
    </p:spTree>
    <p:extLst>
      <p:ext uri="{BB962C8B-B14F-4D97-AF65-F5344CB8AC3E}">
        <p14:creationId xmlns:p14="http://schemas.microsoft.com/office/powerpoint/2010/main" val="2235570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Innovative designs</a:t>
            </a:r>
            <a:endParaRPr lang="en-US" dirty="0"/>
          </a:p>
        </p:txBody>
      </p:sp>
      <p:sp>
        <p:nvSpPr>
          <p:cNvPr id="3" name="Content Placeholder 2"/>
          <p:cNvSpPr>
            <a:spLocks noGrp="1"/>
          </p:cNvSpPr>
          <p:nvPr>
            <p:ph idx="1"/>
          </p:nvPr>
        </p:nvSpPr>
        <p:spPr/>
        <p:txBody>
          <a:bodyPr/>
          <a:lstStyle/>
          <a:p>
            <a:r>
              <a:rPr lang="en-US" dirty="0" smtClean="0"/>
              <a:t>Post-trial access- needs more exploration </a:t>
            </a:r>
          </a:p>
          <a:p>
            <a:endParaRPr lang="en-US" dirty="0"/>
          </a:p>
          <a:p>
            <a:r>
              <a:rPr lang="en-US" dirty="0" smtClean="0"/>
              <a:t>Are adaptive platform trials ethically preferable to standard RCTs?</a:t>
            </a:r>
          </a:p>
          <a:p>
            <a:endParaRPr lang="en-US" dirty="0" smtClean="0"/>
          </a:p>
          <a:p>
            <a:r>
              <a:rPr lang="en-US" dirty="0" smtClean="0"/>
              <a:t>Role of ‘unbiased’ algorithms– or combined factorial approaches </a:t>
            </a:r>
          </a:p>
          <a:p>
            <a:endParaRPr lang="en-US" dirty="0" smtClean="0"/>
          </a:p>
          <a:p>
            <a:endParaRPr lang="en-US" dirty="0"/>
          </a:p>
          <a:p>
            <a:endParaRPr lang="en-US" dirty="0"/>
          </a:p>
        </p:txBody>
      </p:sp>
    </p:spTree>
    <p:extLst>
      <p:ext uri="{BB962C8B-B14F-4D97-AF65-F5344CB8AC3E}">
        <p14:creationId xmlns:p14="http://schemas.microsoft.com/office/powerpoint/2010/main" val="31062223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Pecha-</a:t>
            </a:r>
            <a:r>
              <a:rPr lang="en-US" dirty="0" err="1" smtClean="0"/>
              <a:t>kucha</a:t>
            </a:r>
            <a:r>
              <a:rPr lang="en-US" dirty="0" smtClean="0"/>
              <a:t> </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Good snapshot of country experiences, and explorations in research domains</a:t>
            </a:r>
          </a:p>
          <a:p>
            <a:pPr marL="0" indent="0">
              <a:buNone/>
            </a:pPr>
            <a:endParaRPr lang="en-US" dirty="0" smtClean="0"/>
          </a:p>
          <a:p>
            <a:r>
              <a:rPr lang="en-US" dirty="0" smtClean="0"/>
              <a:t>Extended elevator pitches </a:t>
            </a:r>
          </a:p>
          <a:p>
            <a:pPr marL="0" indent="0">
              <a:buNone/>
            </a:pPr>
            <a:endParaRPr lang="en-US" dirty="0" smtClean="0"/>
          </a:p>
          <a:p>
            <a:r>
              <a:rPr lang="en-US" dirty="0" smtClean="0"/>
              <a:t>Diversity of country level regulatory and ethics review approaches, but also needs </a:t>
            </a:r>
          </a:p>
          <a:p>
            <a:pPr marL="0" indent="0">
              <a:buNone/>
            </a:pPr>
            <a:endParaRPr lang="en-US" dirty="0" smtClean="0"/>
          </a:p>
          <a:p>
            <a:r>
              <a:rPr lang="en-US" dirty="0" smtClean="0"/>
              <a:t>Need to be able to better understand and explore research and practice elements in areas such as CAM, as well as collaborations with experts in statistics, health systems, research design innovation </a:t>
            </a:r>
          </a:p>
        </p:txBody>
      </p:sp>
    </p:spTree>
    <p:extLst>
      <p:ext uri="{BB962C8B-B14F-4D97-AF65-F5344CB8AC3E}">
        <p14:creationId xmlns:p14="http://schemas.microsoft.com/office/powerpoint/2010/main" val="28908987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Moving forward </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How do we utilize these designs towards ‘learning’ health systems– moving toward overall delivery of optimized quality interventions. </a:t>
            </a:r>
          </a:p>
          <a:p>
            <a:r>
              <a:rPr lang="en-US" dirty="0" smtClean="0"/>
              <a:t>How do we get LMIC contexts to be evolved to be able to understand and deal with such approaches– and have the capacity to deploy such designs– rather than being stuck with a lack of knowledge or being stuck on questions around interventions such as consent. </a:t>
            </a:r>
          </a:p>
          <a:p>
            <a:r>
              <a:rPr lang="en-US" dirty="0" smtClean="0"/>
              <a:t>What kind of materials, trainings </a:t>
            </a:r>
            <a:r>
              <a:rPr lang="en-US" dirty="0" err="1" smtClean="0"/>
              <a:t>etc</a:t>
            </a:r>
            <a:r>
              <a:rPr lang="en-US" dirty="0" smtClean="0"/>
              <a:t> do RECs require across the globe to move forward? How can we achieve that?</a:t>
            </a:r>
          </a:p>
          <a:p>
            <a:endParaRPr lang="en-US" dirty="0" smtClean="0"/>
          </a:p>
          <a:p>
            <a:r>
              <a:rPr lang="en-US" dirty="0" smtClean="0"/>
              <a:t>When you plan studies in LMICs, budgeting funds for training and capacity building would be useful </a:t>
            </a:r>
          </a:p>
          <a:p>
            <a:endParaRPr lang="en-US" dirty="0"/>
          </a:p>
        </p:txBody>
      </p:sp>
    </p:spTree>
    <p:extLst>
      <p:ext uri="{BB962C8B-B14F-4D97-AF65-F5344CB8AC3E}">
        <p14:creationId xmlns:p14="http://schemas.microsoft.com/office/powerpoint/2010/main" val="24924359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Reminder- social media #GFBR2017 </a:t>
            </a:r>
            <a:endParaRPr lang="en-US" dirty="0"/>
          </a:p>
        </p:txBody>
      </p:sp>
      <p:pic>
        <p:nvPicPr>
          <p:cNvPr id="4" name="Picture 3"/>
          <p:cNvPicPr>
            <a:picLocks noChangeAspect="1"/>
          </p:cNvPicPr>
          <p:nvPr/>
        </p:nvPicPr>
        <p:blipFill>
          <a:blip r:embed="rId2"/>
          <a:stretch>
            <a:fillRect/>
          </a:stretch>
        </p:blipFill>
        <p:spPr>
          <a:xfrm>
            <a:off x="177662" y="1486521"/>
            <a:ext cx="10458450" cy="1552575"/>
          </a:xfrm>
          <a:prstGeom prst="rect">
            <a:avLst/>
          </a:prstGeom>
        </p:spPr>
      </p:pic>
      <p:pic>
        <p:nvPicPr>
          <p:cNvPr id="5" name="Picture 4"/>
          <p:cNvPicPr>
            <a:picLocks noChangeAspect="1"/>
          </p:cNvPicPr>
          <p:nvPr/>
        </p:nvPicPr>
        <p:blipFill>
          <a:blip r:embed="rId3"/>
          <a:stretch>
            <a:fillRect/>
          </a:stretch>
        </p:blipFill>
        <p:spPr>
          <a:xfrm>
            <a:off x="337310" y="3039096"/>
            <a:ext cx="3751902" cy="3597552"/>
          </a:xfrm>
          <a:prstGeom prst="rect">
            <a:avLst/>
          </a:prstGeom>
        </p:spPr>
      </p:pic>
      <p:pic>
        <p:nvPicPr>
          <p:cNvPr id="6" name="Picture 5"/>
          <p:cNvPicPr>
            <a:picLocks noChangeAspect="1"/>
          </p:cNvPicPr>
          <p:nvPr/>
        </p:nvPicPr>
        <p:blipFill>
          <a:blip r:embed="rId4"/>
          <a:stretch>
            <a:fillRect/>
          </a:stretch>
        </p:blipFill>
        <p:spPr>
          <a:xfrm>
            <a:off x="5846329" y="2812084"/>
            <a:ext cx="3986821" cy="3745602"/>
          </a:xfrm>
          <a:prstGeom prst="rect">
            <a:avLst/>
          </a:prstGeom>
        </p:spPr>
      </p:pic>
    </p:spTree>
    <p:extLst>
      <p:ext uri="{BB962C8B-B14F-4D97-AF65-F5344CB8AC3E}">
        <p14:creationId xmlns:p14="http://schemas.microsoft.com/office/powerpoint/2010/main" val="7605866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28531" y="2419212"/>
            <a:ext cx="10515600" cy="1325563"/>
          </a:xfrm>
        </p:spPr>
        <p:txBody>
          <a:bodyPr/>
          <a:lstStyle/>
          <a:p>
            <a:r>
              <a:rPr lang="en-US" dirty="0" smtClean="0"/>
              <a:t>             Welcome to an exciting day 2</a:t>
            </a:r>
            <a:br>
              <a:rPr lang="en-US" dirty="0" smtClean="0"/>
            </a:br>
            <a:r>
              <a:rPr lang="en-US" dirty="0"/>
              <a:t> </a:t>
            </a:r>
            <a:r>
              <a:rPr lang="en-US" dirty="0" smtClean="0"/>
              <a:t>                      </a:t>
            </a:r>
            <a:r>
              <a:rPr lang="en-US" dirty="0" smtClean="0">
                <a:solidFill>
                  <a:schemeClr val="tx2"/>
                </a:solidFill>
              </a:rPr>
              <a:t>#GFBR2017 </a:t>
            </a:r>
            <a:endParaRPr lang="en-US" dirty="0">
              <a:solidFill>
                <a:schemeClr val="tx2"/>
              </a:solidFill>
            </a:endParaRPr>
          </a:p>
        </p:txBody>
      </p:sp>
    </p:spTree>
    <p:extLst>
      <p:ext uri="{BB962C8B-B14F-4D97-AF65-F5344CB8AC3E}">
        <p14:creationId xmlns:p14="http://schemas.microsoft.com/office/powerpoint/2010/main" val="7305635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126</TotalTime>
  <Words>893</Words>
  <Application>Microsoft Office PowerPoint</Application>
  <PresentationFormat>Widescreen</PresentationFormat>
  <Paragraphs>84</Paragraphs>
  <Slides>14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Calibri Light</vt:lpstr>
      <vt:lpstr>Courier New</vt:lpstr>
      <vt:lpstr>Wingdings</vt:lpstr>
      <vt:lpstr>Office Theme</vt:lpstr>
      <vt:lpstr>Recap- Day 1- GFBR 2017</vt:lpstr>
      <vt:lpstr> GFBR 2017</vt:lpstr>
      <vt:lpstr>Why are we discussing these designs </vt:lpstr>
      <vt:lpstr>Literature needs more through examination</vt:lpstr>
      <vt:lpstr>Key issues </vt:lpstr>
      <vt:lpstr>Key issues </vt:lpstr>
      <vt:lpstr>Key issues </vt:lpstr>
      <vt:lpstr>Ethics explorations- innovative designs</vt:lpstr>
      <vt:lpstr>Innovative designs</vt:lpstr>
      <vt:lpstr>Innovative designs</vt:lpstr>
      <vt:lpstr>                    Pecha-kucha </vt:lpstr>
      <vt:lpstr>Moving forward </vt:lpstr>
      <vt:lpstr>Reminder- social media #GFBR2017 </vt:lpstr>
      <vt:lpstr>             Welcome to an exciting day 2                        #GFBR2017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Recap- Day 1 </dc:title>
  <dc:creator>Anant Bhan</dc:creator>
  <cp:lastModifiedBy>Anant Bhan</cp:lastModifiedBy>
  <cp:revision>13</cp:revision>
  <dcterms:created xsi:type="dcterms:W3CDTF">2017-11-28T22:48:31Z</dcterms:created>
  <dcterms:modified xsi:type="dcterms:W3CDTF">2017-12-04T10:14:21Z</dcterms:modified>
</cp:coreProperties>
</file>