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23" r:id="rId3"/>
    <p:sldId id="335" r:id="rId4"/>
    <p:sldId id="320" r:id="rId5"/>
    <p:sldId id="292" r:id="rId6"/>
    <p:sldId id="321" r:id="rId7"/>
    <p:sldId id="334" r:id="rId8"/>
    <p:sldId id="324" r:id="rId9"/>
    <p:sldId id="291" r:id="rId10"/>
    <p:sldId id="306" r:id="rId11"/>
    <p:sldId id="268" r:id="rId12"/>
    <p:sldId id="283" r:id="rId13"/>
    <p:sldId id="272" r:id="rId14"/>
    <p:sldId id="274" r:id="rId15"/>
    <p:sldId id="293" r:id="rId16"/>
    <p:sldId id="316" r:id="rId17"/>
    <p:sldId id="340" r:id="rId18"/>
    <p:sldId id="341" r:id="rId19"/>
    <p:sldId id="336" r:id="rId20"/>
    <p:sldId id="294" r:id="rId21"/>
    <p:sldId id="337" r:id="rId22"/>
    <p:sldId id="338" r:id="rId23"/>
    <p:sldId id="339" r:id="rId24"/>
    <p:sldId id="308" r:id="rId25"/>
    <p:sldId id="267" r:id="rId26"/>
    <p:sldId id="298" r:id="rId27"/>
    <p:sldId id="299" r:id="rId28"/>
    <p:sldId id="287" r:id="rId29"/>
    <p:sldId id="309" r:id="rId30"/>
    <p:sldId id="307" r:id="rId31"/>
    <p:sldId id="312" r:id="rId32"/>
    <p:sldId id="315" r:id="rId33"/>
    <p:sldId id="314" r:id="rId34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9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Publications by UN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Publications by UN and main International NGOS (Total: 1,636)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E21-4A00-8866-FD7F0D71E8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E21-4A00-8866-FD7F0D71E8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E21-4A00-8866-FD7F0D71E8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E21-4A00-8866-FD7F0D71E8EE}"/>
              </c:ext>
            </c:extLst>
          </c:dPt>
          <c:dLbls>
            <c:dLbl>
              <c:idx val="1"/>
              <c:layout>
                <c:manualLayout>
                  <c:x val="4.8451501750909301E-2"/>
                  <c:y val="3.196660194769070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E21-4A00-8866-FD7F0D71E8EE}"/>
                </c:ext>
              </c:extLst>
            </c:dLbl>
            <c:dLbl>
              <c:idx val="2"/>
              <c:layout>
                <c:manualLayout>
                  <c:x val="5.6340878058727652E-2"/>
                  <c:y val="3.6275123002423914E-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E21-4A00-8866-FD7F0D71E8EE}"/>
                </c:ext>
              </c:extLst>
            </c:dLbl>
            <c:dLbl>
              <c:idx val="3"/>
              <c:layout>
                <c:manualLayout>
                  <c:x val="0.1039869477490713"/>
                  <c:y val="2.7063508954995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E21-4A00-8866-FD7F0D71E8E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Situation report</c:v>
                </c:pt>
                <c:pt idx="1">
                  <c:v>Assessment report</c:v>
                </c:pt>
                <c:pt idx="2">
                  <c:v>Evaluation report</c:v>
                </c:pt>
                <c:pt idx="3">
                  <c:v>Analysis report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#,##0">
                  <c:v>1321</c:v>
                </c:pt>
                <c:pt idx="1">
                  <c:v>61</c:v>
                </c:pt>
                <c:pt idx="2">
                  <c:v>57</c:v>
                </c:pt>
                <c:pt idx="3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21-4A00-8866-FD7F0D71E8E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Distribution by </a:t>
            </a:r>
            <a:r>
              <a:rPr lang="en-US" sz="1400" dirty="0" smtClean="0"/>
              <a:t>agencies (Total: 1,636)</a:t>
            </a:r>
            <a:endParaRPr lang="en-US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416D-4140-BF9F-5A99EFDC62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416D-4140-BF9F-5A99EFDC621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Sheet1!$A$11:$A$12</c:f>
              <c:strCache>
                <c:ptCount val="2"/>
                <c:pt idx="0">
                  <c:v>UN agencies</c:v>
                </c:pt>
                <c:pt idx="1">
                  <c:v>International NGOs</c:v>
                </c:pt>
              </c:strCache>
            </c:strRef>
          </c:cat>
          <c:val>
            <c:numRef>
              <c:f>Sheet1!$B$11:$B$12</c:f>
              <c:numCache>
                <c:formatCode>General</c:formatCode>
                <c:ptCount val="2"/>
                <c:pt idx="0" formatCode="#,##0">
                  <c:v>1085</c:v>
                </c:pt>
                <c:pt idx="1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6D-4140-BF9F-5A99EFDC62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35B68-0FD5-46F1-8E28-AA2409BAAAB4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3BBCB-2716-4F70-8E57-B1F45EE2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17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1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0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02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9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4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4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2438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9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7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25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4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AE745-AA2E-4DC6-8B0F-F472E3B9EBB1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66FB2-4DCD-4059-9B67-73D9A03A1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0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://www.aub.edu.lb/fhs/phaw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nuwayhid@aub.edu.lb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cap="all" dirty="0">
                <a:solidFill>
                  <a:schemeClr val="accent1">
                    <a:lumMod val="50000"/>
                  </a:schemeClr>
                </a:solidFill>
              </a:rPr>
              <a:t>Health research on refugee populations in Lebanon: </a:t>
            </a:r>
            <a:r>
              <a:rPr lang="en-US" sz="4000" b="1" cap="all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b="1" cap="all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1" cap="all" dirty="0" smtClean="0">
                <a:solidFill>
                  <a:schemeClr val="accent1">
                    <a:lumMod val="50000"/>
                  </a:schemeClr>
                </a:solidFill>
              </a:rPr>
              <a:t>whose </a:t>
            </a:r>
            <a:r>
              <a:rPr lang="en-US" sz="3200" b="1" cap="all" dirty="0">
                <a:solidFill>
                  <a:schemeClr val="accent1">
                    <a:lumMod val="50000"/>
                  </a:schemeClr>
                </a:solidFill>
              </a:rPr>
              <a:t>agenda and the role of national institutions</a:t>
            </a:r>
            <a:endParaRPr lang="en-US" sz="4000" b="1" cap="al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1337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Iman Nuwayhid</a:t>
            </a:r>
          </a:p>
          <a:p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Faculty of Health Sciences, American University of Beirut, Lebanon</a:t>
            </a:r>
          </a:p>
          <a:p>
            <a:endParaRPr lang="en-US" sz="1800" b="1" i="1" dirty="0" smtClean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en-US" sz="1800" b="1" i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Satellite </a:t>
            </a:r>
            <a:r>
              <a:rPr lang="en-US" sz="1800" b="1" i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meeting on the ethics of research with refugee and migrant populations</a:t>
            </a:r>
          </a:p>
          <a:p>
            <a:r>
              <a:rPr lang="en-US" sz="1800" b="1" i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Bangkok, November 30-December 1, 2017</a:t>
            </a:r>
          </a:p>
        </p:txBody>
      </p:sp>
    </p:spTree>
    <p:extLst>
      <p:ext uri="{BB962C8B-B14F-4D97-AF65-F5344CB8AC3E}">
        <p14:creationId xmlns:p14="http://schemas.microsoft.com/office/powerpoint/2010/main" val="182736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Public health challenges in Arab world (our context)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Our Faculty and University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Research on Syrian refugees in Lebanon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How to improve research ethics in these contexts: 4 Points of departure </a:t>
            </a:r>
          </a:p>
        </p:txBody>
      </p:sp>
    </p:spTree>
    <p:extLst>
      <p:ext uri="{BB962C8B-B14F-4D97-AF65-F5344CB8AC3E}">
        <p14:creationId xmlns:p14="http://schemas.microsoft.com/office/powerpoint/2010/main" val="119616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113" y="365126"/>
            <a:ext cx="3684373" cy="928216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The Arab </a:t>
            </a:r>
            <a: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World</a:t>
            </a:r>
            <a:endParaRPr lang="en-US" sz="2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27" y="1229371"/>
            <a:ext cx="4632988" cy="2238760"/>
          </a:xfrm>
          <a:prstGeom prst="rect">
            <a:avLst/>
          </a:prstGeom>
        </p:spPr>
      </p:pic>
      <p:pic>
        <p:nvPicPr>
          <p:cNvPr id="6" name="Picture 2" descr="C:\Users\aelzein.MCS\Desktop\working\LAWS presentations\PED PRES population correct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7620" y="365126"/>
            <a:ext cx="4267200" cy="240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9699158" y="559488"/>
            <a:ext cx="2575222" cy="53949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</a:pPr>
            <a:r>
              <a:rPr lang="en-AU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359 million to double in 35-40 years</a:t>
            </a:r>
          </a:p>
          <a:p>
            <a:endParaRPr lang="en-AU" dirty="0"/>
          </a:p>
        </p:txBody>
      </p:sp>
      <p:pic>
        <p:nvPicPr>
          <p:cNvPr id="8" name="Picture 3" descr="C:\Users\aelzein.MCS\Desktop\working\PED PRES water availabili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9898" y="3326586"/>
            <a:ext cx="5074695" cy="275293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extBox 8"/>
          <p:cNvSpPr txBox="1"/>
          <p:nvPr/>
        </p:nvSpPr>
        <p:spPr>
          <a:xfrm>
            <a:off x="3119862" y="6433398"/>
            <a:ext cx="8363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</a:rPr>
              <a:t>El-</a:t>
            </a:r>
            <a:r>
              <a:rPr lang="en-AU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</a:rPr>
              <a:t>Zein</a:t>
            </a:r>
            <a:r>
              <a:rPr lang="en-A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</a:rPr>
              <a:t> et al. 2014. Health and ecological sustainability in the Arab world: a matter of survival. The Lancet, 2014; 383:458–76</a:t>
            </a:r>
          </a:p>
        </p:txBody>
      </p:sp>
      <p:pic>
        <p:nvPicPr>
          <p:cNvPr id="10" name="Picture 2" descr="C:\Users\aelzein.MCS\Desktop\working\PED PRES cereal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5406" y="3343522"/>
            <a:ext cx="3232822" cy="273600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1" name="Content Placeholder 6"/>
          <p:cNvSpPr>
            <a:spLocks noGrp="1"/>
          </p:cNvSpPr>
          <p:nvPr>
            <p:ph idx="4294967295"/>
          </p:nvPr>
        </p:nvSpPr>
        <p:spPr>
          <a:xfrm>
            <a:off x="3721444" y="4978819"/>
            <a:ext cx="1468395" cy="539492"/>
          </a:xfrm>
        </p:spPr>
        <p:txBody>
          <a:bodyPr>
            <a:noAutofit/>
          </a:bodyPr>
          <a:lstStyle/>
          <a:p>
            <a:r>
              <a:rPr lang="en-AU" sz="15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Food insecure</a:t>
            </a:r>
            <a:endParaRPr lang="en-AU" sz="15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Content Placeholder 6"/>
          <p:cNvSpPr>
            <a:spLocks noGrp="1"/>
          </p:cNvSpPr>
          <p:nvPr>
            <p:ph idx="4294967295"/>
          </p:nvPr>
        </p:nvSpPr>
        <p:spPr>
          <a:xfrm>
            <a:off x="9127245" y="3326586"/>
            <a:ext cx="1565469" cy="53949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</a:pPr>
            <a:r>
              <a:rPr lang="en-AU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Water insecure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3777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5837"/>
          </a:xfrm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Public Health Challenges in the Arab Region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idx="1"/>
          </p:nvPr>
        </p:nvSpPr>
        <p:spPr>
          <a:xfrm>
            <a:off x="1511929" y="1128584"/>
            <a:ext cx="10529180" cy="5324605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AU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Burden of Disease</a:t>
            </a:r>
          </a:p>
          <a:p>
            <a:pPr marL="0" indent="0">
              <a:buNone/>
            </a:pPr>
            <a:r>
              <a:rPr lang="en-AU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</a:t>
            </a: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Rise in non-communicable diseases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Double burden of malnutrition and obesity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Rise in road traffic injuries and casualties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Resurgence in communicable diseases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sz="27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Needs </a:t>
            </a:r>
            <a:r>
              <a:rPr lang="en-AU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of Special Populations</a:t>
            </a:r>
          </a:p>
          <a:p>
            <a:pPr marL="0" indent="0">
              <a:buNone/>
            </a:pPr>
            <a:r>
              <a:rPr lang="en-AU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</a:t>
            </a: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People living longer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Highest youth population proportion in the world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Health effects of conflict (mortality, refugees, internally displaced)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Gross inequities between and within countries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sz="27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Systems</a:t>
            </a:r>
            <a:endParaRPr lang="en-AU" sz="27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Weak health systems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Lack of good public health data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Health systems in </a:t>
            </a:r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transition</a:t>
            </a:r>
          </a:p>
          <a:p>
            <a:pPr marL="0" indent="0">
              <a:buNone/>
            </a:pPr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Number and skills of public health professionals</a:t>
            </a:r>
          </a:p>
          <a:p>
            <a:pPr marL="0" indent="0">
              <a:buNone/>
            </a:pPr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	Biomedical model of public health education</a:t>
            </a:r>
          </a:p>
          <a:p>
            <a:pPr marL="0" indent="0">
              <a:buNone/>
            </a:pPr>
            <a:endParaRPr lang="en-US" sz="27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AU" dirty="0">
              <a:solidFill>
                <a:schemeClr val="tx1">
                  <a:lumMod val="65000"/>
                  <a:lumOff val="35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6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385" y="872119"/>
            <a:ext cx="3987296" cy="1325563"/>
          </a:xfrm>
        </p:spPr>
        <p:txBody>
          <a:bodyPr>
            <a:normAutofit fontScale="90000"/>
          </a:bodyPr>
          <a:lstStyle/>
          <a:p>
            <a: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The American University of Beirut-1866 </a:t>
            </a:r>
            <a:b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en-US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                     </a:t>
            </a:r>
            <a:endParaRPr lang="en-US" sz="2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 descr="5973510821_0288848048_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52638" y="1672581"/>
            <a:ext cx="5198249" cy="3460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140" y="1252895"/>
            <a:ext cx="4074493" cy="4110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836139" y="5348254"/>
            <a:ext cx="55561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Established </a:t>
            </a:r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in 1954 as the first and </a:t>
            </a: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fully independent </a:t>
            </a:r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school of public health in the Arab region</a:t>
            </a:r>
          </a:p>
          <a:p>
            <a:r>
              <a:rPr lang="en-US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836140" y="347018"/>
            <a:ext cx="55561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The Faculty of Health Sciences</a:t>
            </a:r>
          </a:p>
        </p:txBody>
      </p:sp>
    </p:spTree>
    <p:extLst>
      <p:ext uri="{BB962C8B-B14F-4D97-AF65-F5344CB8AC3E}">
        <p14:creationId xmlns:p14="http://schemas.microsoft.com/office/powerpoint/2010/main" val="335631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5794"/>
          </a:xfrm>
        </p:spPr>
        <p:txBody>
          <a:bodyPr>
            <a:normAutofit/>
          </a:bodyPr>
          <a:lstStyle/>
          <a:p>
            <a: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FHS: a center of excellence</a:t>
            </a:r>
            <a:endParaRPr lang="en-US" sz="2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827992" y="1364135"/>
            <a:ext cx="2785197" cy="465753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Graduate </a:t>
            </a: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Programs</a:t>
            </a:r>
          </a:p>
          <a:p>
            <a:pPr marL="0" indent="0">
              <a:buNone/>
              <a:defRPr/>
            </a:pPr>
            <a:endParaRPr lang="en-US" sz="2000" b="1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Master </a:t>
            </a: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of Public Health (MPH) </a:t>
            </a:r>
            <a:endParaRPr lang="en-US" sz="1900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MS: Epidemiology; Environmental Health</a:t>
            </a: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; Public </a:t>
            </a:r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Health Nutrition; Clinical research; Healthcare leadership (executive)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PhD- </a:t>
            </a: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Epidemiology</a:t>
            </a:r>
          </a:p>
          <a:p>
            <a:pPr marL="0" indent="0">
              <a:buNone/>
              <a:defRPr/>
            </a:pPr>
            <a:endParaRPr lang="en-US" sz="2600" dirty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  <a:defRPr/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1" y="2420184"/>
            <a:ext cx="1506110" cy="1492788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475480"/>
            <a:ext cx="5569391" cy="44348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Research themes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Environmental </a:t>
            </a: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and Occupational Health</a:t>
            </a:r>
          </a:p>
          <a:p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Health Management and Policy</a:t>
            </a:r>
            <a:endParaRPr lang="en-US" sz="19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Ethics </a:t>
            </a: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in Research</a:t>
            </a:r>
          </a:p>
          <a:p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Mental Health</a:t>
            </a:r>
          </a:p>
          <a:p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Conflict and </a:t>
            </a:r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Health</a:t>
            </a:r>
          </a:p>
          <a:p>
            <a:pPr>
              <a:lnSpc>
                <a:spcPct val="100000"/>
              </a:lnSpc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Non Communicable Diseases</a:t>
            </a:r>
          </a:p>
          <a:p>
            <a:pPr>
              <a:lnSpc>
                <a:spcPct val="100000"/>
              </a:lnSpc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Tobacco Control</a:t>
            </a:r>
          </a:p>
          <a:p>
            <a:pPr>
              <a:lnSpc>
                <a:spcPct val="100000"/>
              </a:lnSpc>
            </a:pPr>
            <a:r>
              <a:rPr lang="en-US" sz="19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Older adults; Youth</a:t>
            </a:r>
            <a:endParaRPr lang="en-US" sz="19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Women’s health</a:t>
            </a:r>
          </a:p>
          <a:p>
            <a:pPr>
              <a:lnSpc>
                <a:spcPct val="100000"/>
              </a:lnSpc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Reproductive and Sexual Health</a:t>
            </a:r>
          </a:p>
          <a:p>
            <a:pPr>
              <a:lnSpc>
                <a:spcPct val="100000"/>
              </a:lnSpc>
            </a:pPr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Social determinants of health</a:t>
            </a:r>
          </a:p>
          <a:p>
            <a:endParaRPr lang="en-US" sz="19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2EAD5-0349-46CD-9956-61C756311FB7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6"/>
          <p:cNvGrpSpPr/>
          <p:nvPr/>
        </p:nvGrpSpPr>
        <p:grpSpPr>
          <a:xfrm>
            <a:off x="1981201" y="1066801"/>
            <a:ext cx="2385361" cy="2479485"/>
            <a:chOff x="609600" y="2209800"/>
            <a:chExt cx="2385361" cy="2479485"/>
          </a:xfrm>
        </p:grpSpPr>
        <p:pic>
          <p:nvPicPr>
            <p:cNvPr id="5" name="Picture 2" descr="C:\Documents and Settings\sk38\Desktop\PHAW_Book cover_angl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2209800"/>
              <a:ext cx="1283208" cy="2133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itle 1"/>
            <p:cNvSpPr txBox="1">
              <a:spLocks/>
            </p:cNvSpPr>
            <p:nvPr/>
          </p:nvSpPr>
          <p:spPr>
            <a:xfrm>
              <a:off x="1394761" y="4003485"/>
              <a:ext cx="1600200" cy="6858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</a:p>
          </p:txBody>
        </p:sp>
      </p:grpSp>
      <p:grpSp>
        <p:nvGrpSpPr>
          <p:cNvPr id="3" name="Group 7"/>
          <p:cNvGrpSpPr/>
          <p:nvPr/>
        </p:nvGrpSpPr>
        <p:grpSpPr>
          <a:xfrm>
            <a:off x="3662144" y="2212158"/>
            <a:ext cx="1663588" cy="2522252"/>
            <a:chOff x="3692823" y="2104882"/>
            <a:chExt cx="1727873" cy="3076718"/>
          </a:xfrm>
        </p:grpSpPr>
        <p:pic>
          <p:nvPicPr>
            <p:cNvPr id="9" name="Content Placeholder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3302" y="2104882"/>
              <a:ext cx="1697394" cy="23909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itle 1"/>
            <p:cNvSpPr txBox="1">
              <a:spLocks/>
            </p:cNvSpPr>
            <p:nvPr/>
          </p:nvSpPr>
          <p:spPr>
            <a:xfrm>
              <a:off x="3692823" y="4495800"/>
              <a:ext cx="1600200" cy="6858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>
                  <a:solidFill>
                    <a:schemeClr val="tx2"/>
                  </a:solidFill>
                </a:rPr>
                <a:t>2013</a:t>
              </a: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3288486" y="1397512"/>
            <a:ext cx="260521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tx2"/>
                </a:solidFill>
                <a:latin typeface="Baskerville Old Face" panose="02020602080505020303" pitchFamily="18" charset="0"/>
              </a:rPr>
              <a:t>PHAW online community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en-US" sz="1800" u="sng" dirty="0">
                <a:hlinkClick r:id="rId4"/>
              </a:rPr>
              <a:t>www.aub.edu.lb/fhs/phaw</a:t>
            </a:r>
            <a:endParaRPr lang="en-US" sz="1800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11315" y="139838"/>
            <a:ext cx="9144000" cy="995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5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FHS Building Institutional Networks and Promoting Public Health Knowledge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59216" y="2184092"/>
            <a:ext cx="4572000" cy="877163"/>
          </a:xfrm>
          <a:prstGeom prst="rect">
            <a:avLst/>
          </a:prstGeom>
          <a:ln w="444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700" b="1" dirty="0">
                <a:solidFill>
                  <a:schemeClr val="tx2"/>
                </a:solidFill>
                <a:latin typeface="Bookman Old Style" panose="02050604050505020204" pitchFamily="18" charset="0"/>
                <a:ea typeface="+mj-ea"/>
                <a:cs typeface="+mj-cs"/>
              </a:rPr>
              <a:t>EMRAIN, a network of academic public</a:t>
            </a: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solidFill>
                  <a:schemeClr val="tx2"/>
                </a:solidFill>
                <a:latin typeface="Bookman Old Style" panose="02050604050505020204" pitchFamily="18" charset="0"/>
                <a:ea typeface="+mj-ea"/>
                <a:cs typeface="+mj-cs"/>
              </a:rPr>
              <a:t>health institutions in the Eastern</a:t>
            </a: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solidFill>
                  <a:schemeClr val="tx2"/>
                </a:solidFill>
                <a:latin typeface="Bookman Old Style" panose="02050604050505020204" pitchFamily="18" charset="0"/>
                <a:ea typeface="+mj-ea"/>
                <a:cs typeface="+mj-cs"/>
              </a:rPr>
              <a:t>Mediterranean region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812315" y="3941945"/>
            <a:ext cx="3878896" cy="2446052"/>
            <a:chOff x="2043640" y="3962400"/>
            <a:chExt cx="3878896" cy="2446052"/>
          </a:xfrm>
        </p:grpSpPr>
        <p:grpSp>
          <p:nvGrpSpPr>
            <p:cNvPr id="7" name="Group 10"/>
            <p:cNvGrpSpPr/>
            <p:nvPr/>
          </p:nvGrpSpPr>
          <p:grpSpPr>
            <a:xfrm>
              <a:off x="3865136" y="3962400"/>
              <a:ext cx="2057400" cy="2446052"/>
              <a:chOff x="6597905" y="2057400"/>
              <a:chExt cx="2135362" cy="2895316"/>
            </a:xfrm>
          </p:grpSpPr>
          <p:pic>
            <p:nvPicPr>
              <p:cNvPr id="12" name="Picture 3" descr="C:\Users\sk38\Desktop\FHS\Lancet cover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9776" y="2057400"/>
                <a:ext cx="1676024" cy="2286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/>
            </p:spPr>
          </p:pic>
          <p:sp>
            <p:nvSpPr>
              <p:cNvPr id="13" name="Title 1"/>
              <p:cNvSpPr txBox="1">
                <a:spLocks/>
              </p:cNvSpPr>
              <p:nvPr/>
            </p:nvSpPr>
            <p:spPr>
              <a:xfrm>
                <a:off x="6597905" y="4266916"/>
                <a:ext cx="2135362" cy="6858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1800" b="1" dirty="0">
                    <a:solidFill>
                      <a:schemeClr val="tx2"/>
                    </a:solidFill>
                  </a:rPr>
                  <a:t>2014</a:t>
                </a: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2043640" y="5861300"/>
              <a:ext cx="20469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Health in the Arab World: a view from within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994043" y="3785418"/>
            <a:ext cx="2225198" cy="2422342"/>
            <a:chOff x="5806328" y="3962400"/>
            <a:chExt cx="2225198" cy="2422342"/>
          </a:xfrm>
        </p:grpSpPr>
        <p:grpSp>
          <p:nvGrpSpPr>
            <p:cNvPr id="4" name="Group 3"/>
            <p:cNvGrpSpPr/>
            <p:nvPr/>
          </p:nvGrpSpPr>
          <p:grpSpPr>
            <a:xfrm>
              <a:off x="5806328" y="3962400"/>
              <a:ext cx="1661272" cy="2422342"/>
              <a:chOff x="7257888" y="4048586"/>
              <a:chExt cx="1451546" cy="2398199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57888" y="4048586"/>
                <a:ext cx="1451546" cy="194892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6" name="Title 1"/>
              <p:cNvSpPr txBox="1">
                <a:spLocks/>
              </p:cNvSpPr>
              <p:nvPr/>
            </p:nvSpPr>
            <p:spPr>
              <a:xfrm>
                <a:off x="7257888" y="5867400"/>
                <a:ext cx="1428912" cy="57938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1800" b="1" dirty="0">
                    <a:solidFill>
                      <a:schemeClr val="tx2"/>
                    </a:solidFill>
                  </a:rPr>
                  <a:t>2012</a:t>
                </a: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6411993" y="5867400"/>
              <a:ext cx="1619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Health in the Occupied Palestinian Territory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812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7145" y="2140746"/>
            <a:ext cx="11055443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FHS and conflict/war: a theme or a context</a:t>
            </a:r>
          </a:p>
        </p:txBody>
      </p:sp>
    </p:spTree>
    <p:extLst>
      <p:ext uri="{BB962C8B-B14F-4D97-AF65-F5344CB8AC3E}">
        <p14:creationId xmlns:p14="http://schemas.microsoft.com/office/powerpoint/2010/main" val="262490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79" y="477883"/>
            <a:ext cx="8588918" cy="77570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“Civil” war in Lebanon (1975-1990)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717" y="1594340"/>
            <a:ext cx="3266640" cy="2386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33" y="3981223"/>
            <a:ext cx="4314824" cy="2301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78" y="2294959"/>
            <a:ext cx="4018091" cy="2621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605" y="1253590"/>
            <a:ext cx="3684651" cy="23519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059" y="4171269"/>
            <a:ext cx="3201909" cy="192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3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3416" y="999248"/>
            <a:ext cx="5236674" cy="1325563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Beirut 1984</a:t>
            </a:r>
            <a:b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A Population and </a:t>
            </a: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Health Profile</a:t>
            </a:r>
            <a:endParaRPr lang="en-US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2487" y="2313496"/>
            <a:ext cx="502316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Table of contents: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1-  Introduction and methodology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2-  Demographic and Socio-economic characteristics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3- Environmental health conditions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4- Morbidity and risk factors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5- The utilization of health services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6- Maternal health attitudes and the pre- and postnatal care of children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7- Dental health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3200" dirty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707114" y="970123"/>
            <a:ext cx="44490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Beirut: A Health Profile</a:t>
            </a:r>
            <a:b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en-US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1984-1994</a:t>
            </a:r>
            <a:endParaRPr lang="en-US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67087" y="2313495"/>
            <a:ext cx="49537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Table of contents: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1- Introduction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2- Survey methodology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3- Demographic 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socio-economic Characteristics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4- Utilization of health services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5- Morbidity, mortality and risk factors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6- Reproductive and child health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7- The health profile and future prospects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of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Beirut: Concluding remarks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/>
          </a:p>
          <a:p>
            <a:pPr marL="342900" indent="-342900">
              <a:spcBef>
                <a:spcPct val="20000"/>
              </a:spcBef>
              <a:defRPr/>
            </a:pPr>
            <a:endParaRPr lang="en-US" sz="3200" dirty="0"/>
          </a:p>
        </p:txBody>
      </p:sp>
      <p:pic>
        <p:nvPicPr>
          <p:cNvPr id="7" name="Content Placeholder 3" descr="HZ boo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428" y="970123"/>
            <a:ext cx="1382776" cy="1983984"/>
          </a:xfrm>
        </p:spPr>
      </p:pic>
      <p:pic>
        <p:nvPicPr>
          <p:cNvPr id="8" name="Content Placeholder 3" descr="Deeb bo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14691" y="970123"/>
            <a:ext cx="1489070" cy="217956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701102" y="280086"/>
            <a:ext cx="9057513" cy="719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15 years “civil” war: Where is the war context?</a:t>
            </a:r>
            <a:endParaRPr lang="en-US" sz="3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44856" y="311276"/>
            <a:ext cx="11606542" cy="1396807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Times </a:t>
            </a:r>
            <a:r>
              <a:rPr lang="en-US" sz="35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are changing…</a:t>
            </a:r>
          </a:p>
          <a:p>
            <a:endParaRPr lang="en-US" sz="2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Ten </a:t>
            </a:r>
            <a:r>
              <a:rPr lang="en-US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out of 22 Arab countries… are in some state of </a:t>
            </a:r>
            <a:r>
              <a:rPr lang="en-US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turmoil and </a:t>
            </a:r>
            <a:r>
              <a:rPr lang="en-US" sz="23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host </a:t>
            </a:r>
            <a:r>
              <a:rPr lang="en-US" sz="23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50% of all the world’s refugee and displaced populations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083526" y="4305972"/>
            <a:ext cx="2514600" cy="1458080"/>
            <a:chOff x="183188" y="4621971"/>
            <a:chExt cx="3352800" cy="194410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150" y="4621971"/>
              <a:ext cx="2895600" cy="162527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83188" y="6273689"/>
              <a:ext cx="3352800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Destruction in Gaza: July 2014. Photo: CNN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704877" y="1708084"/>
            <a:ext cx="2857500" cy="1943100"/>
            <a:chOff x="7949681" y="1619018"/>
            <a:chExt cx="3810000" cy="25908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681" y="1619018"/>
              <a:ext cx="3810000" cy="2286000"/>
            </a:xfrm>
            <a:prstGeom prst="rect">
              <a:avLst/>
            </a:prstGeom>
          </p:spPr>
        </p:pic>
        <p:sp>
          <p:nvSpPr>
            <p:cNvPr id="10" name="Title 1"/>
            <p:cNvSpPr txBox="1">
              <a:spLocks/>
            </p:cNvSpPr>
            <p:nvPr/>
          </p:nvSpPr>
          <p:spPr>
            <a:xfrm>
              <a:off x="7955599" y="3828818"/>
              <a:ext cx="3505200" cy="381000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7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Syrian Refugees in </a:t>
              </a:r>
              <a:r>
                <a:rPr lang="en-US" sz="75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Irsal</a:t>
              </a:r>
              <a:r>
                <a:rPr lang="en-US" sz="7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photo: Joseph </a:t>
              </a:r>
              <a:r>
                <a:rPr lang="en-US" sz="75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Eid</a:t>
              </a:r>
              <a:endParaRPr lang="en-US" sz="7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76807" y="3721721"/>
            <a:ext cx="2461408" cy="2019247"/>
            <a:chOff x="7809280" y="4197506"/>
            <a:chExt cx="3058554" cy="256639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9280" y="4197506"/>
              <a:ext cx="3058554" cy="2286000"/>
            </a:xfrm>
            <a:prstGeom prst="rect">
              <a:avLst/>
            </a:prstGeom>
          </p:spPr>
        </p:pic>
        <p:sp>
          <p:nvSpPr>
            <p:cNvPr id="12" name="Title 1"/>
            <p:cNvSpPr txBox="1">
              <a:spLocks/>
            </p:cNvSpPr>
            <p:nvPr/>
          </p:nvSpPr>
          <p:spPr>
            <a:xfrm>
              <a:off x="7809280" y="6535299"/>
              <a:ext cx="2971800" cy="228600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 fontScale="92500"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Beirut Palestinian Refugees camps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15788" y="2565334"/>
            <a:ext cx="2788094" cy="2294639"/>
            <a:chOff x="8162159" y="1768637"/>
            <a:chExt cx="3717459" cy="305951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62159" y="1768637"/>
              <a:ext cx="3717459" cy="68531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66922" y="2352091"/>
              <a:ext cx="3612696" cy="2476064"/>
            </a:xfrm>
            <a:prstGeom prst="rect">
              <a:avLst/>
            </a:prstGeom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3527" y="2091929"/>
            <a:ext cx="2538419" cy="209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8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65" t="19882" r="20248" b="7116"/>
          <a:stretch/>
        </p:blipFill>
        <p:spPr>
          <a:xfrm>
            <a:off x="2545648" y="1402839"/>
            <a:ext cx="8475494" cy="465368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6453"/>
          </a:xfrm>
        </p:spPr>
        <p:txBody>
          <a:bodyPr>
            <a:normAutofit/>
          </a:bodyPr>
          <a:lstStyle/>
          <a:p>
            <a:r>
              <a:rPr lang="en-GB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Syria </a:t>
            </a:r>
            <a:r>
              <a:rPr lang="en-GB" sz="2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2011-present: 6 million internally displaced and 5 million refugees</a:t>
            </a:r>
            <a:endParaRPr lang="en-US" sz="2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24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612" y="165949"/>
            <a:ext cx="10515600" cy="1325563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Syrian refugees in Lebanon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563" y="1280700"/>
            <a:ext cx="7096632" cy="4718572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915563" y="5999272"/>
            <a:ext cx="5082766" cy="3472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200" b="1" u="sng" dirty="0" smtClean="0">
                <a:solidFill>
                  <a:schemeClr val="accent1">
                    <a:lumMod val="50000"/>
                  </a:schemeClr>
                </a:solidFill>
              </a:rPr>
              <a:t>Source: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Refugees from Syria: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ebanon. March 2015. UNHCR0The UN Refugee agency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88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81" y="693941"/>
            <a:ext cx="7628428" cy="5435255"/>
          </a:xfrm>
        </p:spPr>
      </p:pic>
      <p:sp>
        <p:nvSpPr>
          <p:cNvPr id="5" name="Rectangle 4"/>
          <p:cNvSpPr/>
          <p:nvPr/>
        </p:nvSpPr>
        <p:spPr>
          <a:xfrm>
            <a:off x="2851841" y="6396335"/>
            <a:ext cx="91892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 smtClean="0">
                <a:solidFill>
                  <a:schemeClr val="accent1">
                    <a:lumMod val="50000"/>
                  </a:schemeClr>
                </a:solidFill>
              </a:rPr>
              <a:t>Source: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http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://images.huffingtonpost.com/2015-12-17-1450336339-3065708-ScreenshotofForbesStatistaUNHCRrefugeefigures-thumb.jpg</a:t>
            </a:r>
          </a:p>
        </p:txBody>
      </p:sp>
    </p:spTree>
    <p:extLst>
      <p:ext uri="{BB962C8B-B14F-4D97-AF65-F5344CB8AC3E}">
        <p14:creationId xmlns:p14="http://schemas.microsoft.com/office/powerpoint/2010/main" val="33864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25" y="482048"/>
            <a:ext cx="8094148" cy="5725420"/>
          </a:xfrm>
        </p:spPr>
      </p:pic>
      <p:sp>
        <p:nvSpPr>
          <p:cNvPr id="5" name="Rectangle 4"/>
          <p:cNvSpPr/>
          <p:nvPr/>
        </p:nvSpPr>
        <p:spPr>
          <a:xfrm>
            <a:off x="3340729" y="6380446"/>
            <a:ext cx="77170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 smtClean="0">
                <a:solidFill>
                  <a:schemeClr val="accent1">
                    <a:lumMod val="50000"/>
                  </a:schemeClr>
                </a:solidFill>
              </a:rPr>
              <a:t>Source: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 https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://eyeontheeast.org/2014/05/13/syrian-refugees-in-lebanon-is-anybody-listening/</a:t>
            </a:r>
          </a:p>
        </p:txBody>
      </p:sp>
    </p:spTree>
    <p:extLst>
      <p:ext uri="{BB962C8B-B14F-4D97-AF65-F5344CB8AC3E}">
        <p14:creationId xmlns:p14="http://schemas.microsoft.com/office/powerpoint/2010/main" val="427598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464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Response to crisis </a:t>
            </a:r>
            <a:r>
              <a:rPr lang="en-US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at AUB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2151"/>
            <a:ext cx="10515600" cy="49248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AUB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Center for Civic Engagement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AUB4Refugees (Provost Office)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Conflict Medicine and Refugee Health Programs (Global Health Institute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)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1"/>
            <a:endParaRPr lang="en-US" sz="20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Faculty of Health Sciences: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MPH certificate on ‘health and conflict’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Humanitarian engineering and Digital PH for refugees (with Engineering)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Health in Conflict and Humanitarian Crises: a common theme for the three Centers for Research, Practice, and Policy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PhD Epidemiology– oriented to research in under-resourced and conflict settings 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“Conflict and Health” research at FHS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3082" y="1426634"/>
            <a:ext cx="6525738" cy="442171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Reproductive and sexual health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Health system resilience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Access to health services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Non- communicable diseases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Medical and social experiences of war injuries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“Therapeutic geography”: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Omar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Dewachi coined the term (The Lancet 2014)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Experience of health and displacement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Ecology of war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Child labor/ working children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Nutrition and Healthy Kitchens 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948" y="1426634"/>
            <a:ext cx="3536794" cy="38311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619751" y="5848350"/>
            <a:ext cx="6169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  <a:latin typeface="Baskerville Old Face" panose="02020602080505020303" pitchFamily="18" charset="0"/>
              </a:rPr>
              <a:t>Changing </a:t>
            </a:r>
            <a:r>
              <a:rPr lang="en-US" sz="1400" b="1" dirty="0">
                <a:solidFill>
                  <a:schemeClr val="tx2"/>
                </a:solidFill>
                <a:latin typeface="Baskerville Old Face" panose="02020602080505020303" pitchFamily="18" charset="0"/>
              </a:rPr>
              <a:t>therapeutic geographies of the Iraqi and Syrian </a:t>
            </a:r>
            <a:r>
              <a:rPr lang="en-US" sz="1400" b="1" dirty="0" smtClean="0">
                <a:solidFill>
                  <a:schemeClr val="tx2"/>
                </a:solidFill>
                <a:latin typeface="Baskerville Old Face" panose="02020602080505020303" pitchFamily="18" charset="0"/>
              </a:rPr>
              <a:t>wars. </a:t>
            </a:r>
            <a:r>
              <a:rPr lang="en-US" sz="1400" dirty="0" smtClean="0">
                <a:solidFill>
                  <a:schemeClr val="tx2"/>
                </a:solidFill>
                <a:latin typeface="Baskerville Old Face" panose="02020602080505020303" pitchFamily="18" charset="0"/>
              </a:rPr>
              <a:t>Dewachi et al, </a:t>
            </a:r>
            <a:r>
              <a:rPr lang="en-US" sz="1400" b="1" i="1" dirty="0" smtClean="0">
                <a:solidFill>
                  <a:schemeClr val="tx2"/>
                </a:solidFill>
                <a:latin typeface="Baskerville Old Face" panose="02020602080505020303" pitchFamily="18" charset="0"/>
              </a:rPr>
              <a:t>The Lancet</a:t>
            </a:r>
            <a:r>
              <a:rPr lang="en-US" sz="1400" dirty="0" smtClean="0">
                <a:solidFill>
                  <a:schemeClr val="tx2"/>
                </a:solidFill>
                <a:latin typeface="Baskerville Old Face" panose="02020602080505020303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Baskerville Old Face" panose="02020602080505020303" pitchFamily="18" charset="0"/>
              </a:rPr>
              <a:t>2014; 383: </a:t>
            </a:r>
            <a:r>
              <a:rPr lang="en-US" sz="1400" dirty="0" smtClean="0">
                <a:solidFill>
                  <a:schemeClr val="tx2"/>
                </a:solidFill>
                <a:latin typeface="Baskerville Old Face" panose="02020602080505020303" pitchFamily="18" charset="0"/>
              </a:rPr>
              <a:t>449–57.</a:t>
            </a:r>
            <a:endParaRPr lang="en-US" sz="1400" dirty="0">
              <a:solidFill>
                <a:schemeClr val="tx2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7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933" y="709157"/>
            <a:ext cx="10515600" cy="1325563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Research at AUB: health/conflict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928388" y="1843732"/>
          <a:ext cx="7622387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4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Theme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Food and Nutrition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Humanitarian Service Provision/Assessment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Reproductive Health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NCDs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Child Labor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Training of Trainers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Mental Health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Informal Institutions building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Empowerment of Syrian refugees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09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1033" y="2406360"/>
            <a:ext cx="12704057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Data and research on Syrian refugees in Lebanon</a:t>
            </a:r>
            <a:endParaRPr lang="en-US" sz="3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390971" y="1745982"/>
            <a:ext cx="5011624" cy="3127092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176175" y="1555070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International Academy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59126" y="2509672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 Agencies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019687" y="405279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International NGOs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991781" y="4873075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Regional Academy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8928693" y="4873074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National</a:t>
            </a:r>
          </a:p>
          <a:p>
            <a:pPr algn="ctr"/>
            <a:r>
              <a:rPr lang="en-US" dirty="0" smtClean="0"/>
              <a:t>Academy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198401" y="4252378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</a:t>
            </a:r>
          </a:p>
          <a:p>
            <a:pPr algn="ctr"/>
            <a:r>
              <a:rPr lang="en-US" dirty="0" smtClean="0"/>
              <a:t>NGOs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759370" y="596191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Regional donors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64973" y="728340"/>
            <a:ext cx="2525998" cy="13558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Foreign country aid agencies (regional/ international)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690470" y="4970231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International donors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9234839" y="3214073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Government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614123" y="2639177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Municipalities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589019" y="2084190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Refugees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5566304" y="3385076"/>
            <a:ext cx="2110966" cy="1149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Host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74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P</a:t>
            </a:r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oints </a:t>
            </a:r>
            <a:r>
              <a:rPr lang="en-US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of </a:t>
            </a:r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departure…</a:t>
            </a:r>
            <a:endParaRPr lang="en-US" sz="3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7523"/>
            <a:ext cx="10515600" cy="4275439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Building local IRB capacities to ethically but efficiently clear proposed health research on these vulnerable populations.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How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to balance urgency with proper ethical clearance?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Are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there ethical principles adaptable to crisis situations?</a:t>
            </a:r>
          </a:p>
          <a:p>
            <a:pPr lvl="0"/>
            <a:endParaRPr lang="en-US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0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Assessing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and proposing guidelines for partnerships 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Local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and international academic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institutions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Academic institutions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government, and local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and international NGOs 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agencies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Including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the voice of refugees and host communities.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75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A telling incident…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 Canadian researcher working with an iNGO in Lebanon</a:t>
            </a: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Requested support for a research project he is leading on Diabetes among Syrian refugees to inform the iNGO’s health clinics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IRB clearance from AUB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Identifying and training field workers</a:t>
            </a:r>
          </a:p>
        </p:txBody>
      </p:sp>
    </p:spTree>
    <p:extLst>
      <p:ext uri="{BB962C8B-B14F-4D97-AF65-F5344CB8AC3E}">
        <p14:creationId xmlns:p14="http://schemas.microsoft.com/office/powerpoint/2010/main" val="9582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29622" y="108642"/>
            <a:ext cx="10483913" cy="616541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From: </a:t>
            </a:r>
            <a:r>
              <a:rPr lang="en-US" dirty="0" smtClean="0"/>
              <a:t>JE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Sent: Wednesday, August 20, 2014 </a:t>
            </a:r>
            <a:r>
              <a:rPr lang="en-US" u="sng" dirty="0">
                <a:solidFill>
                  <a:srgbClr val="FF0000"/>
                </a:solidFill>
              </a:rPr>
              <a:t>6:23 PM</a:t>
            </a:r>
          </a:p>
          <a:p>
            <a:pPr marL="0" indent="0">
              <a:buNone/>
            </a:pPr>
            <a:r>
              <a:rPr lang="en-US" dirty="0"/>
              <a:t>To: Iman Nuwayhid &lt;</a:t>
            </a:r>
            <a:r>
              <a:rPr lang="en-US" u="sng" dirty="0">
                <a:hlinkClick r:id="rId2"/>
              </a:rPr>
              <a:t>nuwayhid@aub.edu.lb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Cc: </a:t>
            </a:r>
            <a:r>
              <a:rPr lang="en-US" dirty="0" smtClean="0"/>
              <a:t>ML; </a:t>
            </a:r>
            <a:r>
              <a:rPr lang="en-US" dirty="0"/>
              <a:t>Deputy </a:t>
            </a:r>
          </a:p>
          <a:p>
            <a:pPr marL="0" indent="0">
              <a:buNone/>
            </a:pPr>
            <a:r>
              <a:rPr lang="en-US" dirty="0"/>
              <a:t>Subject: Today's Meeting - </a:t>
            </a:r>
            <a:r>
              <a:rPr lang="en-US" dirty="0" smtClean="0"/>
              <a:t>Diabetes </a:t>
            </a:r>
            <a:r>
              <a:rPr lang="en-US" dirty="0"/>
              <a:t>Project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Dear Dr. Nuwayhid,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I </a:t>
            </a:r>
            <a:r>
              <a:rPr lang="en-US" dirty="0"/>
              <a:t>want to thank you for your time and hospitality during </a:t>
            </a:r>
            <a:r>
              <a:rPr lang="en-US" u="sng" dirty="0">
                <a:solidFill>
                  <a:srgbClr val="FF0000"/>
                </a:solidFill>
              </a:rPr>
              <a:t>today's meeting</a:t>
            </a:r>
            <a:r>
              <a:rPr lang="en-US" dirty="0"/>
              <a:t>, it was much appreciated.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I </a:t>
            </a:r>
            <a:r>
              <a:rPr lang="en-US" dirty="0"/>
              <a:t>have spoken to my colleagues </a:t>
            </a:r>
            <a:r>
              <a:rPr lang="en-US" u="sng" dirty="0">
                <a:solidFill>
                  <a:srgbClr val="FF0000"/>
                </a:solidFill>
              </a:rPr>
              <a:t>here and in Geneva </a:t>
            </a:r>
            <a:r>
              <a:rPr lang="en-US" dirty="0"/>
              <a:t>about our discussion. Unfortunately, the </a:t>
            </a:r>
            <a:r>
              <a:rPr lang="en-US" u="sng" dirty="0">
                <a:solidFill>
                  <a:srgbClr val="FF0000"/>
                </a:solidFill>
              </a:rPr>
              <a:t>timelines</a:t>
            </a:r>
            <a:r>
              <a:rPr lang="en-US" dirty="0"/>
              <a:t> for cooperation with American University of Beirut on this project are too long for our purposes.</a:t>
            </a:r>
          </a:p>
          <a:p>
            <a:pPr marL="0" indent="0">
              <a:buNone/>
            </a:pPr>
            <a:r>
              <a:rPr lang="en-US" dirty="0"/>
              <a:t>Though we respect AUB must take steps to maintain its </a:t>
            </a:r>
            <a:r>
              <a:rPr lang="en-US" u="sng" dirty="0">
                <a:solidFill>
                  <a:srgbClr val="FF0000"/>
                </a:solidFill>
              </a:rPr>
              <a:t>reputation and academic </a:t>
            </a:r>
            <a:r>
              <a:rPr lang="en-US" u="sng" dirty="0" err="1">
                <a:solidFill>
                  <a:srgbClr val="FF0000"/>
                </a:solidFill>
              </a:rPr>
              <a:t>rigour</a:t>
            </a:r>
            <a:r>
              <a:rPr lang="en-US" dirty="0"/>
              <a:t>, </a:t>
            </a:r>
            <a:r>
              <a:rPr lang="en-US" u="sng" dirty="0">
                <a:solidFill>
                  <a:srgbClr val="FF0000"/>
                </a:solidFill>
              </a:rPr>
              <a:t>our primary responsibility is to our patients</a:t>
            </a:r>
            <a:r>
              <a:rPr lang="en-US" dirty="0"/>
              <a:t>. For this reason we must select </a:t>
            </a:r>
            <a:r>
              <a:rPr lang="en-US" u="sng" dirty="0">
                <a:solidFill>
                  <a:srgbClr val="FF0000"/>
                </a:solidFill>
              </a:rPr>
              <a:t>a partner institution that can move more promptly</a:t>
            </a:r>
            <a:r>
              <a:rPr lang="en-US" u="sng" dirty="0"/>
              <a:t> </a:t>
            </a:r>
            <a:r>
              <a:rPr lang="en-US" dirty="0"/>
              <a:t>so that we can begin to comprehensively address the needs we are seeing in our clinics.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u="sng" dirty="0" smtClean="0">
                <a:solidFill>
                  <a:srgbClr val="C00000"/>
                </a:solidFill>
              </a:rPr>
              <a:t>I </a:t>
            </a:r>
            <a:r>
              <a:rPr lang="en-US" u="sng" dirty="0">
                <a:solidFill>
                  <a:srgbClr val="C00000"/>
                </a:solidFill>
              </a:rPr>
              <a:t>sincerely hope you understand our position</a:t>
            </a:r>
            <a:r>
              <a:rPr lang="en-US" dirty="0"/>
              <a:t>. We are by all means open to future collaboration and wish you best of luck in your own research </a:t>
            </a:r>
            <a:r>
              <a:rPr lang="en-US" dirty="0" err="1"/>
              <a:t>endeavours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Best regards,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0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7643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Publications by UN and main International NGOs (2011-mid 2017</a:t>
            </a:r>
            <a:r>
              <a:rPr lang="en-US" sz="27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)</a:t>
            </a:r>
            <a:endParaRPr lang="en-US" sz="27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633743" y="1892174"/>
          <a:ext cx="4776457" cy="328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838200" y="1772214"/>
          <a:ext cx="5080503" cy="352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6123161" y="1772214"/>
          <a:ext cx="5157458" cy="352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3960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38 peer-reviewed publications on Syrian refugees in Lebanon (2011-mid 2017)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756004"/>
              </p:ext>
            </p:extLst>
          </p:nvPr>
        </p:nvGraphicFramePr>
        <p:xfrm>
          <a:off x="2181885" y="1837484"/>
          <a:ext cx="7655279" cy="4264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5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6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3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680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Year</a:t>
                      </a:r>
                      <a:r>
                        <a:rPr lang="en-US" b="1" baseline="0" dirty="0" smtClean="0"/>
                        <a:t> of publication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Comment/ Lit Review/ Opinion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Research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2013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2014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2015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2016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2017 mid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46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Total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27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38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78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348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38 peer-reviewed publications on Syrian refugees in Lebanon (2011-mid 2017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970038"/>
              </p:ext>
            </p:extLst>
          </p:nvPr>
        </p:nvGraphicFramePr>
        <p:xfrm>
          <a:off x="771316" y="1775009"/>
          <a:ext cx="6832541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Comment/ Lit Review/ Opinion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Research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Health system/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Policies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Infectious diseases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Reproductive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and sexual health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Mental health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Other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Total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27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38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67849"/>
              </p:ext>
            </p:extLst>
          </p:nvPr>
        </p:nvGraphicFramePr>
        <p:xfrm>
          <a:off x="7742503" y="3521788"/>
          <a:ext cx="4199126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5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 smtClean="0"/>
                        <a:t>IRB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Not applicable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Lebanese academic 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Non-Lebanese academic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Both Lebanese and non-Lebanese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No IRB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Total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26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38 peer-reviewed publications on Syrian refugees in Lebanon (2011-mid 2017)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010938"/>
              </p:ext>
            </p:extLst>
          </p:nvPr>
        </p:nvGraphicFramePr>
        <p:xfrm>
          <a:off x="599303" y="1856488"/>
          <a:ext cx="4920048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9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Leading</a:t>
                      </a:r>
                      <a:r>
                        <a:rPr lang="en-US" b="1" baseline="0" dirty="0" smtClean="0"/>
                        <a:t> institution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Comment/ Review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Research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Lebanese academic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Lebanese government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Lebanese NGO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Non-Lebanese academic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UN or INGO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Total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27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38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35894"/>
              </p:ext>
            </p:extLst>
          </p:nvPr>
        </p:nvGraphicFramePr>
        <p:xfrm>
          <a:off x="5949778" y="1856488"/>
          <a:ext cx="5904471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15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Leading</a:t>
                      </a:r>
                      <a:r>
                        <a:rPr lang="en-US" b="1" baseline="0" dirty="0" smtClean="0"/>
                        <a:t> institution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Alone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National partner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Inter partner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Lebanese academic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Lebanese government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Lebanese NGO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Non-Lebanese academic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UN or INGO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Total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15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16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38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8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786" y="1540689"/>
            <a:ext cx="7373261" cy="176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4611" t="22022" r="31905" b="50047"/>
          <a:stretch/>
        </p:blipFill>
        <p:spPr>
          <a:xfrm>
            <a:off x="1933668" y="2110638"/>
            <a:ext cx="5137087" cy="24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0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The Lancet-AUB Commission on Syria (LCS): Roadmap for Governance of Data Used for Research Purposes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587838"/>
              </p:ext>
            </p:extLst>
          </p:nvPr>
        </p:nvGraphicFramePr>
        <p:xfrm>
          <a:off x="1765136" y="1810759"/>
          <a:ext cx="10157254" cy="4220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0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7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7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Type of data used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Action points needed for IRB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Dataset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u="sng" strike="noStrike" dirty="0">
                          <a:solidFill>
                            <a:schemeClr val="tx2"/>
                          </a:solidFill>
                          <a:effectLst/>
                        </a:rPr>
                        <a:t>De-identified Dataset</a:t>
                      </a:r>
                      <a:r>
                        <a:rPr lang="en-US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: Submit an application for IRB governance under exempt category.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u="sng" strike="noStrike" dirty="0">
                          <a:solidFill>
                            <a:schemeClr val="tx2"/>
                          </a:solidFill>
                          <a:effectLst/>
                        </a:rPr>
                        <a:t>Identified Dataset</a:t>
                      </a:r>
                      <a:r>
                        <a:rPr lang="en-US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: Submit an application for IRB governance under expedited review</a:t>
                      </a:r>
                      <a:endParaRPr lang="en-US" sz="140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Meetings that LCS is invited to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No applications are required to be submitted to IRB on these endeavors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Meetings in which LCS act as observers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1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Meetings Initiated by LCS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Submit an outline of all activities for determination of whether IRB review and approval are required.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Develop a summary overview of the protocols to be followed 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Meetings with individual key informants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5435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Assessment on case-by-case basis.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7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Primary data collection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AUB IRB approval is required for any protocol in which AUB resources/ staff are involved⃰. AUB may consider dual IRB governance** with another institution being lead IRB, but full approval is still required by AUB IRB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 Submit full application with a proposal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27" marR="55327" marT="44185" marB="4418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37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645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A point </a:t>
            </a:r>
            <a:r>
              <a:rPr lang="en-US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of </a:t>
            </a:r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departure…</a:t>
            </a:r>
            <a:endParaRPr lang="en-US" sz="3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Integrating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research on displaced and refugee populations into academic programs, especially in schools/programs of public health.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702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A point </a:t>
            </a:r>
            <a:r>
              <a:rPr lang="en-US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of </a:t>
            </a:r>
            <a:r>
              <a:rPr lang="en-US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departure… </a:t>
            </a:r>
            <a:endParaRPr lang="en-US" sz="3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7121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Developing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guidelines or criteria to assess relevance of health research question and clear quality and impact of research designs.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Should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these criteria include the ability of the research to inform policy and practice?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Should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these criteria include setting health priorities for research?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2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645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FOUR Points </a:t>
            </a:r>
            <a:r>
              <a:rPr lang="en-US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of </a:t>
            </a:r>
            <a:r>
              <a:rPr lang="en-US" sz="3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departure</a:t>
            </a:r>
            <a:endParaRPr lang="en-US" sz="3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8097"/>
            <a:ext cx="10515600" cy="4718866"/>
          </a:xfrm>
        </p:spPr>
        <p:txBody>
          <a:bodyPr>
            <a:normAutofit/>
          </a:bodyPr>
          <a:lstStyle/>
          <a:p>
            <a:pPr lvl="0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Local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IRB capacities </a:t>
            </a:r>
            <a:endParaRPr lang="en-US" sz="3600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lvl="0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Guidelines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for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partnerships</a:t>
            </a:r>
          </a:p>
          <a:p>
            <a:pPr lvl="0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Guidelines/criteria on relevance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of health research question and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quality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and impact of research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designs </a:t>
            </a:r>
          </a:p>
          <a:p>
            <a:pPr lvl="0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Research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on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displaced/refugee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populations into academic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programs (public health)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3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1425</Words>
  <Application>Microsoft Office PowerPoint</Application>
  <PresentationFormat>Widescreen</PresentationFormat>
  <Paragraphs>378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Baskerville Old Face</vt:lpstr>
      <vt:lpstr>Bookman Old Style</vt:lpstr>
      <vt:lpstr>Calibri</vt:lpstr>
      <vt:lpstr>Calibri Light</vt:lpstr>
      <vt:lpstr>Wingdings</vt:lpstr>
      <vt:lpstr>Office Theme</vt:lpstr>
      <vt:lpstr>Health research on refugee populations in Lebanon:  whose agenda and the role of national institutions</vt:lpstr>
      <vt:lpstr>Outline</vt:lpstr>
      <vt:lpstr>The Arab World</vt:lpstr>
      <vt:lpstr>Public Health Challenges in the Arab Region</vt:lpstr>
      <vt:lpstr>The American University of Beirut-1866                         </vt:lpstr>
      <vt:lpstr>FHS: a center of excellence</vt:lpstr>
      <vt:lpstr>PowerPoint Presentation</vt:lpstr>
      <vt:lpstr>FHS and conflict/war: a theme or a context</vt:lpstr>
      <vt:lpstr>“Civil” war in Lebanon (1975-1990)</vt:lpstr>
      <vt:lpstr>Beirut 1984 A Population and Health Profile</vt:lpstr>
      <vt:lpstr>PowerPoint Presentation</vt:lpstr>
      <vt:lpstr>Syria 2011-present: 6 million internally displaced and 5 million refugees</vt:lpstr>
      <vt:lpstr>Syrian refugees in Lebanon</vt:lpstr>
      <vt:lpstr>PowerPoint Presentation</vt:lpstr>
      <vt:lpstr>PowerPoint Presentation</vt:lpstr>
      <vt:lpstr>Response to crisis at AUB</vt:lpstr>
      <vt:lpstr>“Conflict and Health” research at FHS</vt:lpstr>
      <vt:lpstr>Research at AUB: health/conflict</vt:lpstr>
      <vt:lpstr>Data and research on Syrian refugees in Lebanon</vt:lpstr>
      <vt:lpstr>PowerPoint Presentation</vt:lpstr>
      <vt:lpstr>Points of departure…</vt:lpstr>
      <vt:lpstr>A telling incident…</vt:lpstr>
      <vt:lpstr>PowerPoint Presentation</vt:lpstr>
      <vt:lpstr>Publications by UN and main International NGOs (2011-mid 2017)</vt:lpstr>
      <vt:lpstr>38 peer-reviewed publications on Syrian refugees in Lebanon (2011-mid 2017)</vt:lpstr>
      <vt:lpstr>38 peer-reviewed publications on Syrian refugees in Lebanon (2011-mid 2017)</vt:lpstr>
      <vt:lpstr>38 peer-reviewed publications on Syrian refugees in Lebanon (2011-mid 2017)</vt:lpstr>
      <vt:lpstr>PowerPoint Presentation</vt:lpstr>
      <vt:lpstr>PowerPoint Presentation</vt:lpstr>
      <vt:lpstr>The Lancet-AUB Commission on Syria (LCS): Roadmap for Governance of Data Used for Research Purposes</vt:lpstr>
      <vt:lpstr>A point of departure…</vt:lpstr>
      <vt:lpstr>A point of departure… </vt:lpstr>
      <vt:lpstr>FOUR Points of departure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research on refugee populations in Lebanon: whose agenda and the role of national institutions</dc:title>
  <dc:creator>Iman Nuwayhid</dc:creator>
  <cp:lastModifiedBy>Windows User</cp:lastModifiedBy>
  <cp:revision>97</cp:revision>
  <cp:lastPrinted>2017-11-28T06:32:06Z</cp:lastPrinted>
  <dcterms:created xsi:type="dcterms:W3CDTF">2017-11-22T14:58:42Z</dcterms:created>
  <dcterms:modified xsi:type="dcterms:W3CDTF">2017-11-29T06:52:21Z</dcterms:modified>
</cp:coreProperties>
</file>