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30" r:id="rId2"/>
    <p:sldId id="371" r:id="rId3"/>
    <p:sldId id="372" r:id="rId4"/>
    <p:sldId id="373" r:id="rId5"/>
    <p:sldId id="381" r:id="rId6"/>
    <p:sldId id="374" r:id="rId7"/>
    <p:sldId id="382" r:id="rId8"/>
    <p:sldId id="383" r:id="rId9"/>
    <p:sldId id="380" r:id="rId10"/>
    <p:sldId id="378" r:id="rId11"/>
  </p:sldIdLst>
  <p:sldSz cx="9144000" cy="6858000" type="screen4x3"/>
  <p:notesSz cx="6819900" cy="9918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55543" autoAdjust="0"/>
  </p:normalViewPr>
  <p:slideViewPr>
    <p:cSldViewPr>
      <p:cViewPr varScale="1">
        <p:scale>
          <a:sx n="46" d="100"/>
          <a:sy n="46" d="100"/>
        </p:scale>
        <p:origin x="29" y="3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5290" cy="495935"/>
          </a:xfrm>
          <a:prstGeom prst="rect">
            <a:avLst/>
          </a:prstGeom>
        </p:spPr>
        <p:txBody>
          <a:bodyPr vert="horz" lIns="95939" tIns="47969" rIns="95939" bIns="47969" rtlCol="0"/>
          <a:lstStyle>
            <a:lvl1pPr algn="l">
              <a:defRPr sz="1300"/>
            </a:lvl1pPr>
          </a:lstStyle>
          <a:p>
            <a:endParaRPr lang="en-AU"/>
          </a:p>
        </p:txBody>
      </p:sp>
      <p:sp>
        <p:nvSpPr>
          <p:cNvPr id="3" name="Date Placeholder 2"/>
          <p:cNvSpPr>
            <a:spLocks noGrp="1"/>
          </p:cNvSpPr>
          <p:nvPr>
            <p:ph type="dt" sz="quarter" idx="1"/>
          </p:nvPr>
        </p:nvSpPr>
        <p:spPr>
          <a:xfrm>
            <a:off x="3863032" y="0"/>
            <a:ext cx="2955290" cy="495935"/>
          </a:xfrm>
          <a:prstGeom prst="rect">
            <a:avLst/>
          </a:prstGeom>
        </p:spPr>
        <p:txBody>
          <a:bodyPr vert="horz" lIns="95939" tIns="47969" rIns="95939" bIns="47969" rtlCol="0"/>
          <a:lstStyle>
            <a:lvl1pPr algn="r">
              <a:defRPr sz="1300"/>
            </a:lvl1pPr>
          </a:lstStyle>
          <a:p>
            <a:fld id="{122F942A-5C0D-4EDC-943A-247D3C4975D6}" type="datetimeFigureOut">
              <a:rPr lang="en-AU" smtClean="0"/>
              <a:t>22/11/2017</a:t>
            </a:fld>
            <a:endParaRPr lang="en-AU"/>
          </a:p>
        </p:txBody>
      </p:sp>
      <p:sp>
        <p:nvSpPr>
          <p:cNvPr id="4" name="Footer Placeholder 3"/>
          <p:cNvSpPr>
            <a:spLocks noGrp="1"/>
          </p:cNvSpPr>
          <p:nvPr>
            <p:ph type="ftr" sz="quarter" idx="2"/>
          </p:nvPr>
        </p:nvSpPr>
        <p:spPr>
          <a:xfrm>
            <a:off x="1" y="9421044"/>
            <a:ext cx="2955290" cy="495935"/>
          </a:xfrm>
          <a:prstGeom prst="rect">
            <a:avLst/>
          </a:prstGeom>
        </p:spPr>
        <p:txBody>
          <a:bodyPr vert="horz" lIns="95939" tIns="47969" rIns="95939" bIns="47969" rtlCol="0" anchor="b"/>
          <a:lstStyle>
            <a:lvl1pPr algn="l">
              <a:defRPr sz="1300"/>
            </a:lvl1pPr>
          </a:lstStyle>
          <a:p>
            <a:endParaRPr lang="en-AU"/>
          </a:p>
        </p:txBody>
      </p:sp>
      <p:sp>
        <p:nvSpPr>
          <p:cNvPr id="5" name="Slide Number Placeholder 4"/>
          <p:cNvSpPr>
            <a:spLocks noGrp="1"/>
          </p:cNvSpPr>
          <p:nvPr>
            <p:ph type="sldNum" sz="quarter" idx="3"/>
          </p:nvPr>
        </p:nvSpPr>
        <p:spPr>
          <a:xfrm>
            <a:off x="3863032" y="9421044"/>
            <a:ext cx="2955290" cy="495935"/>
          </a:xfrm>
          <a:prstGeom prst="rect">
            <a:avLst/>
          </a:prstGeom>
        </p:spPr>
        <p:txBody>
          <a:bodyPr vert="horz" lIns="95939" tIns="47969" rIns="95939" bIns="47969" rtlCol="0" anchor="b"/>
          <a:lstStyle>
            <a:lvl1pPr algn="r">
              <a:defRPr sz="1300"/>
            </a:lvl1pPr>
          </a:lstStyle>
          <a:p>
            <a:fld id="{E0D9F512-66A1-464F-BECF-4975E99D6021}" type="slidenum">
              <a:rPr lang="en-AU" smtClean="0"/>
              <a:t>‹#›</a:t>
            </a:fld>
            <a:endParaRPr lang="en-AU"/>
          </a:p>
        </p:txBody>
      </p:sp>
    </p:spTree>
    <p:extLst>
      <p:ext uri="{BB962C8B-B14F-4D97-AF65-F5344CB8AC3E}">
        <p14:creationId xmlns:p14="http://schemas.microsoft.com/office/powerpoint/2010/main" val="3455727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5290" cy="495935"/>
          </a:xfrm>
          <a:prstGeom prst="rect">
            <a:avLst/>
          </a:prstGeom>
        </p:spPr>
        <p:txBody>
          <a:bodyPr vert="horz" lIns="95939" tIns="47969" rIns="95939" bIns="47969" rtlCol="0"/>
          <a:lstStyle>
            <a:lvl1pPr algn="l">
              <a:defRPr sz="1300"/>
            </a:lvl1pPr>
          </a:lstStyle>
          <a:p>
            <a:endParaRPr lang="en-US" dirty="0"/>
          </a:p>
        </p:txBody>
      </p:sp>
      <p:sp>
        <p:nvSpPr>
          <p:cNvPr id="3" name="Date Placeholder 2"/>
          <p:cNvSpPr>
            <a:spLocks noGrp="1"/>
          </p:cNvSpPr>
          <p:nvPr>
            <p:ph type="dt" idx="1"/>
          </p:nvPr>
        </p:nvSpPr>
        <p:spPr>
          <a:xfrm>
            <a:off x="3863032" y="0"/>
            <a:ext cx="2955290" cy="495935"/>
          </a:xfrm>
          <a:prstGeom prst="rect">
            <a:avLst/>
          </a:prstGeom>
        </p:spPr>
        <p:txBody>
          <a:bodyPr vert="horz" lIns="95939" tIns="47969" rIns="95939" bIns="47969" rtlCol="0"/>
          <a:lstStyle>
            <a:lvl1pPr algn="r">
              <a:defRPr sz="1300"/>
            </a:lvl1pPr>
          </a:lstStyle>
          <a:p>
            <a:fld id="{7DF390DC-DC99-46DD-8A21-BB17F6647E6B}" type="datetimeFigureOut">
              <a:rPr lang="en-US" smtClean="0"/>
              <a:pPr/>
              <a:t>11/22/2017</a:t>
            </a:fld>
            <a:endParaRPr lang="en-US" dirty="0"/>
          </a:p>
        </p:txBody>
      </p:sp>
      <p:sp>
        <p:nvSpPr>
          <p:cNvPr id="4" name="Slide Image Placeholder 3"/>
          <p:cNvSpPr>
            <a:spLocks noGrp="1" noRot="1" noChangeAspect="1"/>
          </p:cNvSpPr>
          <p:nvPr>
            <p:ph type="sldImg" idx="2"/>
          </p:nvPr>
        </p:nvSpPr>
        <p:spPr>
          <a:xfrm>
            <a:off x="930275" y="744538"/>
            <a:ext cx="4959350" cy="3719512"/>
          </a:xfrm>
          <a:prstGeom prst="rect">
            <a:avLst/>
          </a:prstGeom>
          <a:noFill/>
          <a:ln w="12700">
            <a:solidFill>
              <a:prstClr val="black"/>
            </a:solidFill>
          </a:ln>
        </p:spPr>
        <p:txBody>
          <a:bodyPr vert="horz" lIns="95939" tIns="47969" rIns="95939" bIns="47969" rtlCol="0" anchor="ctr"/>
          <a:lstStyle/>
          <a:p>
            <a:endParaRPr lang="en-US" dirty="0"/>
          </a:p>
        </p:txBody>
      </p:sp>
      <p:sp>
        <p:nvSpPr>
          <p:cNvPr id="5" name="Notes Placeholder 4"/>
          <p:cNvSpPr>
            <a:spLocks noGrp="1"/>
          </p:cNvSpPr>
          <p:nvPr>
            <p:ph type="body" sz="quarter" idx="3"/>
          </p:nvPr>
        </p:nvSpPr>
        <p:spPr>
          <a:xfrm>
            <a:off x="681990" y="4711383"/>
            <a:ext cx="5455920" cy="4463415"/>
          </a:xfrm>
          <a:prstGeom prst="rect">
            <a:avLst/>
          </a:prstGeom>
        </p:spPr>
        <p:txBody>
          <a:bodyPr vert="horz" lIns="95939" tIns="47969" rIns="95939" bIns="4796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1044"/>
            <a:ext cx="2955290" cy="495935"/>
          </a:xfrm>
          <a:prstGeom prst="rect">
            <a:avLst/>
          </a:prstGeom>
        </p:spPr>
        <p:txBody>
          <a:bodyPr vert="horz" lIns="95939" tIns="47969" rIns="95939" bIns="47969"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63032" y="9421044"/>
            <a:ext cx="2955290" cy="495935"/>
          </a:xfrm>
          <a:prstGeom prst="rect">
            <a:avLst/>
          </a:prstGeom>
        </p:spPr>
        <p:txBody>
          <a:bodyPr vert="horz" lIns="95939" tIns="47969" rIns="95939" bIns="47969" rtlCol="0" anchor="b"/>
          <a:lstStyle>
            <a:lvl1pPr algn="r">
              <a:defRPr sz="1300"/>
            </a:lvl1pPr>
          </a:lstStyle>
          <a:p>
            <a:fld id="{54645857-154D-49C6-A562-8FA001C4A95A}" type="slidenum">
              <a:rPr lang="en-US" smtClean="0"/>
              <a:pPr/>
              <a:t>‹#›</a:t>
            </a:fld>
            <a:endParaRPr lang="en-US" dirty="0"/>
          </a:p>
        </p:txBody>
      </p:sp>
    </p:spTree>
    <p:extLst>
      <p:ext uri="{BB962C8B-B14F-4D97-AF65-F5344CB8AC3E}">
        <p14:creationId xmlns:p14="http://schemas.microsoft.com/office/powerpoint/2010/main" val="12075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 </a:t>
            </a:r>
            <a:r>
              <a:rPr lang="en-AU" sz="1400" dirty="0"/>
              <a:t>Including as part of the implementation of the Global Compacts on Refugees and Migrants</a:t>
            </a:r>
          </a:p>
          <a:p>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2</a:t>
            </a:fld>
            <a:endParaRPr lang="en-US" dirty="0"/>
          </a:p>
        </p:txBody>
      </p:sp>
    </p:spTree>
    <p:extLst>
      <p:ext uri="{BB962C8B-B14F-4D97-AF65-F5344CB8AC3E}">
        <p14:creationId xmlns:p14="http://schemas.microsoft.com/office/powerpoint/2010/main" val="771635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 </a:t>
            </a:r>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3</a:t>
            </a:fld>
            <a:endParaRPr lang="en-US" dirty="0"/>
          </a:p>
        </p:txBody>
      </p:sp>
    </p:spTree>
    <p:extLst>
      <p:ext uri="{BB962C8B-B14F-4D97-AF65-F5344CB8AC3E}">
        <p14:creationId xmlns:p14="http://schemas.microsoft.com/office/powerpoint/2010/main" val="2935770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4</a:t>
            </a:fld>
            <a:endParaRPr lang="en-US" dirty="0"/>
          </a:p>
        </p:txBody>
      </p:sp>
    </p:spTree>
    <p:extLst>
      <p:ext uri="{BB962C8B-B14F-4D97-AF65-F5344CB8AC3E}">
        <p14:creationId xmlns:p14="http://schemas.microsoft.com/office/powerpoint/2010/main" val="304451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5</a:t>
            </a:fld>
            <a:endParaRPr lang="en-US" dirty="0"/>
          </a:p>
        </p:txBody>
      </p:sp>
    </p:spTree>
    <p:extLst>
      <p:ext uri="{BB962C8B-B14F-4D97-AF65-F5344CB8AC3E}">
        <p14:creationId xmlns:p14="http://schemas.microsoft.com/office/powerpoint/2010/main" val="91428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 </a:t>
            </a:r>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6</a:t>
            </a:fld>
            <a:endParaRPr lang="en-US" dirty="0"/>
          </a:p>
        </p:txBody>
      </p:sp>
    </p:spTree>
    <p:extLst>
      <p:ext uri="{BB962C8B-B14F-4D97-AF65-F5344CB8AC3E}">
        <p14:creationId xmlns:p14="http://schemas.microsoft.com/office/powerpoint/2010/main" val="382612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 </a:t>
            </a:r>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7</a:t>
            </a:fld>
            <a:endParaRPr lang="en-US" dirty="0"/>
          </a:p>
        </p:txBody>
      </p:sp>
    </p:spTree>
    <p:extLst>
      <p:ext uri="{BB962C8B-B14F-4D97-AF65-F5344CB8AC3E}">
        <p14:creationId xmlns:p14="http://schemas.microsoft.com/office/powerpoint/2010/main" val="3580774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 </a:t>
            </a:r>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8</a:t>
            </a:fld>
            <a:endParaRPr lang="en-US" dirty="0"/>
          </a:p>
        </p:txBody>
      </p:sp>
    </p:spTree>
    <p:extLst>
      <p:ext uri="{BB962C8B-B14F-4D97-AF65-F5344CB8AC3E}">
        <p14:creationId xmlns:p14="http://schemas.microsoft.com/office/powerpoint/2010/main" val="3252899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300"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9</a:t>
            </a:fld>
            <a:endParaRPr lang="en-US" dirty="0"/>
          </a:p>
        </p:txBody>
      </p:sp>
    </p:spTree>
    <p:extLst>
      <p:ext uri="{BB962C8B-B14F-4D97-AF65-F5344CB8AC3E}">
        <p14:creationId xmlns:p14="http://schemas.microsoft.com/office/powerpoint/2010/main" val="3007068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4645857-154D-49C6-A562-8FA001C4A95A}" type="slidenum">
              <a:rPr lang="en-US" smtClean="0"/>
              <a:pPr/>
              <a:t>10</a:t>
            </a:fld>
            <a:endParaRPr lang="en-US" dirty="0"/>
          </a:p>
        </p:txBody>
      </p:sp>
    </p:spTree>
    <p:extLst>
      <p:ext uri="{BB962C8B-B14F-4D97-AF65-F5344CB8AC3E}">
        <p14:creationId xmlns:p14="http://schemas.microsoft.com/office/powerpoint/2010/main" val="392957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3042" y="1643050"/>
            <a:ext cx="6215106" cy="1470025"/>
          </a:xfrm>
        </p:spPr>
        <p:txBody>
          <a:bodyPr/>
          <a:lstStyle>
            <a:lvl1pPr>
              <a:defRPr>
                <a:solidFill>
                  <a:schemeClr val="accent6">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C28496-D123-4F6D-80EB-2B1E1A612D0C}" type="datetimeFigureOut">
              <a:rPr lang="en-US" smtClean="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B6BC9D-150D-4908-92E6-1791DF77745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7.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86050" y="214290"/>
            <a:ext cx="3429024" cy="142876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857356" y="2428868"/>
            <a:ext cx="6829444" cy="369729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28496-D123-4F6D-80EB-2B1E1A612D0C}" type="datetimeFigureOut">
              <a:rPr lang="en-US" smtClean="0"/>
              <a:pPr/>
              <a:t>11/22/2017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B6BC9D-150D-4908-92E6-1791DF777459}" type="slidenum">
              <a:rPr lang="en-US" smtClean="0"/>
              <a:pPr/>
              <a:t>‹#›</a:t>
            </a:fld>
            <a:endParaRPr lang="en-US" dirty="0"/>
          </a:p>
        </p:txBody>
      </p:sp>
      <p:pic>
        <p:nvPicPr>
          <p:cNvPr id="7" name="Picture 10" descr="IMGA0310"/>
          <p:cNvPicPr>
            <a:picLocks noChangeAspect="1" noChangeArrowheads="1"/>
          </p:cNvPicPr>
          <p:nvPr userDrawn="1"/>
        </p:nvPicPr>
        <p:blipFill>
          <a:blip r:embed="rId13" cstate="print"/>
          <a:srcRect/>
          <a:stretch>
            <a:fillRect/>
          </a:stretch>
        </p:blipFill>
        <p:spPr bwMode="auto">
          <a:xfrm>
            <a:off x="-2198" y="2428868"/>
            <a:ext cx="1580942" cy="1406632"/>
          </a:xfrm>
          <a:prstGeom prst="rect">
            <a:avLst/>
          </a:prstGeom>
          <a:noFill/>
        </p:spPr>
      </p:pic>
      <p:pic>
        <p:nvPicPr>
          <p:cNvPr id="1027" name="Picture 3"/>
          <p:cNvPicPr>
            <a:picLocks noChangeAspect="1" noChangeArrowheads="1"/>
          </p:cNvPicPr>
          <p:nvPr userDrawn="1"/>
        </p:nvPicPr>
        <p:blipFill>
          <a:blip r:embed="rId14" cstate="print"/>
          <a:srcRect/>
          <a:stretch>
            <a:fillRect/>
          </a:stretch>
        </p:blipFill>
        <p:spPr bwMode="auto">
          <a:xfrm>
            <a:off x="0" y="3835500"/>
            <a:ext cx="1578744" cy="1227932"/>
          </a:xfrm>
          <a:prstGeom prst="rect">
            <a:avLst/>
          </a:prstGeom>
          <a:noFill/>
          <a:ln w="9525">
            <a:noFill/>
            <a:miter lim="800000"/>
            <a:headEnd/>
            <a:tailEnd/>
          </a:ln>
          <a:effectLst/>
        </p:spPr>
      </p:pic>
      <p:pic>
        <p:nvPicPr>
          <p:cNvPr id="1033" name="Picture 9" descr="School of Social Science and International Studies"/>
          <p:cNvPicPr>
            <a:picLocks noChangeAspect="1" noChangeArrowheads="1"/>
          </p:cNvPicPr>
          <p:nvPr userDrawn="1"/>
        </p:nvPicPr>
        <p:blipFill>
          <a:blip r:embed="rId15" cstate="print"/>
          <a:srcRect/>
          <a:stretch>
            <a:fillRect/>
          </a:stretch>
        </p:blipFill>
        <p:spPr bwMode="auto">
          <a:xfrm>
            <a:off x="36328350" y="-26008013"/>
            <a:ext cx="9048750" cy="1838325"/>
          </a:xfrm>
          <a:prstGeom prst="rect">
            <a:avLst/>
          </a:prstGeom>
          <a:noFill/>
        </p:spPr>
      </p:pic>
      <p:pic>
        <p:nvPicPr>
          <p:cNvPr id="14" name="Picture 13"/>
          <p:cNvPicPr/>
          <p:nvPr userDrawn="1"/>
        </p:nvPicPr>
        <p:blipFill>
          <a:blip r:embed="rId16" cstate="print"/>
          <a:srcRect/>
          <a:stretch>
            <a:fillRect/>
          </a:stretch>
        </p:blipFill>
        <p:spPr bwMode="auto">
          <a:xfrm>
            <a:off x="5594" y="5063432"/>
            <a:ext cx="1573149" cy="1101872"/>
          </a:xfrm>
          <a:prstGeom prst="rect">
            <a:avLst/>
          </a:prstGeom>
          <a:noFill/>
          <a:ln w="9525">
            <a:noFill/>
            <a:miter lim="800000"/>
            <a:headEnd/>
            <a:tailEnd/>
          </a:ln>
        </p:spPr>
      </p:pic>
      <p:pic>
        <p:nvPicPr>
          <p:cNvPr id="20" name="Picture 19" descr="C:\Documents and Settings\z3349205\Desktop\Kristen - Marketing Services\New stuff\FASSAUST_footer RGB.jpg"/>
          <p:cNvPicPr/>
          <p:nvPr userDrawn="1"/>
        </p:nvPicPr>
        <p:blipFill>
          <a:blip r:embed="rId17" cstate="print"/>
          <a:srcRect/>
          <a:stretch>
            <a:fillRect/>
          </a:stretch>
        </p:blipFill>
        <p:spPr bwMode="auto">
          <a:xfrm>
            <a:off x="0" y="6116354"/>
            <a:ext cx="9147600" cy="741646"/>
          </a:xfrm>
          <a:prstGeom prst="rect">
            <a:avLst/>
          </a:prstGeom>
          <a:noFill/>
          <a:ln w="9525">
            <a:noFill/>
            <a:miter lim="800000"/>
            <a:headEnd/>
            <a:tailEnd/>
          </a:ln>
        </p:spPr>
      </p:pic>
      <p:pic>
        <p:nvPicPr>
          <p:cNvPr id="9" name="Picture 8">
            <a:extLst>
              <a:ext uri="{FF2B5EF4-FFF2-40B4-BE49-F238E27FC236}">
                <a16:creationId xmlns:a16="http://schemas.microsoft.com/office/drawing/2014/main" id="{8150A021-E0E3-4162-9F8C-927047235B8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98" y="1138395"/>
            <a:ext cx="1573149" cy="1300567"/>
          </a:xfrm>
          <a:prstGeom prst="rect">
            <a:avLst/>
          </a:prstGeom>
        </p:spPr>
      </p:pic>
      <p:pic>
        <p:nvPicPr>
          <p:cNvPr id="17" name="Picture 16">
            <a:extLst>
              <a:ext uri="{FF2B5EF4-FFF2-40B4-BE49-F238E27FC236}">
                <a16:creationId xmlns:a16="http://schemas.microsoft.com/office/drawing/2014/main" id="{DF0F7576-2F58-4467-879E-83B2B5860236}"/>
              </a:ext>
            </a:extLst>
          </p:cNvPr>
          <p:cNvPicPr/>
          <p:nvPr userDrawn="1"/>
        </p:nvPicPr>
        <p:blipFill>
          <a:blip r:embed="rId19" cstate="print">
            <a:extLst>
              <a:ext uri="{28A0092B-C50C-407E-A947-70E740481C1C}">
                <a14:useLocalDpi xmlns:a14="http://schemas.microsoft.com/office/drawing/2010/main" val="0"/>
              </a:ext>
            </a:extLst>
          </a:blip>
          <a:stretch>
            <a:fillRect/>
          </a:stretch>
        </p:blipFill>
        <p:spPr>
          <a:xfrm>
            <a:off x="3399" y="-13733"/>
            <a:ext cx="1577543" cy="115212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7704" y="908720"/>
            <a:ext cx="6215106" cy="1470025"/>
          </a:xfrm>
        </p:spPr>
        <p:txBody>
          <a:bodyPr/>
          <a:lstStyle/>
          <a:p>
            <a:br>
              <a:rPr lang="en-AU" i="1" dirty="0"/>
            </a:br>
            <a:br>
              <a:rPr lang="en-AU" i="1" dirty="0"/>
            </a:br>
            <a:r>
              <a:rPr lang="en-AU" i="1" dirty="0"/>
              <a:t>Beyond do no harm: Towards Ethical Research Practice with Refugee women and communities </a:t>
            </a:r>
            <a:endParaRPr lang="en-US" dirty="0"/>
          </a:p>
        </p:txBody>
      </p:sp>
      <p:sp>
        <p:nvSpPr>
          <p:cNvPr id="3" name="Subtitle 2"/>
          <p:cNvSpPr>
            <a:spLocks noGrp="1"/>
          </p:cNvSpPr>
          <p:nvPr>
            <p:ph type="subTitle" idx="1"/>
          </p:nvPr>
        </p:nvSpPr>
        <p:spPr>
          <a:xfrm>
            <a:off x="1547664" y="3645024"/>
            <a:ext cx="7200800" cy="2376264"/>
          </a:xfrm>
        </p:spPr>
        <p:txBody>
          <a:bodyPr>
            <a:normAutofit lnSpcReduction="10000"/>
          </a:bodyPr>
          <a:lstStyle/>
          <a:p>
            <a:endParaRPr lang="en-AU" b="1" dirty="0"/>
          </a:p>
          <a:p>
            <a:r>
              <a:rPr lang="en-AU" b="1" dirty="0"/>
              <a:t>Presenter: Dr Linda </a:t>
            </a:r>
            <a:r>
              <a:rPr lang="en-AU" b="1" dirty="0" err="1"/>
              <a:t>Bartolomei</a:t>
            </a:r>
            <a:endParaRPr lang="en-AU" b="1" dirty="0"/>
          </a:p>
          <a:p>
            <a:r>
              <a:rPr lang="en-AU" sz="2800" b="1" dirty="0"/>
              <a:t>Forced Migration Research Network</a:t>
            </a:r>
          </a:p>
          <a:p>
            <a:endParaRPr lang="en-AU" b="1" dirty="0"/>
          </a:p>
          <a:p>
            <a:r>
              <a:rPr lang="en-AU" sz="1300" b="1" i="1" dirty="0"/>
              <a:t>(Photographs by the Centre for Refugee Research, UNSW)</a:t>
            </a:r>
            <a:endParaRPr lang="en-AU" sz="1300" b="1" dirty="0"/>
          </a:p>
          <a:p>
            <a:endParaRPr lang="en-AU" b="1" dirty="0"/>
          </a:p>
          <a:p>
            <a:endParaRPr lang="en-AU" b="1" dirty="0"/>
          </a:p>
          <a:p>
            <a:endParaRPr lang="en-US" sz="2300" b="1" i="1" dirty="0"/>
          </a:p>
        </p:txBody>
      </p:sp>
    </p:spTree>
    <p:extLst>
      <p:ext uri="{BB962C8B-B14F-4D97-AF65-F5344CB8AC3E}">
        <p14:creationId xmlns:p14="http://schemas.microsoft.com/office/powerpoint/2010/main" val="3178110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11266"/>
            <a:ext cx="5616624" cy="1428760"/>
          </a:xfrm>
        </p:spPr>
        <p:txBody>
          <a:bodyPr/>
          <a:lstStyle/>
          <a:p>
            <a:r>
              <a:rPr lang="en-AU" dirty="0"/>
              <a:t>Presentation Overview</a:t>
            </a:r>
          </a:p>
        </p:txBody>
      </p:sp>
      <p:sp>
        <p:nvSpPr>
          <p:cNvPr id="3" name="Content Placeholder 2"/>
          <p:cNvSpPr>
            <a:spLocks noGrp="1"/>
          </p:cNvSpPr>
          <p:nvPr>
            <p:ph idx="1"/>
          </p:nvPr>
        </p:nvSpPr>
        <p:spPr>
          <a:xfrm>
            <a:off x="1763688" y="1196752"/>
            <a:ext cx="7200800" cy="4810286"/>
          </a:xfrm>
        </p:spPr>
        <p:txBody>
          <a:bodyPr>
            <a:normAutofit fontScale="85000" lnSpcReduction="10000"/>
          </a:bodyPr>
          <a:lstStyle/>
          <a:p>
            <a:pPr>
              <a:buFontTx/>
              <a:buChar char="-"/>
            </a:pPr>
            <a:endParaRPr lang="en-AU" dirty="0"/>
          </a:p>
          <a:p>
            <a:pPr>
              <a:lnSpc>
                <a:spcPct val="170000"/>
              </a:lnSpc>
            </a:pPr>
            <a:r>
              <a:rPr lang="en-AU" dirty="0"/>
              <a:t>Refugee community engagement and ethical issues with a particular focus on the inclusion of women and girls</a:t>
            </a:r>
          </a:p>
          <a:p>
            <a:pPr>
              <a:lnSpc>
                <a:spcPct val="170000"/>
              </a:lnSpc>
            </a:pPr>
            <a:r>
              <a:rPr lang="en-AU" dirty="0"/>
              <a:t>‘Reciprocal research’ as a response</a:t>
            </a:r>
          </a:p>
          <a:p>
            <a:pPr>
              <a:lnSpc>
                <a:spcPct val="170000"/>
              </a:lnSpc>
            </a:pPr>
            <a:r>
              <a:rPr lang="en-AU" dirty="0"/>
              <a:t>Ways forward for ethical, gender sensitive and community engaged research</a:t>
            </a:r>
          </a:p>
        </p:txBody>
      </p:sp>
    </p:spTree>
    <p:extLst>
      <p:ext uri="{BB962C8B-B14F-4D97-AF65-F5344CB8AC3E}">
        <p14:creationId xmlns:p14="http://schemas.microsoft.com/office/powerpoint/2010/main" val="305064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9191" y="27892"/>
            <a:ext cx="5890406" cy="1428760"/>
          </a:xfrm>
        </p:spPr>
        <p:txBody>
          <a:bodyPr/>
          <a:lstStyle/>
          <a:p>
            <a:r>
              <a:rPr lang="en-AU" dirty="0"/>
              <a:t>The Research Contexts</a:t>
            </a:r>
          </a:p>
        </p:txBody>
      </p:sp>
      <p:sp>
        <p:nvSpPr>
          <p:cNvPr id="3" name="Content Placeholder 2"/>
          <p:cNvSpPr>
            <a:spLocks noGrp="1"/>
          </p:cNvSpPr>
          <p:nvPr>
            <p:ph idx="1"/>
          </p:nvPr>
        </p:nvSpPr>
        <p:spPr>
          <a:xfrm>
            <a:off x="1619672" y="1422800"/>
            <a:ext cx="6829444" cy="3697295"/>
          </a:xfrm>
        </p:spPr>
        <p:txBody>
          <a:bodyPr>
            <a:normAutofit lnSpcReduction="10000"/>
          </a:bodyPr>
          <a:lstStyle/>
          <a:p>
            <a:pPr marL="0" indent="0" algn="ctr">
              <a:buNone/>
            </a:pPr>
            <a:r>
              <a:rPr lang="en-AU" sz="2400" dirty="0"/>
              <a:t>Qualitative projects with refugee and displaced women and girls and men and boys in camps and urban areas in 15 different countries including in Australia, Bangladesh, Ethiopia, Kenya, India, Jordan, Sri Lanka, Thailand and Zambia.</a:t>
            </a:r>
          </a:p>
          <a:p>
            <a:pPr marL="0" indent="0" algn="ctr">
              <a:buNone/>
            </a:pPr>
            <a:endParaRPr lang="en-AU" sz="2400" dirty="0"/>
          </a:p>
          <a:p>
            <a:pPr marL="0" indent="0" algn="ctr">
              <a:buNone/>
            </a:pPr>
            <a:r>
              <a:rPr lang="en-AU" sz="2400" dirty="0"/>
              <a:t>Research partners have included: Refugee women’s community organisations, NGOs, INGOs, UNFPA and UNHCR.</a:t>
            </a:r>
          </a:p>
          <a:p>
            <a:pPr marL="0" indent="0">
              <a:buNone/>
            </a:pPr>
            <a:endParaRPr lang="en-AU" dirty="0"/>
          </a:p>
        </p:txBody>
      </p:sp>
    </p:spTree>
    <p:extLst>
      <p:ext uri="{BB962C8B-B14F-4D97-AF65-F5344CB8AC3E}">
        <p14:creationId xmlns:p14="http://schemas.microsoft.com/office/powerpoint/2010/main" val="1589964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315416"/>
            <a:ext cx="4450246" cy="1428760"/>
          </a:xfrm>
        </p:spPr>
        <p:txBody>
          <a:bodyPr/>
          <a:lstStyle/>
          <a:p>
            <a:r>
              <a:rPr lang="en-AU" dirty="0"/>
              <a:t>Ethical Concerns</a:t>
            </a:r>
          </a:p>
        </p:txBody>
      </p:sp>
      <p:sp>
        <p:nvSpPr>
          <p:cNvPr id="3" name="Content Placeholder 2"/>
          <p:cNvSpPr>
            <a:spLocks noGrp="1"/>
          </p:cNvSpPr>
          <p:nvPr>
            <p:ph idx="1"/>
          </p:nvPr>
        </p:nvSpPr>
        <p:spPr>
          <a:xfrm>
            <a:off x="1763688" y="1196752"/>
            <a:ext cx="7128792" cy="4320480"/>
          </a:xfrm>
        </p:spPr>
        <p:txBody>
          <a:bodyPr>
            <a:normAutofit/>
          </a:bodyPr>
          <a:lstStyle/>
          <a:p>
            <a:pPr marL="0" indent="0" algn="ctr">
              <a:buNone/>
            </a:pPr>
            <a:r>
              <a:rPr lang="en-AU" sz="2400" i="1" dirty="0"/>
              <a:t>We are really fed up with people just coming and stealing our stories, taking our photos and we never get anything back, not even a copy of the report. Nothing ever changes</a:t>
            </a:r>
          </a:p>
          <a:p>
            <a:pPr marL="0" indent="0" algn="ctr">
              <a:buNone/>
            </a:pPr>
            <a:r>
              <a:rPr lang="en-AU" sz="2400" i="1" dirty="0"/>
              <a:t> </a:t>
            </a:r>
            <a:r>
              <a:rPr lang="en-AU" sz="1300" i="1" dirty="0"/>
              <a:t>(Refugee woman, Thailand, 2002)</a:t>
            </a:r>
            <a:endParaRPr lang="en-AU" sz="1300" dirty="0"/>
          </a:p>
          <a:p>
            <a:pPr marL="0" indent="0">
              <a:buNone/>
            </a:pPr>
            <a:endParaRPr lang="en-AU" sz="2400" dirty="0"/>
          </a:p>
          <a:p>
            <a:pPr marL="0" indent="0" algn="ctr">
              <a:spcBef>
                <a:spcPts val="0"/>
              </a:spcBef>
              <a:buNone/>
            </a:pPr>
            <a:r>
              <a:rPr lang="en-AU" sz="2400" i="1" dirty="0"/>
              <a:t>At times we are too scared to take part even if we want to, because of what will happen after they </a:t>
            </a:r>
          </a:p>
          <a:p>
            <a:pPr marL="0" indent="0" algn="ctr">
              <a:spcBef>
                <a:spcPts val="0"/>
              </a:spcBef>
              <a:buNone/>
            </a:pPr>
            <a:r>
              <a:rPr lang="en-AU" sz="2400" i="1" dirty="0"/>
              <a:t>have gone. </a:t>
            </a:r>
          </a:p>
          <a:p>
            <a:pPr marL="0" indent="0" algn="ctr">
              <a:buNone/>
            </a:pPr>
            <a:r>
              <a:rPr lang="en-AU" sz="1300" i="1" dirty="0"/>
              <a:t>(Rohingya refugees, Bangladesh 2007)</a:t>
            </a:r>
          </a:p>
          <a:p>
            <a:pPr marL="0" indent="0">
              <a:buNone/>
            </a:pPr>
            <a:endParaRPr lang="en-AU" sz="1400" dirty="0"/>
          </a:p>
          <a:p>
            <a:pPr marL="0" indent="0">
              <a:buNone/>
            </a:pPr>
            <a:endParaRPr lang="en-AU" sz="1400" dirty="0"/>
          </a:p>
          <a:p>
            <a:pPr marL="0" indent="0">
              <a:buNone/>
            </a:pPr>
            <a:endParaRPr lang="en-AU" dirty="0"/>
          </a:p>
        </p:txBody>
      </p:sp>
    </p:spTree>
    <p:extLst>
      <p:ext uri="{BB962C8B-B14F-4D97-AF65-F5344CB8AC3E}">
        <p14:creationId xmlns:p14="http://schemas.microsoft.com/office/powerpoint/2010/main" val="321150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050" y="214290"/>
            <a:ext cx="4378238" cy="1428760"/>
          </a:xfrm>
        </p:spPr>
        <p:txBody>
          <a:bodyPr/>
          <a:lstStyle/>
          <a:p>
            <a:r>
              <a:rPr lang="en-AU" dirty="0"/>
              <a:t>Ethical Concerns</a:t>
            </a:r>
          </a:p>
        </p:txBody>
      </p:sp>
      <p:sp>
        <p:nvSpPr>
          <p:cNvPr id="3" name="Content Placeholder 2"/>
          <p:cNvSpPr>
            <a:spLocks noGrp="1"/>
          </p:cNvSpPr>
          <p:nvPr>
            <p:ph idx="1"/>
          </p:nvPr>
        </p:nvSpPr>
        <p:spPr>
          <a:xfrm>
            <a:off x="1619672" y="1484784"/>
            <a:ext cx="7272808" cy="4608512"/>
          </a:xfrm>
        </p:spPr>
        <p:txBody>
          <a:bodyPr>
            <a:normAutofit fontScale="55000" lnSpcReduction="20000"/>
          </a:bodyPr>
          <a:lstStyle/>
          <a:p>
            <a:pPr marL="0" indent="0">
              <a:buNone/>
            </a:pPr>
            <a:endParaRPr lang="en-AU" sz="1400" dirty="0"/>
          </a:p>
          <a:p>
            <a:pPr marL="0" indent="0">
              <a:buNone/>
            </a:pPr>
            <a:endParaRPr lang="en-AU" sz="1400" dirty="0"/>
          </a:p>
          <a:p>
            <a:pPr marL="0" indent="0" algn="ctr">
              <a:buNone/>
            </a:pPr>
            <a:r>
              <a:rPr lang="en-AU" sz="5100" i="1" dirty="0"/>
              <a:t>When I go into a horrendous camp situation as a white researcher, the people are so desperate for any form of assistance they would agree to anything just on the off-chance that I might be able to assist. It makes asking for permission to interview them or take photographs a farce. . . What does ‘informed consent’ mean in an isolated refugee camp with security problems and no proper interpreters</a:t>
            </a:r>
            <a:r>
              <a:rPr lang="en-AU" sz="5100" dirty="0"/>
              <a:t>?</a:t>
            </a:r>
          </a:p>
          <a:p>
            <a:pPr marL="0" indent="0">
              <a:buNone/>
            </a:pPr>
            <a:r>
              <a:rPr lang="en-AU" sz="5100" dirty="0"/>
              <a:t> </a:t>
            </a:r>
            <a:endParaRPr lang="en-AU" dirty="0"/>
          </a:p>
          <a:p>
            <a:pPr marL="0" indent="0" algn="ctr">
              <a:buNone/>
            </a:pPr>
            <a:r>
              <a:rPr lang="en-AU" sz="2200" dirty="0"/>
              <a:t>(Personal comment Linda </a:t>
            </a:r>
            <a:r>
              <a:rPr lang="en-AU" sz="2200" dirty="0" err="1"/>
              <a:t>Bartolomei</a:t>
            </a:r>
            <a:r>
              <a:rPr lang="en-AU" sz="2200" dirty="0"/>
              <a:t>, 2004)</a:t>
            </a:r>
          </a:p>
        </p:txBody>
      </p:sp>
    </p:spTree>
    <p:extLst>
      <p:ext uri="{BB962C8B-B14F-4D97-AF65-F5344CB8AC3E}">
        <p14:creationId xmlns:p14="http://schemas.microsoft.com/office/powerpoint/2010/main" val="2978674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60648"/>
            <a:ext cx="7344816" cy="1428760"/>
          </a:xfrm>
        </p:spPr>
        <p:txBody>
          <a:bodyPr/>
          <a:lstStyle/>
          <a:p>
            <a:r>
              <a:rPr lang="en-AU" dirty="0"/>
              <a:t>‘Reciprocal Research’: </a:t>
            </a:r>
            <a:br>
              <a:rPr lang="en-AU" dirty="0"/>
            </a:br>
            <a:r>
              <a:rPr lang="en-AU" sz="2800" dirty="0"/>
              <a:t>A participatory action research based methodology</a:t>
            </a:r>
          </a:p>
        </p:txBody>
      </p:sp>
      <p:sp>
        <p:nvSpPr>
          <p:cNvPr id="3" name="Content Placeholder 2"/>
          <p:cNvSpPr>
            <a:spLocks noGrp="1"/>
          </p:cNvSpPr>
          <p:nvPr>
            <p:ph idx="1"/>
          </p:nvPr>
        </p:nvSpPr>
        <p:spPr>
          <a:xfrm>
            <a:off x="1979712" y="1844824"/>
            <a:ext cx="6829444" cy="3697295"/>
          </a:xfrm>
        </p:spPr>
        <p:txBody>
          <a:bodyPr>
            <a:normAutofit fontScale="92500" lnSpcReduction="10000"/>
          </a:bodyPr>
          <a:lstStyle/>
          <a:p>
            <a:pPr marL="0" indent="0">
              <a:buNone/>
            </a:pPr>
            <a:r>
              <a:rPr lang="en-AU" dirty="0"/>
              <a:t>The reciprocal nature of the method transforms people from subjects of research to participants in research, moves from “harm minimisation” as an ethical base to reciprocal benefit, and from researcher directed projects and outcomes, to participant and community directed outcomes.</a:t>
            </a:r>
          </a:p>
          <a:p>
            <a:pPr marL="0" indent="0">
              <a:buNone/>
            </a:pPr>
            <a:r>
              <a:rPr lang="en-AU" sz="1700" dirty="0"/>
              <a:t>(Developed by Eileen </a:t>
            </a:r>
            <a:r>
              <a:rPr lang="en-AU" sz="1700" dirty="0" err="1"/>
              <a:t>Pittaway</a:t>
            </a:r>
            <a:r>
              <a:rPr lang="en-AU" sz="1700" dirty="0"/>
              <a:t> and Linda </a:t>
            </a:r>
            <a:r>
              <a:rPr lang="en-AU" sz="1700" dirty="0" err="1"/>
              <a:t>Bartolomei</a:t>
            </a:r>
            <a:r>
              <a:rPr lang="en-AU" sz="1700" dirty="0"/>
              <a:t>)</a:t>
            </a:r>
          </a:p>
        </p:txBody>
      </p:sp>
    </p:spTree>
    <p:extLst>
      <p:ext uri="{BB962C8B-B14F-4D97-AF65-F5344CB8AC3E}">
        <p14:creationId xmlns:p14="http://schemas.microsoft.com/office/powerpoint/2010/main" val="1142265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214290"/>
            <a:ext cx="4680520" cy="1428760"/>
          </a:xfrm>
        </p:spPr>
        <p:txBody>
          <a:bodyPr/>
          <a:lstStyle/>
          <a:p>
            <a:r>
              <a:rPr lang="en-AU" dirty="0"/>
              <a:t>Involving refugees</a:t>
            </a:r>
          </a:p>
        </p:txBody>
      </p:sp>
      <p:sp>
        <p:nvSpPr>
          <p:cNvPr id="3" name="Content Placeholder 2"/>
          <p:cNvSpPr>
            <a:spLocks noGrp="1"/>
          </p:cNvSpPr>
          <p:nvPr>
            <p:ph idx="1"/>
          </p:nvPr>
        </p:nvSpPr>
        <p:spPr>
          <a:xfrm>
            <a:off x="1619672" y="1844824"/>
            <a:ext cx="6829444" cy="3697295"/>
          </a:xfrm>
        </p:spPr>
        <p:txBody>
          <a:bodyPr>
            <a:normAutofit lnSpcReduction="10000"/>
          </a:bodyPr>
          <a:lstStyle/>
          <a:p>
            <a:pPr marL="0" indent="0" algn="ctr">
              <a:buNone/>
            </a:pPr>
            <a:r>
              <a:rPr lang="en-AU" i="1" dirty="0"/>
              <a:t>It was a lesson learnt because the organisations kept doing pilot projects, which always failed and ended up very badly. Those organisations tried their best but they never came to the conclusion of asking people what they want. </a:t>
            </a:r>
          </a:p>
          <a:p>
            <a:pPr marL="0" indent="0" algn="ctr">
              <a:buNone/>
            </a:pPr>
            <a:r>
              <a:rPr lang="en-AU" sz="1300" i="1" dirty="0"/>
              <a:t>(</a:t>
            </a:r>
            <a:r>
              <a:rPr lang="en-AU" sz="1300" dirty="0"/>
              <a:t>Female Somali community worker, New Delhi, 2015)</a:t>
            </a:r>
          </a:p>
          <a:p>
            <a:pPr marL="0" indent="0">
              <a:buNone/>
            </a:pPr>
            <a:endParaRPr lang="en-AU" dirty="0"/>
          </a:p>
        </p:txBody>
      </p:sp>
    </p:spTree>
    <p:extLst>
      <p:ext uri="{BB962C8B-B14F-4D97-AF65-F5344CB8AC3E}">
        <p14:creationId xmlns:p14="http://schemas.microsoft.com/office/powerpoint/2010/main" val="1499317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050" y="214290"/>
            <a:ext cx="3429024" cy="1428760"/>
          </a:xfrm>
        </p:spPr>
        <p:txBody>
          <a:bodyPr/>
          <a:lstStyle/>
          <a:p>
            <a:r>
              <a:rPr lang="en-AU" dirty="0"/>
              <a:t>Ways Forward</a:t>
            </a:r>
          </a:p>
        </p:txBody>
      </p:sp>
      <p:sp>
        <p:nvSpPr>
          <p:cNvPr id="3" name="Content Placeholder 2"/>
          <p:cNvSpPr>
            <a:spLocks noGrp="1"/>
          </p:cNvSpPr>
          <p:nvPr>
            <p:ph idx="1"/>
          </p:nvPr>
        </p:nvSpPr>
        <p:spPr>
          <a:xfrm>
            <a:off x="1907704" y="1484784"/>
            <a:ext cx="6829444" cy="4464496"/>
          </a:xfrm>
        </p:spPr>
        <p:txBody>
          <a:bodyPr>
            <a:normAutofit fontScale="92500" lnSpcReduction="10000"/>
          </a:bodyPr>
          <a:lstStyle/>
          <a:p>
            <a:pPr marL="0" indent="0">
              <a:buNone/>
            </a:pPr>
            <a:r>
              <a:rPr lang="en-AU" dirty="0"/>
              <a:t>- Engaging refugee communities</a:t>
            </a:r>
          </a:p>
          <a:p>
            <a:pPr marL="0" indent="0">
              <a:buNone/>
            </a:pPr>
            <a:r>
              <a:rPr lang="en-AU" dirty="0"/>
              <a:t>- Consent as an iterative process</a:t>
            </a:r>
          </a:p>
          <a:p>
            <a:pPr>
              <a:buFontTx/>
              <a:buChar char="-"/>
            </a:pPr>
            <a:r>
              <a:rPr lang="en-AU" dirty="0"/>
              <a:t>Negotiating reciprocity</a:t>
            </a:r>
          </a:p>
          <a:p>
            <a:pPr>
              <a:buFontTx/>
              <a:buChar char="-"/>
            </a:pPr>
            <a:r>
              <a:rPr lang="en-AU" dirty="0"/>
              <a:t>Applying a gender, age and diversity lens in research design and data collection</a:t>
            </a:r>
          </a:p>
          <a:p>
            <a:pPr>
              <a:buFontTx/>
              <a:buChar char="-"/>
            </a:pPr>
            <a:r>
              <a:rPr lang="en-AU" dirty="0"/>
              <a:t>Academic  research contributions to implementing the Global Compacts on Refugees and Migrants</a:t>
            </a:r>
          </a:p>
          <a:p>
            <a:pPr>
              <a:buFontTx/>
              <a:buChar char="-"/>
            </a:pPr>
            <a:endParaRPr lang="en-AU" dirty="0"/>
          </a:p>
          <a:p>
            <a:pPr>
              <a:buFontTx/>
              <a:buChar char="-"/>
            </a:pPr>
            <a:endParaRPr lang="en-AU" dirty="0"/>
          </a:p>
          <a:p>
            <a:pPr marL="0" indent="0">
              <a:buNone/>
            </a:pPr>
            <a:endParaRPr lang="en-AU" dirty="0"/>
          </a:p>
          <a:p>
            <a:pPr marL="0" indent="0">
              <a:buNone/>
            </a:pPr>
            <a:endParaRPr lang="en-AU" dirty="0"/>
          </a:p>
        </p:txBody>
      </p:sp>
    </p:spTree>
    <p:extLst>
      <p:ext uri="{BB962C8B-B14F-4D97-AF65-F5344CB8AC3E}">
        <p14:creationId xmlns:p14="http://schemas.microsoft.com/office/powerpoint/2010/main" val="356820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0"/>
            <a:ext cx="6541411" cy="1728192"/>
          </a:xfrm>
        </p:spPr>
        <p:txBody>
          <a:bodyPr/>
          <a:lstStyle/>
          <a:p>
            <a:r>
              <a:rPr lang="en-AU" sz="2800" dirty="0"/>
              <a:t>Commitments in the New York Declaration for to Refugees and Migrants</a:t>
            </a:r>
          </a:p>
        </p:txBody>
      </p:sp>
      <p:sp>
        <p:nvSpPr>
          <p:cNvPr id="3" name="Content Placeholder 2"/>
          <p:cNvSpPr>
            <a:spLocks noGrp="1"/>
          </p:cNvSpPr>
          <p:nvPr>
            <p:ph idx="1"/>
          </p:nvPr>
        </p:nvSpPr>
        <p:spPr>
          <a:xfrm>
            <a:off x="1763686" y="1677460"/>
            <a:ext cx="7128793" cy="4847884"/>
          </a:xfrm>
        </p:spPr>
        <p:txBody>
          <a:bodyPr>
            <a:normAutofit/>
          </a:bodyPr>
          <a:lstStyle/>
          <a:p>
            <a:r>
              <a:rPr lang="en-AU" sz="2800" dirty="0"/>
              <a:t>To meaningfully include refugees and migrants, in particular women and girls in identifying problems and finding solutions.</a:t>
            </a:r>
          </a:p>
          <a:p>
            <a:r>
              <a:rPr lang="en-AU" sz="2800" dirty="0"/>
              <a:t>To improve data collection disaggregated by sex and age</a:t>
            </a:r>
          </a:p>
          <a:p>
            <a:r>
              <a:rPr lang="en-AU" sz="2800" dirty="0"/>
              <a:t>To promote gender equality and combat sexual and gender-based violence</a:t>
            </a:r>
          </a:p>
        </p:txBody>
      </p:sp>
    </p:spTree>
    <p:extLst>
      <p:ext uri="{BB962C8B-B14F-4D97-AF65-F5344CB8AC3E}">
        <p14:creationId xmlns:p14="http://schemas.microsoft.com/office/powerpoint/2010/main" val="871950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56F2-DDAE-4DFE-9311-D711C790E707}"/>
              </a:ext>
            </a:extLst>
          </p:cNvPr>
          <p:cNvSpPr>
            <a:spLocks noGrp="1"/>
          </p:cNvSpPr>
          <p:nvPr>
            <p:ph type="title"/>
          </p:nvPr>
        </p:nvSpPr>
        <p:spPr/>
        <p:txBody>
          <a:bodyPr/>
          <a:lstStyle/>
          <a:p>
            <a:r>
              <a:rPr lang="en-AU" dirty="0"/>
              <a:t>References</a:t>
            </a:r>
          </a:p>
        </p:txBody>
      </p:sp>
      <p:sp>
        <p:nvSpPr>
          <p:cNvPr id="3" name="Content Placeholder 2">
            <a:extLst>
              <a:ext uri="{FF2B5EF4-FFF2-40B4-BE49-F238E27FC236}">
                <a16:creationId xmlns:a16="http://schemas.microsoft.com/office/drawing/2014/main" id="{FB52DBAD-CD8A-4451-AE08-B023FF174ADA}"/>
              </a:ext>
            </a:extLst>
          </p:cNvPr>
          <p:cNvSpPr>
            <a:spLocks noGrp="1"/>
          </p:cNvSpPr>
          <p:nvPr>
            <p:ph idx="1"/>
          </p:nvPr>
        </p:nvSpPr>
        <p:spPr>
          <a:xfrm>
            <a:off x="1835696" y="1643050"/>
            <a:ext cx="6829444" cy="3697295"/>
          </a:xfrm>
        </p:spPr>
        <p:txBody>
          <a:bodyPr>
            <a:normAutofit/>
          </a:bodyPr>
          <a:lstStyle/>
          <a:p>
            <a:pPr lvl="0"/>
            <a:r>
              <a:rPr lang="en-AU" sz="1500" dirty="0" err="1"/>
              <a:t>Bartolomei</a:t>
            </a:r>
            <a:r>
              <a:rPr lang="en-AU" sz="1500" dirty="0"/>
              <a:t>, L, Ward, K and Garret, G. 2017,  Disruptive rights-based community development in protracted urban refugee contexts: the politics of legal recognition, In L. </a:t>
            </a:r>
            <a:r>
              <a:rPr lang="en-AU" sz="1500" dirty="0" err="1"/>
              <a:t>Shevellar</a:t>
            </a:r>
            <a:r>
              <a:rPr lang="en-AU" sz="1500" dirty="0"/>
              <a:t>, &amp; P. </a:t>
            </a:r>
            <a:r>
              <a:rPr lang="en-AU" sz="1500" dirty="0" err="1"/>
              <a:t>Westoby</a:t>
            </a:r>
            <a:r>
              <a:rPr lang="en-AU" sz="1500" dirty="0"/>
              <a:t> (Eds.), </a:t>
            </a:r>
            <a:r>
              <a:rPr lang="en-AU" sz="1500" i="1" dirty="0"/>
              <a:t>Research Companion to Community Development</a:t>
            </a:r>
            <a:r>
              <a:rPr lang="en-AU" sz="1500" dirty="0"/>
              <a:t>.</a:t>
            </a:r>
          </a:p>
          <a:p>
            <a:endParaRPr lang="en-AU" sz="1500" dirty="0"/>
          </a:p>
          <a:p>
            <a:r>
              <a:rPr lang="en-AU" sz="1500" dirty="0" err="1"/>
              <a:t>Pittaway</a:t>
            </a:r>
            <a:r>
              <a:rPr lang="en-AU" sz="1500" dirty="0"/>
              <a:t> E ;</a:t>
            </a:r>
            <a:r>
              <a:rPr lang="en-AU" sz="1500" dirty="0" err="1"/>
              <a:t>Bartolomei</a:t>
            </a:r>
            <a:r>
              <a:rPr lang="en-AU" sz="1500" dirty="0"/>
              <a:t> LA, 2013, 'Doing Ethical Research: Whose problem is it anyway?', in Block K; Riggs E; Haslam N (ed.), </a:t>
            </a:r>
            <a:r>
              <a:rPr lang="en-AU" sz="1500" i="1" dirty="0"/>
              <a:t>Values and Vulnerabilities: The Ethics of Research with Refugees and Asylum Seekers</a:t>
            </a:r>
            <a:r>
              <a:rPr lang="en-AU" sz="1500" dirty="0"/>
              <a:t>, </a:t>
            </a:r>
            <a:r>
              <a:rPr lang="en-AU" sz="1500" dirty="0" err="1"/>
              <a:t>edn</a:t>
            </a:r>
            <a:r>
              <a:rPr lang="en-AU" sz="1500" dirty="0"/>
              <a:t>. 1st, Australian Academic Press, Toowong QLD, pp. 151 - 170, </a:t>
            </a:r>
          </a:p>
          <a:p>
            <a:endParaRPr lang="en-AU" sz="1500" dirty="0"/>
          </a:p>
          <a:p>
            <a:r>
              <a:rPr lang="en-AU" sz="1500" dirty="0" err="1"/>
              <a:t>Pittaway</a:t>
            </a:r>
            <a:r>
              <a:rPr lang="en-AU" sz="1500" dirty="0"/>
              <a:t>, E, </a:t>
            </a:r>
            <a:r>
              <a:rPr lang="en-AU" sz="1500" dirty="0" err="1"/>
              <a:t>Bartolomei</a:t>
            </a:r>
            <a:r>
              <a:rPr lang="en-AU" sz="1500" dirty="0"/>
              <a:t>, L, &amp; </a:t>
            </a:r>
            <a:r>
              <a:rPr lang="en-AU" sz="1500" dirty="0" err="1"/>
              <a:t>Hugman</a:t>
            </a:r>
            <a:r>
              <a:rPr lang="en-AU" sz="1500" dirty="0"/>
              <a:t>, R 2010 ‘Stop Stealing our Stories’: The Ethics of Research with Vulnerable Group, </a:t>
            </a:r>
            <a:r>
              <a:rPr lang="en-AU" sz="1500" i="1" dirty="0"/>
              <a:t>Journal of Human Rights Practice</a:t>
            </a:r>
            <a:r>
              <a:rPr lang="en-AU" sz="1500" dirty="0"/>
              <a:t>, 2 (2), pp. 229-251</a:t>
            </a:r>
          </a:p>
          <a:p>
            <a:pPr marL="0" indent="0">
              <a:buNone/>
            </a:pPr>
            <a:endParaRPr lang="en-AU" dirty="0"/>
          </a:p>
        </p:txBody>
      </p:sp>
    </p:spTree>
    <p:extLst>
      <p:ext uri="{BB962C8B-B14F-4D97-AF65-F5344CB8AC3E}">
        <p14:creationId xmlns:p14="http://schemas.microsoft.com/office/powerpoint/2010/main" val="1826114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2932</TotalTime>
  <Words>596</Words>
  <Application>Microsoft Office PowerPoint</Application>
  <PresentationFormat>On-screen Show (4:3)</PresentationFormat>
  <Paragraphs>69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Lucida Sans Unicode</vt:lpstr>
      <vt:lpstr>Office Theme</vt:lpstr>
      <vt:lpstr>  Beyond do no harm: Towards Ethical Research Practice with Refugee women and communities </vt:lpstr>
      <vt:lpstr>Presentation Overview</vt:lpstr>
      <vt:lpstr>The Research Contexts</vt:lpstr>
      <vt:lpstr>Ethical Concerns</vt:lpstr>
      <vt:lpstr>Ethical Concerns</vt:lpstr>
      <vt:lpstr>‘Reciprocal Research’:  A participatory action research based methodology</vt:lpstr>
      <vt:lpstr>Involving refugees</vt:lpstr>
      <vt:lpstr>Ways Forward</vt:lpstr>
      <vt:lpstr>Commitments in the New York Declaration for to Refugees and Migrants</vt:lpstr>
      <vt:lpstr>References</vt:lpstr>
    </vt:vector>
  </TitlesOfParts>
  <Company>The University of New South Wales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s9703328</dc:creator>
  <cp:lastModifiedBy>Linda Bartolomei</cp:lastModifiedBy>
  <cp:revision>148</cp:revision>
  <cp:lastPrinted>2017-07-26T07:19:01Z</cp:lastPrinted>
  <dcterms:created xsi:type="dcterms:W3CDTF">2011-02-24T23:57:36Z</dcterms:created>
  <dcterms:modified xsi:type="dcterms:W3CDTF">2017-11-22T09:11:08Z</dcterms:modified>
</cp:coreProperties>
</file>