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91" r:id="rId3"/>
    <p:sldId id="338" r:id="rId4"/>
    <p:sldId id="295" r:id="rId5"/>
    <p:sldId id="308" r:id="rId6"/>
    <p:sldId id="335" r:id="rId7"/>
    <p:sldId id="336" r:id="rId8"/>
    <p:sldId id="337" r:id="rId9"/>
    <p:sldId id="33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li Wohlrab" initials="UW [7]" lastIdx="1" clrIdx="6">
    <p:extLst/>
  </p:cmAuthor>
  <p:cmAuthor id="1" name="Uli Wohlrab" initials="UW" lastIdx="1" clrIdx="0">
    <p:extLst/>
  </p:cmAuthor>
  <p:cmAuthor id="2" name="Uli Wohlrab" initials="UW [2]" lastIdx="1" clrIdx="1">
    <p:extLst/>
  </p:cmAuthor>
  <p:cmAuthor id="3" name="Uli Wohlrab" initials="UW [3]" lastIdx="1" clrIdx="2">
    <p:extLst/>
  </p:cmAuthor>
  <p:cmAuthor id="4" name="Uli Wohlrab" initials="UW [4]" lastIdx="1" clrIdx="3">
    <p:extLst/>
  </p:cmAuthor>
  <p:cmAuthor id="5" name="Uli Wohlrab" initials="UW [5]" lastIdx="1" clrIdx="4">
    <p:extLst/>
  </p:cmAuthor>
  <p:cmAuthor id="6" name="Uli Wohlrab" initials="UW [6]" lastIdx="1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67081" autoAdjust="0"/>
  </p:normalViewPr>
  <p:slideViewPr>
    <p:cSldViewPr>
      <p:cViewPr varScale="1">
        <p:scale>
          <a:sx n="58" d="100"/>
          <a:sy n="58" d="100"/>
        </p:scale>
        <p:origin x="198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AEF14-8AD0-452D-AD83-0ED6AFC94CBD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8E473-C2BD-4929-ACD4-27C0F59FCD7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229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473-C2BD-4929-ACD4-27C0F59FCD7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4592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473-C2BD-4929-ACD4-27C0F59FCD7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380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473-C2BD-4929-ACD4-27C0F59FCD7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818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473-C2BD-4929-ACD4-27C0F59FCD7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8778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473-C2BD-4929-ACD4-27C0F59FCD7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1593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473-C2BD-4929-ACD4-27C0F59FCD7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8691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473-C2BD-4929-ACD4-27C0F59FCD7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4711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473-C2BD-4929-ACD4-27C0F59FCD7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659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-468560" y="2197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9FBC6-C8F1-4581-8299-9E4312B47265}" type="slidenum">
              <a:rPr lang="es-ES" smtClean="0"/>
              <a:t>‹#›</a:t>
            </a:fld>
            <a:endParaRPr lang="es-ES"/>
          </a:p>
        </p:txBody>
      </p:sp>
      <p:pic>
        <p:nvPicPr>
          <p:cNvPr id="3075" name="Picture 3" descr="R:\CT-RT\EXTRHME CT.0631\14 publication, graphic design\background_EN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3350"/>
            <a:ext cx="9144000" cy="634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R:\CT-RT\EXTRHME CT.0631\14 publication, graphic design\background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153998"/>
            <a:ext cx="2180334" cy="308331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9FBC6-C8F1-4581-8299-9E4312B47265}" type="slidenum">
              <a:rPr lang="es-ES" smtClean="0"/>
              <a:t>‹#›</a:t>
            </a:fld>
            <a:endParaRPr lang="es-E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259632" y="1772816"/>
            <a:ext cx="6768752" cy="4680520"/>
          </a:xfrm>
          <a:solidFill>
            <a:schemeClr val="bg2"/>
          </a:solidFill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 sz="2400" b="1"/>
            </a:lvl2pPr>
            <a:lvl3pPr marL="822960" indent="-182880">
              <a:buFont typeface="Wingdings" panose="05000000000000000000" pitchFamily="2" charset="2"/>
              <a:buChar char="ü"/>
              <a:defRPr sz="2400" b="1"/>
            </a:lvl3pPr>
            <a:lvl4pPr>
              <a:defRPr sz="2000" b="1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259632" y="404664"/>
            <a:ext cx="6760841" cy="1143000"/>
          </a:xfrm>
          <a:prstGeom prst="rect">
            <a:avLst/>
          </a:prstGeom>
          <a:solidFill>
            <a:srgbClr val="002060"/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prstGeom prst="rect">
            <a:avLst/>
          </a:prstGeo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fld id="{D2EB6CAA-D94B-4265-BCFF-7D818EB349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9FBC6-C8F1-4581-8299-9E4312B47265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fld id="{D2EB6CAA-D94B-4265-BCFF-7D818EB349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9FBC6-C8F1-4581-8299-9E4312B47265}" type="slidenum">
              <a:rPr lang="es-ES" smtClean="0"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fld id="{D2EB6CAA-D94B-4265-BCFF-7D818EB349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9FBC6-C8F1-4581-8299-9E4312B47265}" type="slidenum">
              <a:rPr lang="es-ES" smtClean="0"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fld id="{D2EB6CAA-D94B-4265-BCFF-7D818EB349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9FBC6-C8F1-4581-8299-9E4312B47265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fld id="{D2EB6CAA-D94B-4265-BCFF-7D818EB349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9FBC6-C8F1-4581-8299-9E4312B47265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fld id="{D2EB6CAA-D94B-4265-BCFF-7D818EB349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9FBC6-C8F1-4581-8299-9E4312B47265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fld id="{D2EB6CAA-D94B-4265-BCFF-7D818EB349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9FBC6-C8F1-4581-8299-9E4312B47265}" type="slidenum">
              <a:rPr lang="es-ES" smtClean="0"/>
              <a:t>‹#›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fld id="{D2EB6CAA-D94B-4265-BCFF-7D818EB349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9FBC6-C8F1-4581-8299-9E4312B47265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prstGeom prst="rect">
            <a:avLst/>
          </a:prstGeo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fld id="{D2EB6CAA-D94B-4265-BCFF-7D818EB349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9FBC6-C8F1-4581-8299-9E4312B47265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R:\CT-RT\EXTRHME CT.0631\14 publication, graphic design\background_ENa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2" y="525440"/>
            <a:ext cx="9144000" cy="634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0432" y="6448251"/>
            <a:ext cx="648072" cy="365125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7B39FBC6-C8F1-4581-8299-9E4312B47265}" type="slidenum">
              <a:rPr lang="es-ES" smtClean="0"/>
              <a:pPr/>
              <a:t>‹#›</a:t>
            </a:fld>
            <a:endParaRPr lang="es-ES" dirty="0"/>
          </a:p>
        </p:txBody>
      </p:sp>
      <p:pic>
        <p:nvPicPr>
          <p:cNvPr id="12" name="Picture 3" descr="R:\CT-RT\EXTRHME CT.0631\14 publication, graphic design\background_EN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999666"/>
            <a:ext cx="1296144" cy="183293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indent="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600" b="1" i="0" kern="1200" baseline="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20" indent="0" algn="l" defTabSz="914400" rtl="0" eaLnBrk="1" latinLnBrk="0" hangingPunct="1">
        <a:spcBef>
          <a:spcPct val="20000"/>
        </a:spcBef>
        <a:spcAft>
          <a:spcPts val="300"/>
        </a:spcAft>
        <a:buClr>
          <a:schemeClr val="accent1"/>
        </a:buClr>
        <a:buSzPct val="130000"/>
        <a:buFont typeface="Arial" panose="020B0604020202020204" pitchFamily="34" charset="0"/>
        <a:buNone/>
        <a:defRPr sz="24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1"/>
        </a:buClr>
        <a:buSzPct val="130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1"/>
        </a:buClr>
        <a:buSzPct val="130000"/>
        <a:buFont typeface="Courier New" panose="02070309020205020404" pitchFamily="49" charset="0"/>
        <a:buChar char="o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1"/>
        </a:buClr>
        <a:buSzPct val="130000"/>
        <a:buFont typeface="Wingdings" panose="05000000000000000000" pitchFamily="2" charset="2"/>
        <a:buChar char="Ø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92758" indent="-285750" algn="l" defTabSz="914400" rtl="0" eaLnBrk="1" latinLnBrk="0" hangingPunct="1">
        <a:spcBef>
          <a:spcPct val="20000"/>
        </a:spcBef>
        <a:spcAft>
          <a:spcPts val="300"/>
        </a:spcAft>
        <a:buClr>
          <a:schemeClr val="accent1"/>
        </a:buClr>
        <a:buSzPct val="130000"/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646" y="6309320"/>
            <a:ext cx="6715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Satellite meeting on the ethics of research with refugee and migrant populations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Bangkok, November 30 &amp; December 1</a:t>
            </a:r>
            <a:endParaRPr lang="es-CR" sz="1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124744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Case study: Ethical process on the qualitative research</a:t>
            </a:r>
          </a:p>
          <a:p>
            <a:pPr algn="ctr"/>
            <a:r>
              <a:rPr lang="en-US" dirty="0">
                <a:solidFill>
                  <a:srgbClr val="002060"/>
                </a:solidFill>
              </a:rPr>
              <a:t> “</a:t>
            </a:r>
            <a:r>
              <a:rPr lang="en-US" dirty="0" err="1">
                <a:solidFill>
                  <a:srgbClr val="002060"/>
                </a:solidFill>
              </a:rPr>
              <a:t>Labour</a:t>
            </a:r>
            <a:r>
              <a:rPr lang="en-US" dirty="0">
                <a:solidFill>
                  <a:srgbClr val="002060"/>
                </a:solidFill>
              </a:rPr>
              <a:t> Exploitation, Trafficking and Migrant Health: Multi-country Findings on the Health Risks and Consequences of Migrant and Trafficked Workers”</a:t>
            </a:r>
            <a:endParaRPr lang="es-CR" dirty="0">
              <a:solidFill>
                <a:srgbClr val="002060"/>
              </a:solidFill>
            </a:endParaRPr>
          </a:p>
          <a:p>
            <a:endParaRPr lang="es-C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370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259632" y="1772816"/>
            <a:ext cx="7272808" cy="482453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en-US" altLang="es-AR" sz="2000" b="0" dirty="0"/>
          </a:p>
          <a:p>
            <a:pPr algn="ctr">
              <a:lnSpc>
                <a:spcPct val="150000"/>
              </a:lnSpc>
            </a:pPr>
            <a:r>
              <a:rPr lang="en-US" altLang="es-AR" sz="2000" b="0" dirty="0"/>
              <a:t>Explore the </a:t>
            </a:r>
            <a:r>
              <a:rPr lang="en-US" altLang="es-AR" sz="2000" dirty="0"/>
              <a:t>experiences of exploitation and exposures to occupational risk </a:t>
            </a:r>
            <a:r>
              <a:rPr lang="en-US" altLang="es-AR" sz="2000" b="0" dirty="0"/>
              <a:t>(both physical and psychological), and how these </a:t>
            </a:r>
            <a:r>
              <a:rPr lang="en-US" altLang="es-AR" sz="2000" dirty="0"/>
              <a:t>impacted the health of trafficked persons and exploited migrant workers</a:t>
            </a:r>
            <a:r>
              <a:rPr lang="en-US" altLang="es-AR" sz="2000" b="0" dirty="0"/>
              <a:t> in Argentina, Peru and Kazakhstan working, respectively, in textiles, artisanal gold mining and construction</a:t>
            </a:r>
            <a:endParaRPr lang="en-GB" altLang="es-AR" sz="2000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59632" y="404664"/>
            <a:ext cx="7272808" cy="1143000"/>
          </a:xfrm>
        </p:spPr>
        <p:txBody>
          <a:bodyPr/>
          <a:lstStyle/>
          <a:p>
            <a:r>
              <a:rPr lang="en-US" sz="3200" dirty="0"/>
              <a:t>Research </a:t>
            </a:r>
            <a:r>
              <a:rPr lang="en-US" sz="3200" dirty="0" err="1"/>
              <a:t>objetives</a:t>
            </a:r>
            <a:endParaRPr lang="es-ES" sz="32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0432" y="6448251"/>
            <a:ext cx="648072" cy="365125"/>
          </a:xfrm>
        </p:spPr>
        <p:txBody>
          <a:bodyPr/>
          <a:lstStyle/>
          <a:p>
            <a:fld id="{7B39FBC6-C8F1-4581-8299-9E4312B4726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2253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259632" y="1772816"/>
            <a:ext cx="7272808" cy="482453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en-US" sz="1400" b="0" dirty="0"/>
          </a:p>
          <a:p>
            <a:pPr algn="ctr">
              <a:lnSpc>
                <a:spcPct val="150000"/>
              </a:lnSpc>
            </a:pPr>
            <a:endParaRPr lang="en-US" sz="1400" b="0" dirty="0"/>
          </a:p>
          <a:p>
            <a:pPr algn="ctr">
              <a:lnSpc>
                <a:spcPct val="150000"/>
              </a:lnSpc>
            </a:pPr>
            <a:r>
              <a:rPr lang="en-US" sz="1800" b="0" dirty="0"/>
              <a:t>Identification of “low-skilled </a:t>
            </a:r>
            <a:r>
              <a:rPr lang="en-US" sz="1800" b="0" dirty="0" err="1"/>
              <a:t>labour</a:t>
            </a:r>
            <a:r>
              <a:rPr lang="en-US" sz="1800" b="0" dirty="0"/>
              <a:t> sectors” that are commonly considered to be exploitative or known for practices associated with human trafficking: </a:t>
            </a:r>
            <a:r>
              <a:rPr lang="en-US" sz="1800" dirty="0"/>
              <a:t>textile work, construction and artisanal gold mining</a:t>
            </a:r>
            <a:r>
              <a:rPr lang="en-US" sz="1800" b="0" dirty="0"/>
              <a:t>. Each of the selected study countries – Argentina, Kazakhstan and Peru – has destination locations for either international or internal trafficking in these sectors</a:t>
            </a:r>
            <a:endParaRPr lang="en-GB" altLang="es-AR" sz="1800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59632" y="404664"/>
            <a:ext cx="7272808" cy="1143000"/>
          </a:xfrm>
        </p:spPr>
        <p:txBody>
          <a:bodyPr/>
          <a:lstStyle/>
          <a:p>
            <a:r>
              <a:rPr lang="en-US" sz="3200" dirty="0"/>
              <a:t>Background</a:t>
            </a:r>
            <a:endParaRPr lang="es-ES" sz="32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0432" y="6448251"/>
            <a:ext cx="648072" cy="365125"/>
          </a:xfrm>
        </p:spPr>
        <p:txBody>
          <a:bodyPr/>
          <a:lstStyle/>
          <a:p>
            <a:fld id="{7B39FBC6-C8F1-4581-8299-9E4312B4726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1704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416824" cy="1143000"/>
          </a:xfrm>
        </p:spPr>
        <p:txBody>
          <a:bodyPr/>
          <a:lstStyle/>
          <a:p>
            <a:r>
              <a:rPr lang="en-US" sz="3200" dirty="0"/>
              <a:t>Sample</a:t>
            </a:r>
            <a:endParaRPr lang="es-ES" sz="32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0432" y="6448251"/>
            <a:ext cx="648072" cy="365125"/>
          </a:xfrm>
        </p:spPr>
        <p:txBody>
          <a:bodyPr/>
          <a:lstStyle/>
          <a:p>
            <a:fld id="{7B39FBC6-C8F1-4581-8299-9E4312B47265}" type="slidenum">
              <a:rPr lang="es-ES" smtClean="0"/>
              <a:t>4</a:t>
            </a:fld>
            <a:endParaRPr lang="es-ES"/>
          </a:p>
        </p:txBody>
      </p:sp>
      <p:sp>
        <p:nvSpPr>
          <p:cNvPr id="5" name="TextBox 4"/>
          <p:cNvSpPr txBox="1"/>
          <p:nvPr/>
        </p:nvSpPr>
        <p:spPr>
          <a:xfrm>
            <a:off x="1403648" y="5838363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From a total of 71 interviews (men and women aged 18 to 55), 18 were formally identified as victims of trafficking and 53 were migrant workers</a:t>
            </a:r>
            <a:endParaRPr lang="es-AR" sz="1600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156216"/>
              </p:ext>
            </p:extLst>
          </p:nvPr>
        </p:nvGraphicFramePr>
        <p:xfrm>
          <a:off x="1403649" y="1432849"/>
          <a:ext cx="7272807" cy="408438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68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6077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Country</a:t>
                      </a:r>
                      <a:endParaRPr lang="es-A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>
                          <a:solidFill>
                            <a:srgbClr val="002060"/>
                          </a:solidFill>
                        </a:rPr>
                        <a:t>Sample</a:t>
                      </a:r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" sz="1600" dirty="0" err="1">
                          <a:solidFill>
                            <a:srgbClr val="002060"/>
                          </a:solidFill>
                        </a:rPr>
                        <a:t>population</a:t>
                      </a:r>
                      <a:endParaRPr lang="es-A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>
                          <a:solidFill>
                            <a:srgbClr val="002060"/>
                          </a:solidFill>
                        </a:rPr>
                        <a:t>Sample</a:t>
                      </a:r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" sz="1600" dirty="0" err="1">
                          <a:solidFill>
                            <a:srgbClr val="002060"/>
                          </a:solidFill>
                        </a:rPr>
                        <a:t>size</a:t>
                      </a:r>
                      <a:endParaRPr lang="es-A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664"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Argentina / Bolivia</a:t>
                      </a:r>
                      <a:endParaRPr lang="es-A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s-AR" sz="1600" dirty="0">
                          <a:solidFill>
                            <a:srgbClr val="002060"/>
                          </a:solidFill>
                        </a:rPr>
                        <a:t>1.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People identified as trafficked in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post-trafficking services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2. Migrant workers in the textile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sector</a:t>
                      </a:r>
                      <a:endParaRPr lang="es-A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6</a:t>
                      </a:r>
                    </a:p>
                    <a:p>
                      <a:pPr algn="r"/>
                      <a:endParaRPr lang="es-ES" sz="1600" dirty="0">
                        <a:solidFill>
                          <a:srgbClr val="002060"/>
                        </a:solidFill>
                      </a:endParaRPr>
                    </a:p>
                    <a:p>
                      <a:pPr algn="r"/>
                      <a:endParaRPr lang="es-ES" sz="1600" dirty="0">
                        <a:solidFill>
                          <a:srgbClr val="002060"/>
                        </a:solidFill>
                      </a:endParaRPr>
                    </a:p>
                    <a:p>
                      <a:pPr algn="r"/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15</a:t>
                      </a:r>
                    </a:p>
                    <a:p>
                      <a:pPr algn="r"/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Total:</a:t>
                      </a:r>
                      <a:r>
                        <a:rPr lang="es-ES" sz="1600" baseline="0" dirty="0">
                          <a:solidFill>
                            <a:srgbClr val="002060"/>
                          </a:solidFill>
                        </a:rPr>
                        <a:t> 21</a:t>
                      </a:r>
                      <a:endParaRPr lang="es-AR" sz="1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586">
                <a:tc>
                  <a:txBody>
                    <a:bodyPr/>
                    <a:lstStyle/>
                    <a:p>
                      <a:r>
                        <a:rPr lang="es-ES" sz="1600" dirty="0" err="1">
                          <a:solidFill>
                            <a:srgbClr val="002060"/>
                          </a:solidFill>
                        </a:rPr>
                        <a:t>Peru</a:t>
                      </a:r>
                      <a:endParaRPr lang="es-A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dirty="0">
                          <a:solidFill>
                            <a:srgbClr val="002060"/>
                          </a:solidFill>
                        </a:rPr>
                        <a:t>1.</a:t>
                      </a:r>
                      <a:r>
                        <a:rPr lang="es-AR" sz="160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Migrant workers in the mining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Sector in Madre de Dios region</a:t>
                      </a:r>
                      <a:endParaRPr lang="es-A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21</a:t>
                      </a:r>
                    </a:p>
                    <a:p>
                      <a:pPr algn="r"/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Total: 21</a:t>
                      </a:r>
                      <a:endParaRPr lang="es-AR" sz="1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8546">
                <a:tc>
                  <a:txBody>
                    <a:bodyPr/>
                    <a:lstStyle/>
                    <a:p>
                      <a:r>
                        <a:rPr lang="es-ES" sz="1600" dirty="0" err="1">
                          <a:solidFill>
                            <a:srgbClr val="002060"/>
                          </a:solidFill>
                        </a:rPr>
                        <a:t>Kazakhstan</a:t>
                      </a:r>
                      <a:endParaRPr lang="es-A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AR" sz="1600" dirty="0">
                          <a:solidFill>
                            <a:srgbClr val="002060"/>
                          </a:solidFill>
                        </a:rPr>
                        <a:t>1.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People identified as trafficked in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post-trafficking services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s-AR" sz="16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s-AR" sz="1600" dirty="0">
                          <a:solidFill>
                            <a:srgbClr val="002060"/>
                          </a:solidFill>
                        </a:rPr>
                        <a:t>2.</a:t>
                      </a:r>
                      <a:r>
                        <a:rPr lang="es-AR" sz="160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Migrant workers in the construction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sector, in and around Astana</a:t>
                      </a:r>
                      <a:endParaRPr lang="es-A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12</a:t>
                      </a:r>
                    </a:p>
                    <a:p>
                      <a:pPr algn="r"/>
                      <a:endParaRPr lang="es-ES" sz="1600" dirty="0">
                        <a:solidFill>
                          <a:srgbClr val="002060"/>
                        </a:solidFill>
                      </a:endParaRPr>
                    </a:p>
                    <a:p>
                      <a:pPr algn="r"/>
                      <a:endParaRPr lang="es-ES" sz="1600" dirty="0">
                        <a:solidFill>
                          <a:srgbClr val="002060"/>
                        </a:solidFill>
                      </a:endParaRPr>
                    </a:p>
                    <a:p>
                      <a:pPr algn="r"/>
                      <a:endParaRPr lang="es-ES" sz="1600" dirty="0">
                        <a:solidFill>
                          <a:srgbClr val="002060"/>
                        </a:solidFill>
                      </a:endParaRPr>
                    </a:p>
                    <a:p>
                      <a:pPr algn="r"/>
                      <a:endParaRPr lang="es-ES" sz="1600" dirty="0">
                        <a:solidFill>
                          <a:srgbClr val="002060"/>
                        </a:solidFill>
                      </a:endParaRPr>
                    </a:p>
                    <a:p>
                      <a:pPr algn="r"/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17</a:t>
                      </a:r>
                    </a:p>
                    <a:p>
                      <a:pPr algn="r"/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Total: 29</a:t>
                      </a:r>
                      <a:endParaRPr lang="es-AR" sz="1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062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259632" y="1772816"/>
            <a:ext cx="6768752" cy="4896544"/>
          </a:xfrm>
        </p:spPr>
        <p:txBody>
          <a:bodyPr>
            <a:noAutofit/>
          </a:bodyPr>
          <a:lstStyle/>
          <a:p>
            <a:pPr marL="502920" indent="-4572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Local risk assessment of the field sites in cooperation with trusted local partners</a:t>
            </a:r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Informed consent in an easily comprehensible language for participants</a:t>
            </a:r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Anonymity and confidentiality were ensured through coding and secure data storage and publication</a:t>
            </a:r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Referral options to problems reported by interviewees</a:t>
            </a:r>
            <a:endParaRPr lang="es-AR" sz="1800" b="0" dirty="0"/>
          </a:p>
          <a:p>
            <a:endParaRPr lang="en-US" sz="1800" b="0" i="1" dirty="0"/>
          </a:p>
          <a:p>
            <a:endParaRPr lang="es-E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Ethics – project considerations </a:t>
            </a:r>
            <a:endParaRPr lang="es-ES" sz="32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0432" y="6448251"/>
            <a:ext cx="648072" cy="365125"/>
          </a:xfrm>
        </p:spPr>
        <p:txBody>
          <a:bodyPr/>
          <a:lstStyle/>
          <a:p>
            <a:fld id="{7B39FBC6-C8F1-4581-8299-9E4312B47265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7859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259632" y="1772816"/>
            <a:ext cx="6768752" cy="4896544"/>
          </a:xfrm>
        </p:spPr>
        <p:txBody>
          <a:bodyPr>
            <a:noAutofit/>
          </a:bodyPr>
          <a:lstStyle/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Lack of immediate services offered to migrant workers </a:t>
            </a:r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Risk to conduct fieldwork (for team and participants) </a:t>
            </a:r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Psychological distress (for team and participants) </a:t>
            </a:r>
          </a:p>
          <a:p>
            <a:endParaRPr lang="es-E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Ethics - Main challenges</a:t>
            </a:r>
            <a:endParaRPr lang="es-ES" sz="32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0432" y="6448251"/>
            <a:ext cx="648072" cy="365125"/>
          </a:xfrm>
        </p:spPr>
        <p:txBody>
          <a:bodyPr/>
          <a:lstStyle/>
          <a:p>
            <a:fld id="{7B39FBC6-C8F1-4581-8299-9E4312B47265}" type="slidenum">
              <a:rPr lang="es-ES" smtClean="0"/>
              <a:t>6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5602221" y="6381328"/>
            <a:ext cx="22935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800" i="1" dirty="0" err="1"/>
              <a:t>Photo</a:t>
            </a:r>
            <a:r>
              <a:rPr lang="es-CR" sz="800" i="1" dirty="0"/>
              <a:t> </a:t>
            </a:r>
            <a:r>
              <a:rPr lang="es-CR" sz="800" i="1" dirty="0" err="1"/>
              <a:t>credit</a:t>
            </a:r>
            <a:r>
              <a:rPr lang="es-CR" sz="800" i="1" dirty="0"/>
              <a:t>: Juan Carlos Guzmán/Andina</a:t>
            </a:r>
          </a:p>
        </p:txBody>
      </p:sp>
      <p:sp>
        <p:nvSpPr>
          <p:cNvPr id="10" name="AutoShape 4" descr="Resultado de imagen para villa 1 11 14 por dentro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710" y="4987031"/>
            <a:ext cx="2303098" cy="13222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4652579"/>
            <a:ext cx="1728192" cy="96730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77955" y="5661248"/>
            <a:ext cx="13658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800" i="1" dirty="0" err="1"/>
              <a:t>Photo</a:t>
            </a:r>
            <a:r>
              <a:rPr lang="es-CR" sz="800" i="1" dirty="0"/>
              <a:t> </a:t>
            </a:r>
            <a:r>
              <a:rPr lang="es-CR" sz="800" i="1" dirty="0" err="1"/>
              <a:t>credits</a:t>
            </a:r>
            <a:r>
              <a:rPr lang="es-CR" sz="800" i="1" dirty="0"/>
              <a:t>: </a:t>
            </a:r>
            <a:r>
              <a:rPr lang="es-CR" sz="800" i="1" dirty="0" err="1"/>
              <a:t>MinutoUno</a:t>
            </a:r>
            <a:endParaRPr lang="es-CR" sz="800" i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l="9051" t="14754" r="19288" b="7322"/>
          <a:stretch/>
        </p:blipFill>
        <p:spPr>
          <a:xfrm>
            <a:off x="2844214" y="5534915"/>
            <a:ext cx="1740362" cy="106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50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259632" y="1772816"/>
            <a:ext cx="6768752" cy="4896544"/>
          </a:xfrm>
        </p:spPr>
        <p:txBody>
          <a:bodyPr>
            <a:noAutofit/>
          </a:bodyPr>
          <a:lstStyle/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>
              <a:lnSpc>
                <a:spcPct val="150000"/>
              </a:lnSpc>
            </a:pPr>
            <a:endParaRPr lang="en-US" sz="1800" b="0" dirty="0"/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Guidelines on how to manage participant expectations</a:t>
            </a:r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Referral resources to assist a participant when possible</a:t>
            </a:r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Recommendations on security issues in hostile or risk-prone settings, for both the team member and the participant</a:t>
            </a:r>
          </a:p>
          <a:p>
            <a:endParaRPr lang="es-E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Ethics - recommendations</a:t>
            </a:r>
            <a:endParaRPr lang="es-ES" sz="32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0432" y="6448251"/>
            <a:ext cx="648072" cy="365125"/>
          </a:xfrm>
        </p:spPr>
        <p:txBody>
          <a:bodyPr/>
          <a:lstStyle/>
          <a:p>
            <a:fld id="{7B39FBC6-C8F1-4581-8299-9E4312B47265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408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259632" y="1772816"/>
            <a:ext cx="6768752" cy="4896544"/>
          </a:xfrm>
        </p:spPr>
        <p:txBody>
          <a:bodyPr>
            <a:noAutofit/>
          </a:bodyPr>
          <a:lstStyle/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>
              <a:lnSpc>
                <a:spcPct val="150000"/>
              </a:lnSpc>
            </a:pPr>
            <a:endParaRPr lang="en-US" sz="1800" b="0" dirty="0"/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Guidelines on how to manage difficult situations with participants</a:t>
            </a:r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Guidelines on self-care and team support</a:t>
            </a:r>
          </a:p>
          <a:p>
            <a:pPr marL="50292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Informed consent: ensure the right type of approach to secure that a participant actually understands it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Ethics - recommendations</a:t>
            </a:r>
            <a:endParaRPr lang="es-ES" sz="32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0432" y="6448251"/>
            <a:ext cx="648072" cy="365125"/>
          </a:xfrm>
        </p:spPr>
        <p:txBody>
          <a:bodyPr/>
          <a:lstStyle/>
          <a:p>
            <a:fld id="{7B39FBC6-C8F1-4581-8299-9E4312B47265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296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837" y="1052736"/>
            <a:ext cx="41444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R" dirty="0">
                <a:solidFill>
                  <a:srgbClr val="002060"/>
                </a:solidFill>
              </a:rPr>
              <a:t>Vanesa Vaca</a:t>
            </a:r>
          </a:p>
          <a:p>
            <a:pPr algn="ctr"/>
            <a:r>
              <a:rPr lang="es-CR" dirty="0">
                <a:solidFill>
                  <a:srgbClr val="002060"/>
                </a:solidFill>
              </a:rPr>
              <a:t>South American </a:t>
            </a:r>
            <a:r>
              <a:rPr lang="es-CR" dirty="0" err="1">
                <a:solidFill>
                  <a:srgbClr val="002060"/>
                </a:solidFill>
              </a:rPr>
              <a:t>Research</a:t>
            </a:r>
            <a:r>
              <a:rPr lang="es-CR" dirty="0">
                <a:solidFill>
                  <a:srgbClr val="002060"/>
                </a:solidFill>
              </a:rPr>
              <a:t> </a:t>
            </a:r>
            <a:r>
              <a:rPr lang="es-CR" dirty="0" err="1">
                <a:solidFill>
                  <a:srgbClr val="002060"/>
                </a:solidFill>
              </a:rPr>
              <a:t>Coordinator</a:t>
            </a:r>
            <a:r>
              <a:rPr lang="es-CR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s-CR" dirty="0">
                <a:solidFill>
                  <a:srgbClr val="002060"/>
                </a:solidFill>
              </a:rPr>
              <a:t>EXTRMHE Project </a:t>
            </a:r>
          </a:p>
          <a:p>
            <a:pPr algn="ctr"/>
            <a:r>
              <a:rPr lang="es-CR" dirty="0">
                <a:solidFill>
                  <a:srgbClr val="002060"/>
                </a:solidFill>
              </a:rPr>
              <a:t>vvaca@iom.int</a:t>
            </a:r>
          </a:p>
        </p:txBody>
      </p:sp>
    </p:spTree>
    <p:extLst>
      <p:ext uri="{BB962C8B-B14F-4D97-AF65-F5344CB8AC3E}">
        <p14:creationId xmlns:p14="http://schemas.microsoft.com/office/powerpoint/2010/main" val="3828447769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</TotalTime>
  <Words>451</Words>
  <Application>Microsoft Office PowerPoint</Application>
  <PresentationFormat>On-screen Show (4:3)</PresentationFormat>
  <Paragraphs>90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Georgia</vt:lpstr>
      <vt:lpstr>Trebuchet MS</vt:lpstr>
      <vt:lpstr>Wingdings</vt:lpstr>
      <vt:lpstr>Slipstream</vt:lpstr>
      <vt:lpstr>PowerPoint Presentation</vt:lpstr>
      <vt:lpstr>Research objetives</vt:lpstr>
      <vt:lpstr>Background</vt:lpstr>
      <vt:lpstr>Sample</vt:lpstr>
      <vt:lpstr>Ethics – project considerations </vt:lpstr>
      <vt:lpstr>Ethics - Main challenges</vt:lpstr>
      <vt:lpstr>Ethics - recommendations</vt:lpstr>
      <vt:lpstr>Ethics - recommendations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BORLAND Rosilyne</dc:creator>
  <cp:lastModifiedBy>VACA Vanesa</cp:lastModifiedBy>
  <cp:revision>108</cp:revision>
  <dcterms:created xsi:type="dcterms:W3CDTF">2016-01-27T17:29:24Z</dcterms:created>
  <dcterms:modified xsi:type="dcterms:W3CDTF">2017-11-28T11:30:47Z</dcterms:modified>
</cp:coreProperties>
</file>