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16" r:id="rId2"/>
    <p:sldId id="257" r:id="rId3"/>
    <p:sldId id="315" r:id="rId4"/>
    <p:sldId id="301" r:id="rId5"/>
    <p:sldId id="303" r:id="rId6"/>
    <p:sldId id="304" r:id="rId7"/>
    <p:sldId id="305" r:id="rId8"/>
    <p:sldId id="306" r:id="rId9"/>
    <p:sldId id="31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hy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13" autoAdjust="0"/>
    <p:restoredTop sz="77787" autoAdjust="0"/>
  </p:normalViewPr>
  <p:slideViewPr>
    <p:cSldViewPr snapToGrid="0" snapToObjects="1">
      <p:cViewPr>
        <p:scale>
          <a:sx n="80" d="100"/>
          <a:sy n="80" d="100"/>
        </p:scale>
        <p:origin x="47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Difficult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0.104</c:v>
                </c:pt>
                <c:pt idx="1">
                  <c:v>0.128</c:v>
                </c:pt>
                <c:pt idx="2">
                  <c:v>4.5999999999999999E-2</c:v>
                </c:pt>
                <c:pt idx="3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 little difficult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0.26400000000000001</c:v>
                </c:pt>
                <c:pt idx="1">
                  <c:v>0.23200000000000001</c:v>
                </c:pt>
                <c:pt idx="2">
                  <c:v>0.124</c:v>
                </c:pt>
                <c:pt idx="3">
                  <c:v>0.20499999999999999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Easy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0.63200000000000001</c:v>
                </c:pt>
                <c:pt idx="1">
                  <c:v>0.64</c:v>
                </c:pt>
                <c:pt idx="2">
                  <c:v>0.83</c:v>
                </c:pt>
                <c:pt idx="3">
                  <c:v>0.70399999999999996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37824"/>
        <c:axId val="28239360"/>
      </c:barChart>
      <c:catAx>
        <c:axId val="282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360"/>
        <c:crosses val="autoZero"/>
        <c:auto val="1"/>
        <c:lblAlgn val="ctr"/>
        <c:lblOffset val="100"/>
        <c:noMultiLvlLbl val="0"/>
      </c:catAx>
      <c:valAx>
        <c:axId val="2823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0.74399999999999999</c:v>
                </c:pt>
                <c:pt idx="1">
                  <c:v>0.38900000000000001</c:v>
                </c:pt>
                <c:pt idx="2">
                  <c:v>0.84499999999999997</c:v>
                </c:pt>
                <c:pt idx="3">
                  <c:v>0.67600000000000005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0.19</c:v>
                </c:pt>
                <c:pt idx="1">
                  <c:v>0.35399999999999998</c:v>
                </c:pt>
                <c:pt idx="2">
                  <c:v>0.09</c:v>
                </c:pt>
                <c:pt idx="3">
                  <c:v>0.20300000000000001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6.6000000000000003E-2</c:v>
                </c:pt>
                <c:pt idx="1">
                  <c:v>0.25700000000000001</c:v>
                </c:pt>
                <c:pt idx="2">
                  <c:v>6.5000000000000002E-2</c:v>
                </c:pt>
                <c:pt idx="3">
                  <c:v>0.121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6288"/>
        <c:axId val="36797824"/>
      </c:barChart>
      <c:catAx>
        <c:axId val="3679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7824"/>
        <c:crosses val="autoZero"/>
        <c:auto val="1"/>
        <c:lblAlgn val="ctr"/>
        <c:lblOffset val="100"/>
        <c:noMultiLvlLbl val="0"/>
      </c:catAx>
      <c:valAx>
        <c:axId val="3679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0.34699999999999998</c:v>
                </c:pt>
                <c:pt idx="1">
                  <c:v>0.32100000000000001</c:v>
                </c:pt>
                <c:pt idx="2">
                  <c:v>0.37</c:v>
                </c:pt>
                <c:pt idx="3">
                  <c:v>0.33900000000000002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 reason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8.9231387526997104E-3"/>
                  <c:y val="2.548074275496260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984788507559402E-2"/>
                  <c:y val="2.77974950298298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3538832516198597E-3"/>
                  <c:y val="-2.7797495029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0.14699999999999999</c:v>
                </c:pt>
                <c:pt idx="1">
                  <c:v>0.28199999999999997</c:v>
                </c:pt>
                <c:pt idx="2">
                  <c:v>0.33300000000000002</c:v>
                </c:pt>
                <c:pt idx="3">
                  <c:v>0.23300000000000001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Don't want to be contacted again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07077665032397E-2"/>
                  <c:y val="2.77974950298298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846277505399501E-2"/>
                  <c:y val="-2.7797495029830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69920169525584"/>
                      <c:h val="0.08147445793243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07077665032397E-2"/>
                  <c:y val="2.77974950298298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0.307</c:v>
                </c:pt>
                <c:pt idx="1">
                  <c:v>0.16700000000000001</c:v>
                </c:pt>
                <c:pt idx="2">
                  <c:v>0.185</c:v>
                </c:pt>
                <c:pt idx="3">
                  <c:v>0.22800000000000001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Too many questions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9.2999999999999999E-2</c:v>
                </c:pt>
                <c:pt idx="1">
                  <c:v>0.128</c:v>
                </c:pt>
                <c:pt idx="2">
                  <c:v>7.3999999999999996E-2</c:v>
                </c:pt>
                <c:pt idx="3">
                  <c:v>0.106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like questions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0.08</c:v>
                </c:pt>
                <c:pt idx="1">
                  <c:v>6.4000000000000001E-2</c:v>
                </c:pt>
                <c:pt idx="2">
                  <c:v>3.6999999999999998E-2</c:v>
                </c:pt>
                <c:pt idx="3">
                  <c:v>6.7000000000000004E-2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Too tiring or upsetting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Men</c:v>
                </c:pt>
                <c:pt idx="1">
                  <c:v>Women</c:v>
                </c:pt>
                <c:pt idx="2">
                  <c:v>Children</c:v>
                </c:pt>
                <c:pt idx="3">
                  <c:v>All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2.7E-2</c:v>
                </c:pt>
                <c:pt idx="1">
                  <c:v>2.5999999999999999E-2</c:v>
                </c:pt>
                <c:pt idx="2">
                  <c:v>0</c:v>
                </c:pt>
                <c:pt idx="3">
                  <c:v>2.1999999999999999E-2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28896"/>
        <c:axId val="36955264"/>
      </c:barChart>
      <c:catAx>
        <c:axId val="3692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5264"/>
        <c:crosses val="autoZero"/>
        <c:auto val="1"/>
        <c:lblAlgn val="ctr"/>
        <c:lblOffset val="100"/>
        <c:noMultiLvlLbl val="0"/>
      </c:catAx>
      <c:valAx>
        <c:axId val="3695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EC973-0DA1-F64B-9D3A-947ADF1981C9}" type="doc">
      <dgm:prSet loTypeId="urn:microsoft.com/office/officeart/2005/8/layout/cycle4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F9FC0B7-7F4F-F149-BC43-8DC40252F79E}">
      <dgm:prSet phldrT="[Text]"/>
      <dgm:spPr/>
      <dgm:t>
        <a:bodyPr/>
        <a:lstStyle/>
        <a:p>
          <a:r>
            <a:rPr lang="en-US" dirty="0" smtClean="0"/>
            <a:t>Referral pathway</a:t>
          </a:r>
          <a:endParaRPr lang="en-US" dirty="0"/>
        </a:p>
      </dgm:t>
    </dgm:pt>
    <dgm:pt modelId="{F7D7D57D-52C0-9147-BE44-AE87ED542536}" type="parTrans" cxnId="{7E7ADF9C-5BB9-434B-8060-9B3C5B28B658}">
      <dgm:prSet/>
      <dgm:spPr/>
      <dgm:t>
        <a:bodyPr/>
        <a:lstStyle/>
        <a:p>
          <a:endParaRPr lang="en-US"/>
        </a:p>
      </dgm:t>
    </dgm:pt>
    <dgm:pt modelId="{71D5386E-9AC5-7540-A05B-39C816E6F65A}" type="sibTrans" cxnId="{7E7ADF9C-5BB9-434B-8060-9B3C5B28B658}">
      <dgm:prSet/>
      <dgm:spPr/>
      <dgm:t>
        <a:bodyPr/>
        <a:lstStyle/>
        <a:p>
          <a:endParaRPr lang="en-US"/>
        </a:p>
      </dgm:t>
    </dgm:pt>
    <dgm:pt modelId="{E30FD34E-57B5-B649-9DD5-2D2658C0FD0D}">
      <dgm:prSet phldrT="[Text]"/>
      <dgm:spPr/>
      <dgm:t>
        <a:bodyPr anchor="ctr"/>
        <a:lstStyle/>
        <a:p>
          <a:pPr algn="l"/>
          <a:r>
            <a:rPr lang="en-US" dirty="0" smtClean="0"/>
            <a:t>Shelter populations</a:t>
          </a:r>
          <a:endParaRPr lang="en-US" dirty="0"/>
        </a:p>
      </dgm:t>
    </dgm:pt>
    <dgm:pt modelId="{A4496218-2688-C94B-9924-331F355D4C5E}" type="parTrans" cxnId="{7735D56F-1FF4-ED4C-9BB0-8457710DFE2C}">
      <dgm:prSet/>
      <dgm:spPr/>
      <dgm:t>
        <a:bodyPr/>
        <a:lstStyle/>
        <a:p>
          <a:endParaRPr lang="en-US"/>
        </a:p>
      </dgm:t>
    </dgm:pt>
    <dgm:pt modelId="{27738A38-0954-054E-AAAF-1F2336E64E69}" type="sibTrans" cxnId="{7735D56F-1FF4-ED4C-9BB0-8457710DFE2C}">
      <dgm:prSet/>
      <dgm:spPr/>
      <dgm:t>
        <a:bodyPr/>
        <a:lstStyle/>
        <a:p>
          <a:endParaRPr lang="en-US"/>
        </a:p>
      </dgm:t>
    </dgm:pt>
    <dgm:pt modelId="{208014DE-AA1E-6748-8F8D-33D3AEAF12D2}">
      <dgm:prSet phldrT="[Text]"/>
      <dgm:spPr/>
      <dgm:t>
        <a:bodyPr/>
        <a:lstStyle/>
        <a:p>
          <a:r>
            <a:rPr lang="en-US" dirty="0" smtClean="0"/>
            <a:t>Co-designed research</a:t>
          </a:r>
          <a:endParaRPr lang="en-US" dirty="0"/>
        </a:p>
      </dgm:t>
    </dgm:pt>
    <dgm:pt modelId="{C8CD7CC4-B8F5-774D-AFB5-563FFDE3BE31}" type="parTrans" cxnId="{5153DEE7-078E-B245-85FB-175CDFE16293}">
      <dgm:prSet/>
      <dgm:spPr/>
      <dgm:t>
        <a:bodyPr/>
        <a:lstStyle/>
        <a:p>
          <a:endParaRPr lang="en-US"/>
        </a:p>
      </dgm:t>
    </dgm:pt>
    <dgm:pt modelId="{6D7D1DA7-3696-E84B-879A-88013FAB6EA1}" type="sibTrans" cxnId="{5153DEE7-078E-B245-85FB-175CDFE16293}">
      <dgm:prSet/>
      <dgm:spPr/>
      <dgm:t>
        <a:bodyPr/>
        <a:lstStyle/>
        <a:p>
          <a:endParaRPr lang="en-US"/>
        </a:p>
      </dgm:t>
    </dgm:pt>
    <dgm:pt modelId="{084EE684-824F-DF47-B971-7190146F03B3}">
      <dgm:prSet phldrT="[Text]"/>
      <dgm:spPr/>
      <dgm:t>
        <a:bodyPr anchor="ctr"/>
        <a:lstStyle/>
        <a:p>
          <a:r>
            <a:rPr lang="en-US" dirty="0" smtClean="0"/>
            <a:t>Priority of SP</a:t>
          </a:r>
          <a:endParaRPr lang="en-US" dirty="0"/>
        </a:p>
      </dgm:t>
    </dgm:pt>
    <dgm:pt modelId="{9D6F8A12-50C7-0447-9209-43D619018B47}" type="parTrans" cxnId="{F1F30141-5D4D-3148-BA9B-CBC8E40447F5}">
      <dgm:prSet/>
      <dgm:spPr/>
      <dgm:t>
        <a:bodyPr/>
        <a:lstStyle/>
        <a:p>
          <a:endParaRPr lang="en-US"/>
        </a:p>
      </dgm:t>
    </dgm:pt>
    <dgm:pt modelId="{C7A65E84-96D1-9848-8BF4-EFC76A091135}" type="sibTrans" cxnId="{F1F30141-5D4D-3148-BA9B-CBC8E40447F5}">
      <dgm:prSet/>
      <dgm:spPr/>
      <dgm:t>
        <a:bodyPr/>
        <a:lstStyle/>
        <a:p>
          <a:endParaRPr lang="en-US"/>
        </a:p>
      </dgm:t>
    </dgm:pt>
    <dgm:pt modelId="{DFBDD2E5-4ADD-EF46-A2CE-2AD231B1F19D}">
      <dgm:prSet phldrT="[Text]"/>
      <dgm:spPr/>
      <dgm:t>
        <a:bodyPr/>
        <a:lstStyle/>
        <a:p>
          <a:r>
            <a:rPr lang="en-US" dirty="0" smtClean="0"/>
            <a:t>In-country IRB</a:t>
          </a:r>
          <a:endParaRPr lang="en-US" dirty="0"/>
        </a:p>
      </dgm:t>
    </dgm:pt>
    <dgm:pt modelId="{65B48B57-7CCE-1141-8ADD-50717A971C5F}" type="parTrans" cxnId="{6E0A54E3-D0D1-3643-AE13-001496BB6621}">
      <dgm:prSet/>
      <dgm:spPr/>
      <dgm:t>
        <a:bodyPr/>
        <a:lstStyle/>
        <a:p>
          <a:endParaRPr lang="en-US"/>
        </a:p>
      </dgm:t>
    </dgm:pt>
    <dgm:pt modelId="{579D16CA-0CB2-474F-B0A7-7D462888B75A}" type="sibTrans" cxnId="{6E0A54E3-D0D1-3643-AE13-001496BB6621}">
      <dgm:prSet/>
      <dgm:spPr/>
      <dgm:t>
        <a:bodyPr/>
        <a:lstStyle/>
        <a:p>
          <a:endParaRPr lang="en-US"/>
        </a:p>
      </dgm:t>
    </dgm:pt>
    <dgm:pt modelId="{0CE75D73-2802-0042-BA20-A23B6A3CF75E}">
      <dgm:prSet phldrT="[Text]"/>
      <dgm:spPr/>
      <dgm:t>
        <a:bodyPr anchor="ctr"/>
        <a:lstStyle/>
        <a:p>
          <a:r>
            <a:rPr lang="en-US" dirty="0" smtClean="0"/>
            <a:t>At minimum</a:t>
          </a:r>
          <a:endParaRPr lang="en-US" dirty="0"/>
        </a:p>
      </dgm:t>
    </dgm:pt>
    <dgm:pt modelId="{93B01360-B665-E041-8DE0-B3A54E14069A}" type="parTrans" cxnId="{8DFD972C-EE05-8D4B-92C8-2D72400DF120}">
      <dgm:prSet/>
      <dgm:spPr/>
      <dgm:t>
        <a:bodyPr/>
        <a:lstStyle/>
        <a:p>
          <a:endParaRPr lang="en-US"/>
        </a:p>
      </dgm:t>
    </dgm:pt>
    <dgm:pt modelId="{A49A62E4-7747-034E-97AC-F338A17CA2DB}" type="sibTrans" cxnId="{8DFD972C-EE05-8D4B-92C8-2D72400DF120}">
      <dgm:prSet/>
      <dgm:spPr/>
      <dgm:t>
        <a:bodyPr/>
        <a:lstStyle/>
        <a:p>
          <a:endParaRPr lang="en-US"/>
        </a:p>
      </dgm:t>
    </dgm:pt>
    <dgm:pt modelId="{1B36587D-6743-5B49-8167-077993A5D138}">
      <dgm:prSet phldrT="[Text]"/>
      <dgm:spPr/>
      <dgm:t>
        <a:bodyPr/>
        <a:lstStyle/>
        <a:p>
          <a:r>
            <a:rPr lang="en-US" dirty="0" smtClean="0"/>
            <a:t>INGO research</a:t>
          </a:r>
          <a:endParaRPr lang="en-US" dirty="0"/>
        </a:p>
      </dgm:t>
    </dgm:pt>
    <dgm:pt modelId="{F6E91076-6F77-A447-BC3C-87392006D4E5}" type="parTrans" cxnId="{23492B61-B7CF-9443-A515-8EF31386AFBF}">
      <dgm:prSet/>
      <dgm:spPr/>
      <dgm:t>
        <a:bodyPr/>
        <a:lstStyle/>
        <a:p>
          <a:endParaRPr lang="en-US"/>
        </a:p>
      </dgm:t>
    </dgm:pt>
    <dgm:pt modelId="{52952E2A-261E-6147-8970-EB67489D5CB1}" type="sibTrans" cxnId="{23492B61-B7CF-9443-A515-8EF31386AFBF}">
      <dgm:prSet/>
      <dgm:spPr/>
      <dgm:t>
        <a:bodyPr/>
        <a:lstStyle/>
        <a:p>
          <a:endParaRPr lang="en-US"/>
        </a:p>
      </dgm:t>
    </dgm:pt>
    <dgm:pt modelId="{ED419784-C147-6842-BAD0-F5C8164AF594}">
      <dgm:prSet phldrT="[Text]"/>
      <dgm:spPr/>
      <dgm:t>
        <a:bodyPr anchor="ctr"/>
        <a:lstStyle/>
        <a:p>
          <a:r>
            <a:rPr lang="en-US" dirty="0" smtClean="0"/>
            <a:t>ETHICAL LITERACY</a:t>
          </a:r>
          <a:endParaRPr lang="en-US" dirty="0"/>
        </a:p>
      </dgm:t>
    </dgm:pt>
    <dgm:pt modelId="{6A0BA090-329E-9C4A-92DE-6281FC32FBC3}" type="parTrans" cxnId="{3D67383F-2251-0646-BAB2-522F5D27D6AF}">
      <dgm:prSet/>
      <dgm:spPr/>
      <dgm:t>
        <a:bodyPr/>
        <a:lstStyle/>
        <a:p>
          <a:endParaRPr lang="en-US"/>
        </a:p>
      </dgm:t>
    </dgm:pt>
    <dgm:pt modelId="{91B65B98-36F9-D14D-8267-8A15CC7BC75C}" type="sibTrans" cxnId="{3D67383F-2251-0646-BAB2-522F5D27D6AF}">
      <dgm:prSet/>
      <dgm:spPr/>
      <dgm:t>
        <a:bodyPr/>
        <a:lstStyle/>
        <a:p>
          <a:endParaRPr lang="en-US"/>
        </a:p>
      </dgm:t>
    </dgm:pt>
    <dgm:pt modelId="{E884FAF6-DF33-EF42-964E-E1C9D36C8709}">
      <dgm:prSet phldrT="[Text]"/>
      <dgm:spPr/>
      <dgm:t>
        <a:bodyPr anchor="ctr"/>
        <a:lstStyle/>
        <a:p>
          <a:r>
            <a:rPr lang="en-US" dirty="0" smtClean="0"/>
            <a:t>Built-in dissemination</a:t>
          </a:r>
          <a:endParaRPr lang="en-US" dirty="0"/>
        </a:p>
      </dgm:t>
    </dgm:pt>
    <dgm:pt modelId="{DA47E148-0427-D442-B4B7-549749612089}" type="parTrans" cxnId="{C8E557EB-E598-5D42-B1E1-CF526602CBDB}">
      <dgm:prSet/>
      <dgm:spPr/>
      <dgm:t>
        <a:bodyPr/>
        <a:lstStyle/>
        <a:p>
          <a:endParaRPr lang="en-US"/>
        </a:p>
      </dgm:t>
    </dgm:pt>
    <dgm:pt modelId="{62868C24-7885-F740-83D2-FF7F1CE99A3D}" type="sibTrans" cxnId="{C8E557EB-E598-5D42-B1E1-CF526602CBDB}">
      <dgm:prSet/>
      <dgm:spPr/>
      <dgm:t>
        <a:bodyPr/>
        <a:lstStyle/>
        <a:p>
          <a:endParaRPr lang="en-US"/>
        </a:p>
      </dgm:t>
    </dgm:pt>
    <dgm:pt modelId="{E9E89002-ECF9-6143-A92C-CBF8FDFE1DAE}">
      <dgm:prSet phldrT="[Text]"/>
      <dgm:spPr/>
      <dgm:t>
        <a:bodyPr anchor="ctr"/>
        <a:lstStyle/>
        <a:p>
          <a:r>
            <a:rPr lang="en-US" dirty="0" smtClean="0"/>
            <a:t>STROBE?</a:t>
          </a:r>
          <a:endParaRPr lang="en-US" dirty="0"/>
        </a:p>
      </dgm:t>
    </dgm:pt>
    <dgm:pt modelId="{9581077A-9FC0-2D4E-BF07-D33D7AA6CBFE}" type="parTrans" cxnId="{F44357F2-2B4F-2542-9896-A4A4F4FDB58A}">
      <dgm:prSet/>
      <dgm:spPr/>
      <dgm:t>
        <a:bodyPr/>
        <a:lstStyle/>
        <a:p>
          <a:endParaRPr lang="en-US"/>
        </a:p>
      </dgm:t>
    </dgm:pt>
    <dgm:pt modelId="{85A48675-E143-D44C-8A86-D802705EC2FF}" type="sibTrans" cxnId="{F44357F2-2B4F-2542-9896-A4A4F4FDB58A}">
      <dgm:prSet/>
      <dgm:spPr/>
      <dgm:t>
        <a:bodyPr/>
        <a:lstStyle/>
        <a:p>
          <a:endParaRPr lang="en-US"/>
        </a:p>
      </dgm:t>
    </dgm:pt>
    <dgm:pt modelId="{F6755B44-DD54-C447-BC22-1AFA542803D5}" type="pres">
      <dgm:prSet presAssocID="{FE4EC973-0DA1-F64B-9D3A-947ADF1981C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DF855F2-E424-B64F-835E-963F54623DE0}" type="pres">
      <dgm:prSet presAssocID="{FE4EC973-0DA1-F64B-9D3A-947ADF1981C9}" presName="children" presStyleCnt="0"/>
      <dgm:spPr/>
    </dgm:pt>
    <dgm:pt modelId="{21E80711-C0EA-464F-ADD2-B5113C61444E}" type="pres">
      <dgm:prSet presAssocID="{FE4EC973-0DA1-F64B-9D3A-947ADF1981C9}" presName="child1group" presStyleCnt="0"/>
      <dgm:spPr/>
    </dgm:pt>
    <dgm:pt modelId="{71908484-16DF-AE4C-8BC7-771C7B71AE0F}" type="pres">
      <dgm:prSet presAssocID="{FE4EC973-0DA1-F64B-9D3A-947ADF1981C9}" presName="child1" presStyleLbl="bgAcc1" presStyleIdx="0" presStyleCnt="4"/>
      <dgm:spPr/>
      <dgm:t>
        <a:bodyPr/>
        <a:lstStyle/>
        <a:p>
          <a:endParaRPr lang="en-US"/>
        </a:p>
      </dgm:t>
    </dgm:pt>
    <dgm:pt modelId="{32C92B93-D1F9-074B-BA15-3E19BDBEBCB1}" type="pres">
      <dgm:prSet presAssocID="{FE4EC973-0DA1-F64B-9D3A-947ADF1981C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79D04F-A7B8-0B4C-8726-76AD081C0DB3}" type="pres">
      <dgm:prSet presAssocID="{FE4EC973-0DA1-F64B-9D3A-947ADF1981C9}" presName="child2group" presStyleCnt="0"/>
      <dgm:spPr/>
    </dgm:pt>
    <dgm:pt modelId="{0F0756F5-0398-D94C-A30E-9551ED105736}" type="pres">
      <dgm:prSet presAssocID="{FE4EC973-0DA1-F64B-9D3A-947ADF1981C9}" presName="child2" presStyleLbl="bgAcc1" presStyleIdx="1" presStyleCnt="4"/>
      <dgm:spPr/>
      <dgm:t>
        <a:bodyPr/>
        <a:lstStyle/>
        <a:p>
          <a:endParaRPr lang="en-US"/>
        </a:p>
      </dgm:t>
    </dgm:pt>
    <dgm:pt modelId="{0A1319A3-01AE-8844-B1CD-F88EA1879BC8}" type="pres">
      <dgm:prSet presAssocID="{FE4EC973-0DA1-F64B-9D3A-947ADF1981C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33D6B-8585-4247-B602-6E1EB8CE0A87}" type="pres">
      <dgm:prSet presAssocID="{FE4EC973-0DA1-F64B-9D3A-947ADF1981C9}" presName="child3group" presStyleCnt="0"/>
      <dgm:spPr/>
    </dgm:pt>
    <dgm:pt modelId="{EAF38FF3-41EA-BA43-A5B3-C1F81546AFE2}" type="pres">
      <dgm:prSet presAssocID="{FE4EC973-0DA1-F64B-9D3A-947ADF1981C9}" presName="child3" presStyleLbl="bgAcc1" presStyleIdx="2" presStyleCnt="4"/>
      <dgm:spPr/>
      <dgm:t>
        <a:bodyPr/>
        <a:lstStyle/>
        <a:p>
          <a:endParaRPr lang="en-US"/>
        </a:p>
      </dgm:t>
    </dgm:pt>
    <dgm:pt modelId="{F8ACDAE0-6E1C-3746-B0A0-18C34BF56E74}" type="pres">
      <dgm:prSet presAssocID="{FE4EC973-0DA1-F64B-9D3A-947ADF1981C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F9207-0E49-3641-9760-6C6165A11C8F}" type="pres">
      <dgm:prSet presAssocID="{FE4EC973-0DA1-F64B-9D3A-947ADF1981C9}" presName="child4group" presStyleCnt="0"/>
      <dgm:spPr/>
    </dgm:pt>
    <dgm:pt modelId="{27A7D1CF-DB03-3846-8678-30A3E528036C}" type="pres">
      <dgm:prSet presAssocID="{FE4EC973-0DA1-F64B-9D3A-947ADF1981C9}" presName="child4" presStyleLbl="bgAcc1" presStyleIdx="3" presStyleCnt="4"/>
      <dgm:spPr/>
      <dgm:t>
        <a:bodyPr/>
        <a:lstStyle/>
        <a:p>
          <a:endParaRPr lang="en-US"/>
        </a:p>
      </dgm:t>
    </dgm:pt>
    <dgm:pt modelId="{7D8C29E1-86F8-024A-8C14-F4298B3039EE}" type="pres">
      <dgm:prSet presAssocID="{FE4EC973-0DA1-F64B-9D3A-947ADF1981C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80ACB1-7D50-DA46-BBCF-B86F0164586D}" type="pres">
      <dgm:prSet presAssocID="{FE4EC973-0DA1-F64B-9D3A-947ADF1981C9}" presName="childPlaceholder" presStyleCnt="0"/>
      <dgm:spPr/>
    </dgm:pt>
    <dgm:pt modelId="{7AE9382C-0E2C-4E48-95E4-0B57B39667A5}" type="pres">
      <dgm:prSet presAssocID="{FE4EC973-0DA1-F64B-9D3A-947ADF1981C9}" presName="circle" presStyleCnt="0"/>
      <dgm:spPr/>
    </dgm:pt>
    <dgm:pt modelId="{668A032A-753A-A145-ACA2-04378278EFA5}" type="pres">
      <dgm:prSet presAssocID="{FE4EC973-0DA1-F64B-9D3A-947ADF1981C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56D9A6-200F-D943-B887-9E42DD198079}" type="pres">
      <dgm:prSet presAssocID="{FE4EC973-0DA1-F64B-9D3A-947ADF1981C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7CF90-C92F-6E46-BE95-F2DBAED8AFE5}" type="pres">
      <dgm:prSet presAssocID="{FE4EC973-0DA1-F64B-9D3A-947ADF1981C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79097-F6DD-AF48-B987-CDBCA97864D6}" type="pres">
      <dgm:prSet presAssocID="{FE4EC973-0DA1-F64B-9D3A-947ADF1981C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F4084-5830-1F4A-B365-EB64D8C80D8B}" type="pres">
      <dgm:prSet presAssocID="{FE4EC973-0DA1-F64B-9D3A-947ADF1981C9}" presName="quadrantPlaceholder" presStyleCnt="0"/>
      <dgm:spPr/>
    </dgm:pt>
    <dgm:pt modelId="{B1388622-C01A-8644-8378-682B08F552A1}" type="pres">
      <dgm:prSet presAssocID="{FE4EC973-0DA1-F64B-9D3A-947ADF1981C9}" presName="center1" presStyleLbl="fgShp" presStyleIdx="0" presStyleCnt="2"/>
      <dgm:spPr/>
    </dgm:pt>
    <dgm:pt modelId="{2D3D46C1-1854-2D40-89CA-5A9B0DB08FE4}" type="pres">
      <dgm:prSet presAssocID="{FE4EC973-0DA1-F64B-9D3A-947ADF1981C9}" presName="center2" presStyleLbl="fgShp" presStyleIdx="1" presStyleCnt="2"/>
      <dgm:spPr/>
    </dgm:pt>
  </dgm:ptLst>
  <dgm:cxnLst>
    <dgm:cxn modelId="{8DFD972C-EE05-8D4B-92C8-2D72400DF120}" srcId="{DFBDD2E5-4ADD-EF46-A2CE-2AD231B1F19D}" destId="{0CE75D73-2802-0042-BA20-A23B6A3CF75E}" srcOrd="0" destOrd="0" parTransId="{93B01360-B665-E041-8DE0-B3A54E14069A}" sibTransId="{A49A62E4-7747-034E-97AC-F338A17CA2DB}"/>
    <dgm:cxn modelId="{7DAAC40E-76BD-6E48-AC8C-F3ACBF396D56}" type="presOf" srcId="{084EE684-824F-DF47-B971-7190146F03B3}" destId="{0A1319A3-01AE-8844-B1CD-F88EA1879BC8}" srcOrd="1" destOrd="0" presId="urn:microsoft.com/office/officeart/2005/8/layout/cycle4"/>
    <dgm:cxn modelId="{0FED16BD-8EA5-0A4D-B07D-37C91A0CAED6}" type="presOf" srcId="{E30FD34E-57B5-B649-9DD5-2D2658C0FD0D}" destId="{32C92B93-D1F9-074B-BA15-3E19BDBEBCB1}" srcOrd="1" destOrd="0" presId="urn:microsoft.com/office/officeart/2005/8/layout/cycle4"/>
    <dgm:cxn modelId="{A5793759-EAC6-C14B-B7ED-D54B6E40E192}" type="presOf" srcId="{E884FAF6-DF33-EF42-964E-E1C9D36C8709}" destId="{0A1319A3-01AE-8844-B1CD-F88EA1879BC8}" srcOrd="1" destOrd="1" presId="urn:microsoft.com/office/officeart/2005/8/layout/cycle4"/>
    <dgm:cxn modelId="{3649D76A-83E5-0449-8410-108C55D68CC1}" type="presOf" srcId="{E884FAF6-DF33-EF42-964E-E1C9D36C8709}" destId="{0F0756F5-0398-D94C-A30E-9551ED105736}" srcOrd="0" destOrd="1" presId="urn:microsoft.com/office/officeart/2005/8/layout/cycle4"/>
    <dgm:cxn modelId="{A1BE7425-45FC-5141-B89C-155A706D9FBE}" type="presOf" srcId="{0CE75D73-2802-0042-BA20-A23B6A3CF75E}" destId="{F8ACDAE0-6E1C-3746-B0A0-18C34BF56E74}" srcOrd="1" destOrd="0" presId="urn:microsoft.com/office/officeart/2005/8/layout/cycle4"/>
    <dgm:cxn modelId="{3D67383F-2251-0646-BAB2-522F5D27D6AF}" srcId="{1B36587D-6743-5B49-8167-077993A5D138}" destId="{ED419784-C147-6842-BAD0-F5C8164AF594}" srcOrd="0" destOrd="0" parTransId="{6A0BA090-329E-9C4A-92DE-6281FC32FBC3}" sibTransId="{91B65B98-36F9-D14D-8267-8A15CC7BC75C}"/>
    <dgm:cxn modelId="{56F713F5-5206-C94E-93B6-55C15147A5B9}" type="presOf" srcId="{E30FD34E-57B5-B649-9DD5-2D2658C0FD0D}" destId="{71908484-16DF-AE4C-8BC7-771C7B71AE0F}" srcOrd="0" destOrd="0" presId="urn:microsoft.com/office/officeart/2005/8/layout/cycle4"/>
    <dgm:cxn modelId="{91DF91E9-C7DD-6240-BDFB-3B70E7F724ED}" type="presOf" srcId="{E9E89002-ECF9-6143-A92C-CBF8FDFE1DAE}" destId="{7D8C29E1-86F8-024A-8C14-F4298B3039EE}" srcOrd="1" destOrd="1" presId="urn:microsoft.com/office/officeart/2005/8/layout/cycle4"/>
    <dgm:cxn modelId="{75B26565-AFC7-5648-914B-F3CFCE9C71C5}" type="presOf" srcId="{FE4EC973-0DA1-F64B-9D3A-947ADF1981C9}" destId="{F6755B44-DD54-C447-BC22-1AFA542803D5}" srcOrd="0" destOrd="0" presId="urn:microsoft.com/office/officeart/2005/8/layout/cycle4"/>
    <dgm:cxn modelId="{5153DEE7-078E-B245-85FB-175CDFE16293}" srcId="{FE4EC973-0DA1-F64B-9D3A-947ADF1981C9}" destId="{208014DE-AA1E-6748-8F8D-33D3AEAF12D2}" srcOrd="1" destOrd="0" parTransId="{C8CD7CC4-B8F5-774D-AFB5-563FFDE3BE31}" sibTransId="{6D7D1DA7-3696-E84B-879A-88013FAB6EA1}"/>
    <dgm:cxn modelId="{E26B0E4E-BD03-4745-99D7-E886B58AD98D}" type="presOf" srcId="{0CE75D73-2802-0042-BA20-A23B6A3CF75E}" destId="{EAF38FF3-41EA-BA43-A5B3-C1F81546AFE2}" srcOrd="0" destOrd="0" presId="urn:microsoft.com/office/officeart/2005/8/layout/cycle4"/>
    <dgm:cxn modelId="{6E0A54E3-D0D1-3643-AE13-001496BB6621}" srcId="{FE4EC973-0DA1-F64B-9D3A-947ADF1981C9}" destId="{DFBDD2E5-4ADD-EF46-A2CE-2AD231B1F19D}" srcOrd="2" destOrd="0" parTransId="{65B48B57-7CCE-1141-8ADD-50717A971C5F}" sibTransId="{579D16CA-0CB2-474F-B0A7-7D462888B75A}"/>
    <dgm:cxn modelId="{24E9378B-8EA7-1347-8C6A-A9A229D13D9B}" type="presOf" srcId="{208014DE-AA1E-6748-8F8D-33D3AEAF12D2}" destId="{9756D9A6-200F-D943-B887-9E42DD198079}" srcOrd="0" destOrd="0" presId="urn:microsoft.com/office/officeart/2005/8/layout/cycle4"/>
    <dgm:cxn modelId="{AB401B97-744B-7D40-A6D8-59825BFFDF65}" type="presOf" srcId="{DFBDD2E5-4ADD-EF46-A2CE-2AD231B1F19D}" destId="{28C7CF90-C92F-6E46-BE95-F2DBAED8AFE5}" srcOrd="0" destOrd="0" presId="urn:microsoft.com/office/officeart/2005/8/layout/cycle4"/>
    <dgm:cxn modelId="{A289BE2A-1E63-724E-9A73-F0AF219CF6EE}" type="presOf" srcId="{1B36587D-6743-5B49-8167-077993A5D138}" destId="{E8879097-F6DD-AF48-B987-CDBCA97864D6}" srcOrd="0" destOrd="0" presId="urn:microsoft.com/office/officeart/2005/8/layout/cycle4"/>
    <dgm:cxn modelId="{233BFE55-52A2-0443-82F6-D5A466C65DDD}" type="presOf" srcId="{084EE684-824F-DF47-B971-7190146F03B3}" destId="{0F0756F5-0398-D94C-A30E-9551ED105736}" srcOrd="0" destOrd="0" presId="urn:microsoft.com/office/officeart/2005/8/layout/cycle4"/>
    <dgm:cxn modelId="{AD57914B-6CCA-FE43-9BED-56F5AED17B6E}" type="presOf" srcId="{ED419784-C147-6842-BAD0-F5C8164AF594}" destId="{7D8C29E1-86F8-024A-8C14-F4298B3039EE}" srcOrd="1" destOrd="0" presId="urn:microsoft.com/office/officeart/2005/8/layout/cycle4"/>
    <dgm:cxn modelId="{7735D56F-1FF4-ED4C-9BB0-8457710DFE2C}" srcId="{3F9FC0B7-7F4F-F149-BC43-8DC40252F79E}" destId="{E30FD34E-57B5-B649-9DD5-2D2658C0FD0D}" srcOrd="0" destOrd="0" parTransId="{A4496218-2688-C94B-9924-331F355D4C5E}" sibTransId="{27738A38-0954-054E-AAAF-1F2336E64E69}"/>
    <dgm:cxn modelId="{19EF785E-3AB3-AA4C-9C31-019C819DE7D0}" type="presOf" srcId="{ED419784-C147-6842-BAD0-F5C8164AF594}" destId="{27A7D1CF-DB03-3846-8678-30A3E528036C}" srcOrd="0" destOrd="0" presId="urn:microsoft.com/office/officeart/2005/8/layout/cycle4"/>
    <dgm:cxn modelId="{7E7ADF9C-5BB9-434B-8060-9B3C5B28B658}" srcId="{FE4EC973-0DA1-F64B-9D3A-947ADF1981C9}" destId="{3F9FC0B7-7F4F-F149-BC43-8DC40252F79E}" srcOrd="0" destOrd="0" parTransId="{F7D7D57D-52C0-9147-BE44-AE87ED542536}" sibTransId="{71D5386E-9AC5-7540-A05B-39C816E6F65A}"/>
    <dgm:cxn modelId="{F1F30141-5D4D-3148-BA9B-CBC8E40447F5}" srcId="{208014DE-AA1E-6748-8F8D-33D3AEAF12D2}" destId="{084EE684-824F-DF47-B971-7190146F03B3}" srcOrd="0" destOrd="0" parTransId="{9D6F8A12-50C7-0447-9209-43D619018B47}" sibTransId="{C7A65E84-96D1-9848-8BF4-EFC76A091135}"/>
    <dgm:cxn modelId="{DE826F6E-5D21-6241-B615-FF14ACA140F7}" type="presOf" srcId="{E9E89002-ECF9-6143-A92C-CBF8FDFE1DAE}" destId="{27A7D1CF-DB03-3846-8678-30A3E528036C}" srcOrd="0" destOrd="1" presId="urn:microsoft.com/office/officeart/2005/8/layout/cycle4"/>
    <dgm:cxn modelId="{C8E557EB-E598-5D42-B1E1-CF526602CBDB}" srcId="{208014DE-AA1E-6748-8F8D-33D3AEAF12D2}" destId="{E884FAF6-DF33-EF42-964E-E1C9D36C8709}" srcOrd="1" destOrd="0" parTransId="{DA47E148-0427-D442-B4B7-549749612089}" sibTransId="{62868C24-7885-F740-83D2-FF7F1CE99A3D}"/>
    <dgm:cxn modelId="{F44357F2-2B4F-2542-9896-A4A4F4FDB58A}" srcId="{1B36587D-6743-5B49-8167-077993A5D138}" destId="{E9E89002-ECF9-6143-A92C-CBF8FDFE1DAE}" srcOrd="1" destOrd="0" parTransId="{9581077A-9FC0-2D4E-BF07-D33D7AA6CBFE}" sibTransId="{85A48675-E143-D44C-8A86-D802705EC2FF}"/>
    <dgm:cxn modelId="{CF8EBFDB-5A95-254F-ACFE-223AC4100228}" type="presOf" srcId="{3F9FC0B7-7F4F-F149-BC43-8DC40252F79E}" destId="{668A032A-753A-A145-ACA2-04378278EFA5}" srcOrd="0" destOrd="0" presId="urn:microsoft.com/office/officeart/2005/8/layout/cycle4"/>
    <dgm:cxn modelId="{23492B61-B7CF-9443-A515-8EF31386AFBF}" srcId="{FE4EC973-0DA1-F64B-9D3A-947ADF1981C9}" destId="{1B36587D-6743-5B49-8167-077993A5D138}" srcOrd="3" destOrd="0" parTransId="{F6E91076-6F77-A447-BC3C-87392006D4E5}" sibTransId="{52952E2A-261E-6147-8970-EB67489D5CB1}"/>
    <dgm:cxn modelId="{10F7EC6C-9476-CF44-BACF-EC5D825E08BC}" type="presParOf" srcId="{F6755B44-DD54-C447-BC22-1AFA542803D5}" destId="{BDF855F2-E424-B64F-835E-963F54623DE0}" srcOrd="0" destOrd="0" presId="urn:microsoft.com/office/officeart/2005/8/layout/cycle4"/>
    <dgm:cxn modelId="{174AEC78-5B8D-694A-989A-9DECBDDCB6F4}" type="presParOf" srcId="{BDF855F2-E424-B64F-835E-963F54623DE0}" destId="{21E80711-C0EA-464F-ADD2-B5113C61444E}" srcOrd="0" destOrd="0" presId="urn:microsoft.com/office/officeart/2005/8/layout/cycle4"/>
    <dgm:cxn modelId="{C79FC619-0095-564A-936F-4666CD4FD26E}" type="presParOf" srcId="{21E80711-C0EA-464F-ADD2-B5113C61444E}" destId="{71908484-16DF-AE4C-8BC7-771C7B71AE0F}" srcOrd="0" destOrd="0" presId="urn:microsoft.com/office/officeart/2005/8/layout/cycle4"/>
    <dgm:cxn modelId="{C88A3889-3806-CE4A-9F28-7D7D46B2B46E}" type="presParOf" srcId="{21E80711-C0EA-464F-ADD2-B5113C61444E}" destId="{32C92B93-D1F9-074B-BA15-3E19BDBEBCB1}" srcOrd="1" destOrd="0" presId="urn:microsoft.com/office/officeart/2005/8/layout/cycle4"/>
    <dgm:cxn modelId="{ACCD13DA-A7DD-2D44-A953-777FFC05421F}" type="presParOf" srcId="{BDF855F2-E424-B64F-835E-963F54623DE0}" destId="{FE79D04F-A7B8-0B4C-8726-76AD081C0DB3}" srcOrd="1" destOrd="0" presId="urn:microsoft.com/office/officeart/2005/8/layout/cycle4"/>
    <dgm:cxn modelId="{B476A058-E47B-1B44-8BDF-1BF8B6CAE434}" type="presParOf" srcId="{FE79D04F-A7B8-0B4C-8726-76AD081C0DB3}" destId="{0F0756F5-0398-D94C-A30E-9551ED105736}" srcOrd="0" destOrd="0" presId="urn:microsoft.com/office/officeart/2005/8/layout/cycle4"/>
    <dgm:cxn modelId="{85B9A9F0-6BFE-7A4D-A178-1FC2BAD4768F}" type="presParOf" srcId="{FE79D04F-A7B8-0B4C-8726-76AD081C0DB3}" destId="{0A1319A3-01AE-8844-B1CD-F88EA1879BC8}" srcOrd="1" destOrd="0" presId="urn:microsoft.com/office/officeart/2005/8/layout/cycle4"/>
    <dgm:cxn modelId="{A2F0FB8A-9DF1-8D44-AE77-84E3F9091D96}" type="presParOf" srcId="{BDF855F2-E424-B64F-835E-963F54623DE0}" destId="{76833D6B-8585-4247-B602-6E1EB8CE0A87}" srcOrd="2" destOrd="0" presId="urn:microsoft.com/office/officeart/2005/8/layout/cycle4"/>
    <dgm:cxn modelId="{3636D226-EECE-E34A-8285-FC20D8B34B96}" type="presParOf" srcId="{76833D6B-8585-4247-B602-6E1EB8CE0A87}" destId="{EAF38FF3-41EA-BA43-A5B3-C1F81546AFE2}" srcOrd="0" destOrd="0" presId="urn:microsoft.com/office/officeart/2005/8/layout/cycle4"/>
    <dgm:cxn modelId="{6E30E736-DE79-4E41-8BCC-6A07C1B9858D}" type="presParOf" srcId="{76833D6B-8585-4247-B602-6E1EB8CE0A87}" destId="{F8ACDAE0-6E1C-3746-B0A0-18C34BF56E74}" srcOrd="1" destOrd="0" presId="urn:microsoft.com/office/officeart/2005/8/layout/cycle4"/>
    <dgm:cxn modelId="{41131488-CF10-EA44-BCB3-7BEDABE19173}" type="presParOf" srcId="{BDF855F2-E424-B64F-835E-963F54623DE0}" destId="{F1EF9207-0E49-3641-9760-6C6165A11C8F}" srcOrd="3" destOrd="0" presId="urn:microsoft.com/office/officeart/2005/8/layout/cycle4"/>
    <dgm:cxn modelId="{8A93532D-7F0E-7D47-80C9-842ACF506CCD}" type="presParOf" srcId="{F1EF9207-0E49-3641-9760-6C6165A11C8F}" destId="{27A7D1CF-DB03-3846-8678-30A3E528036C}" srcOrd="0" destOrd="0" presId="urn:microsoft.com/office/officeart/2005/8/layout/cycle4"/>
    <dgm:cxn modelId="{EFC6BAAD-EFD2-564A-BA4A-86C97F6CF476}" type="presParOf" srcId="{F1EF9207-0E49-3641-9760-6C6165A11C8F}" destId="{7D8C29E1-86F8-024A-8C14-F4298B3039EE}" srcOrd="1" destOrd="0" presId="urn:microsoft.com/office/officeart/2005/8/layout/cycle4"/>
    <dgm:cxn modelId="{11B5DA82-A17F-4E44-8B03-68994CB9860C}" type="presParOf" srcId="{BDF855F2-E424-B64F-835E-963F54623DE0}" destId="{5B80ACB1-7D50-DA46-BBCF-B86F0164586D}" srcOrd="4" destOrd="0" presId="urn:microsoft.com/office/officeart/2005/8/layout/cycle4"/>
    <dgm:cxn modelId="{3F91E09A-C404-C348-8C5A-B6378DB14EEA}" type="presParOf" srcId="{F6755B44-DD54-C447-BC22-1AFA542803D5}" destId="{7AE9382C-0E2C-4E48-95E4-0B57B39667A5}" srcOrd="1" destOrd="0" presId="urn:microsoft.com/office/officeart/2005/8/layout/cycle4"/>
    <dgm:cxn modelId="{A539B653-B0E3-7B49-8985-73C12D26654A}" type="presParOf" srcId="{7AE9382C-0E2C-4E48-95E4-0B57B39667A5}" destId="{668A032A-753A-A145-ACA2-04378278EFA5}" srcOrd="0" destOrd="0" presId="urn:microsoft.com/office/officeart/2005/8/layout/cycle4"/>
    <dgm:cxn modelId="{97F93C13-C6A8-E346-AB83-FEB67C520863}" type="presParOf" srcId="{7AE9382C-0E2C-4E48-95E4-0B57B39667A5}" destId="{9756D9A6-200F-D943-B887-9E42DD198079}" srcOrd="1" destOrd="0" presId="urn:microsoft.com/office/officeart/2005/8/layout/cycle4"/>
    <dgm:cxn modelId="{EE754ABC-0A35-CD40-B555-A951484EC51E}" type="presParOf" srcId="{7AE9382C-0E2C-4E48-95E4-0B57B39667A5}" destId="{28C7CF90-C92F-6E46-BE95-F2DBAED8AFE5}" srcOrd="2" destOrd="0" presId="urn:microsoft.com/office/officeart/2005/8/layout/cycle4"/>
    <dgm:cxn modelId="{4DC7F690-6F72-3440-8DA0-6B923BA37492}" type="presParOf" srcId="{7AE9382C-0E2C-4E48-95E4-0B57B39667A5}" destId="{E8879097-F6DD-AF48-B987-CDBCA97864D6}" srcOrd="3" destOrd="0" presId="urn:microsoft.com/office/officeart/2005/8/layout/cycle4"/>
    <dgm:cxn modelId="{614C35F6-3EE3-BC49-AF22-AE8FCD3B277F}" type="presParOf" srcId="{7AE9382C-0E2C-4E48-95E4-0B57B39667A5}" destId="{A4EF4084-5830-1F4A-B365-EB64D8C80D8B}" srcOrd="4" destOrd="0" presId="urn:microsoft.com/office/officeart/2005/8/layout/cycle4"/>
    <dgm:cxn modelId="{A90A6B77-D267-D046-AC7C-C7FD9C8CB59A}" type="presParOf" srcId="{F6755B44-DD54-C447-BC22-1AFA542803D5}" destId="{B1388622-C01A-8644-8378-682B08F552A1}" srcOrd="2" destOrd="0" presId="urn:microsoft.com/office/officeart/2005/8/layout/cycle4"/>
    <dgm:cxn modelId="{1F43D3EA-4EC0-014C-95EF-98A5E9259172}" type="presParOf" srcId="{F6755B44-DD54-C447-BC22-1AFA542803D5}" destId="{2D3D46C1-1854-2D40-89CA-5A9B0DB08FE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38FF3-41EA-BA43-A5B3-C1F81546AFE2}">
      <dsp:nvSpPr>
        <dsp:cNvPr id="0" name=""/>
        <dsp:cNvSpPr/>
      </dsp:nvSpPr>
      <dsp:spPr>
        <a:xfrm>
          <a:off x="4659606" y="3528596"/>
          <a:ext cx="2563421" cy="166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At minimum</a:t>
          </a:r>
          <a:endParaRPr lang="en-US" sz="1800" kern="1200" dirty="0"/>
        </a:p>
      </dsp:txBody>
      <dsp:txXfrm>
        <a:off x="5465109" y="3980201"/>
        <a:ext cx="1721443" cy="1172435"/>
      </dsp:txXfrm>
    </dsp:sp>
    <dsp:sp modelId="{27A7D1CF-DB03-3846-8678-30A3E528036C}">
      <dsp:nvSpPr>
        <dsp:cNvPr id="0" name=""/>
        <dsp:cNvSpPr/>
      </dsp:nvSpPr>
      <dsp:spPr>
        <a:xfrm>
          <a:off x="477181" y="3528596"/>
          <a:ext cx="2563421" cy="166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ETHICAL LITERACY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STROBE?</a:t>
          </a:r>
          <a:endParaRPr lang="en-US" sz="1800" kern="1200" dirty="0"/>
        </a:p>
      </dsp:txBody>
      <dsp:txXfrm>
        <a:off x="513657" y="3980201"/>
        <a:ext cx="1721443" cy="1172435"/>
      </dsp:txXfrm>
    </dsp:sp>
    <dsp:sp modelId="{0F0756F5-0398-D94C-A30E-9551ED105736}">
      <dsp:nvSpPr>
        <dsp:cNvPr id="0" name=""/>
        <dsp:cNvSpPr/>
      </dsp:nvSpPr>
      <dsp:spPr>
        <a:xfrm>
          <a:off x="4659606" y="0"/>
          <a:ext cx="2563421" cy="166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Priority of SP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Built-in dissemination</a:t>
          </a:r>
          <a:endParaRPr lang="en-US" sz="1800" kern="1200" dirty="0"/>
        </a:p>
      </dsp:txBody>
      <dsp:txXfrm>
        <a:off x="5465109" y="36476"/>
        <a:ext cx="1721443" cy="1172435"/>
      </dsp:txXfrm>
    </dsp:sp>
    <dsp:sp modelId="{71908484-16DF-AE4C-8BC7-771C7B71AE0F}">
      <dsp:nvSpPr>
        <dsp:cNvPr id="0" name=""/>
        <dsp:cNvSpPr/>
      </dsp:nvSpPr>
      <dsp:spPr>
        <a:xfrm>
          <a:off x="477181" y="0"/>
          <a:ext cx="2563421" cy="166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Shelter populations</a:t>
          </a:r>
          <a:endParaRPr lang="en-US" sz="1800" kern="1200" dirty="0"/>
        </a:p>
      </dsp:txBody>
      <dsp:txXfrm>
        <a:off x="513657" y="36476"/>
        <a:ext cx="1721443" cy="1172435"/>
      </dsp:txXfrm>
    </dsp:sp>
    <dsp:sp modelId="{668A032A-753A-A145-ACA2-04378278EFA5}">
      <dsp:nvSpPr>
        <dsp:cNvPr id="0" name=""/>
        <dsp:cNvSpPr/>
      </dsp:nvSpPr>
      <dsp:spPr>
        <a:xfrm>
          <a:off x="1551327" y="295779"/>
          <a:ext cx="2246885" cy="2246885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Referral pathway</a:t>
          </a:r>
          <a:endParaRPr lang="en-US" sz="2600" kern="1200" dirty="0"/>
        </a:p>
      </dsp:txBody>
      <dsp:txXfrm>
        <a:off x="2209424" y="953876"/>
        <a:ext cx="1588788" cy="1588788"/>
      </dsp:txXfrm>
    </dsp:sp>
    <dsp:sp modelId="{9756D9A6-200F-D943-B887-9E42DD198079}">
      <dsp:nvSpPr>
        <dsp:cNvPr id="0" name=""/>
        <dsp:cNvSpPr/>
      </dsp:nvSpPr>
      <dsp:spPr>
        <a:xfrm rot="5400000">
          <a:off x="3901996" y="295779"/>
          <a:ext cx="2246885" cy="2246885"/>
        </a:xfrm>
        <a:prstGeom prst="pieWedg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Co-designed research</a:t>
          </a:r>
          <a:endParaRPr lang="en-US" sz="2600" kern="1200" dirty="0"/>
        </a:p>
      </dsp:txBody>
      <dsp:txXfrm rot="-5400000">
        <a:off x="3901996" y="953876"/>
        <a:ext cx="1588788" cy="1588788"/>
      </dsp:txXfrm>
    </dsp:sp>
    <dsp:sp modelId="{28C7CF90-C92F-6E46-BE95-F2DBAED8AFE5}">
      <dsp:nvSpPr>
        <dsp:cNvPr id="0" name=""/>
        <dsp:cNvSpPr/>
      </dsp:nvSpPr>
      <dsp:spPr>
        <a:xfrm rot="10800000">
          <a:off x="3901996" y="2646447"/>
          <a:ext cx="2246885" cy="2246885"/>
        </a:xfrm>
        <a:prstGeom prst="pieWedg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In-country IRB</a:t>
          </a:r>
          <a:endParaRPr lang="en-US" sz="2600" kern="1200" dirty="0"/>
        </a:p>
      </dsp:txBody>
      <dsp:txXfrm rot="10800000">
        <a:off x="3901996" y="2646447"/>
        <a:ext cx="1588788" cy="1588788"/>
      </dsp:txXfrm>
    </dsp:sp>
    <dsp:sp modelId="{E8879097-F6DD-AF48-B987-CDBCA97864D6}">
      <dsp:nvSpPr>
        <dsp:cNvPr id="0" name=""/>
        <dsp:cNvSpPr/>
      </dsp:nvSpPr>
      <dsp:spPr>
        <a:xfrm rot="16200000">
          <a:off x="1551327" y="2646447"/>
          <a:ext cx="2246885" cy="2246885"/>
        </a:xfrm>
        <a:prstGeom prst="pieWedg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INGO research</a:t>
          </a:r>
          <a:endParaRPr lang="en-US" sz="2600" kern="1200" dirty="0"/>
        </a:p>
      </dsp:txBody>
      <dsp:txXfrm rot="5400000">
        <a:off x="2209424" y="2646447"/>
        <a:ext cx="1588788" cy="1588788"/>
      </dsp:txXfrm>
    </dsp:sp>
    <dsp:sp modelId="{B1388622-C01A-8644-8378-682B08F552A1}">
      <dsp:nvSpPr>
        <dsp:cNvPr id="0" name=""/>
        <dsp:cNvSpPr/>
      </dsp:nvSpPr>
      <dsp:spPr>
        <a:xfrm>
          <a:off x="3462218" y="2127536"/>
          <a:ext cx="775772" cy="674584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D46C1-1854-2D40-89CA-5A9B0DB08FE4}">
      <dsp:nvSpPr>
        <dsp:cNvPr id="0" name=""/>
        <dsp:cNvSpPr/>
      </dsp:nvSpPr>
      <dsp:spPr>
        <a:xfrm rot="10800000">
          <a:off x="3462218" y="2386991"/>
          <a:ext cx="775772" cy="674584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42503-E118-F148-82EF-D9A0F7E1ED80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311FE-E3BA-994B-AFF8-DCDF7B8D8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0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21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40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8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34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74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33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3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311FE-E3BA-994B-AFF8-DCDF7B8D8E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99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2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1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8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2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0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9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1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0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1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D7508-CD95-0845-A26F-1DF5966449E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2B44-6087-4345-8166-A230386C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8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74" y="0"/>
            <a:ext cx="4704347" cy="32852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r="-3300"/>
          <a:stretch/>
        </p:blipFill>
        <p:spPr>
          <a:xfrm>
            <a:off x="4657872" y="0"/>
            <a:ext cx="4638026" cy="32852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4560" y="6646821"/>
            <a:ext cx="381586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750" dirty="0"/>
              <a:t>Trafficked fishermen returning home from Indonesia. Copyright @ Associated Press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352675" y="5488615"/>
            <a:ext cx="2943224" cy="81593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Nicola Pocock</a:t>
            </a:r>
          </a:p>
          <a:p>
            <a:pPr algn="l"/>
            <a:r>
              <a:rPr lang="en-US" sz="2000" dirty="0" smtClean="0"/>
              <a:t>Postdoctoral Fellow</a:t>
            </a:r>
            <a:endParaRPr lang="en-MY" sz="2000" dirty="0"/>
          </a:p>
        </p:txBody>
      </p:sp>
      <p:sp>
        <p:nvSpPr>
          <p:cNvPr id="8" name="Rectangle 7"/>
          <p:cNvSpPr/>
          <p:nvPr/>
        </p:nvSpPr>
        <p:spPr>
          <a:xfrm>
            <a:off x="985604" y="3534725"/>
            <a:ext cx="734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Arial" charset="0"/>
                <a:ea typeface="Arial" charset="0"/>
                <a:cs typeface="Arial" charset="0"/>
              </a:rPr>
              <a:t>Ethics in trafficking research:</a:t>
            </a:r>
          </a:p>
          <a:p>
            <a:pPr algn="ctr"/>
            <a:r>
              <a:rPr lang="en-US" sz="3000" b="1" dirty="0" smtClean="0">
                <a:latin typeface="Arial" charset="0"/>
                <a:ea typeface="Arial" charset="0"/>
                <a:cs typeface="Arial" charset="0"/>
              </a:rPr>
              <a:t>Study </a:t>
            </a:r>
            <a:r>
              <a:rPr lang="en-US" sz="3000" b="1" dirty="0">
                <a:latin typeface="Arial" charset="0"/>
                <a:ea typeface="Arial" charset="0"/>
                <a:cs typeface="Arial" charset="0"/>
              </a:rPr>
              <a:t>on Trafficking, Exploitation &amp; Abuse in the Mekong (STEAM)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4" y="5261577"/>
            <a:ext cx="2237794" cy="125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912087" y="112477"/>
            <a:ext cx="7528650" cy="97856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 Black"/>
                <a:cs typeface="Arial Black"/>
              </a:rPr>
              <a:t>Study settings</a:t>
            </a:r>
            <a:endParaRPr lang="en-GB" sz="3600" dirty="0">
              <a:latin typeface="Arial Black"/>
              <a:cs typeface="Arial Black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1" y="3739610"/>
            <a:ext cx="1380506" cy="13805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27" y="1952006"/>
            <a:ext cx="1420395" cy="1420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31" y="3877077"/>
            <a:ext cx="1105572" cy="1105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1" y="1274254"/>
            <a:ext cx="1926389" cy="19263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95885" y="1559141"/>
            <a:ext cx="32270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Post-trafficking service providers</a:t>
            </a:r>
            <a:endParaRPr lang="en-US" sz="2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172888" y="2446761"/>
            <a:ext cx="3227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Migrant helplines</a:t>
            </a:r>
            <a:endParaRPr lang="en-US" sz="2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95885" y="3877077"/>
            <a:ext cx="3227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Case file review</a:t>
            </a:r>
            <a:endParaRPr lang="en-US" sz="2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12087" y="5353117"/>
            <a:ext cx="77922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C00000"/>
                </a:solidFill>
              </a:rPr>
              <a:t>At work (supply chains), in transit (border crossings) or in home communities..</a:t>
            </a:r>
            <a:endParaRPr lang="en-US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22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M sh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71" y="5527030"/>
            <a:ext cx="1602740" cy="2074134"/>
          </a:xfrm>
          <a:prstGeom prst="rect">
            <a:avLst/>
          </a:prstGeom>
        </p:spPr>
      </p:pic>
      <p:pic>
        <p:nvPicPr>
          <p:cNvPr id="7" name="Picture 6" descr="ANESVAD sho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5941123"/>
            <a:ext cx="1947327" cy="922221"/>
          </a:xfrm>
          <a:prstGeom prst="rect">
            <a:avLst/>
          </a:prstGeom>
        </p:spPr>
      </p:pic>
      <p:pic>
        <p:nvPicPr>
          <p:cNvPr id="11" name="Picture 10" descr="lshtm_logo_posters-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0" y="5898414"/>
            <a:ext cx="1821883" cy="956787"/>
          </a:xfrm>
          <a:prstGeom prst="rect">
            <a:avLst/>
          </a:prstGeom>
        </p:spPr>
      </p:pic>
      <p:pic>
        <p:nvPicPr>
          <p:cNvPr id="12" name="Picture 11" descr="IDF cropped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5" y="6014628"/>
            <a:ext cx="3244780" cy="865975"/>
          </a:xfrm>
          <a:prstGeom prst="rect">
            <a:avLst/>
          </a:prstGeom>
        </p:spPr>
      </p:pic>
      <p:pic>
        <p:nvPicPr>
          <p:cNvPr id="8" name="Picture 7" descr="Steam cover copy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13" y="6705"/>
            <a:ext cx="4948352" cy="60146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636" y="160057"/>
            <a:ext cx="18205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>
                <a:latin typeface="Arial" charset="0"/>
                <a:ea typeface="Arial" charset="0"/>
                <a:cs typeface="Arial" charset="0"/>
              </a:rPr>
              <a:t>STEAM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3563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70956" y="1494"/>
            <a:ext cx="5920353" cy="6427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900" dirty="0" smtClean="0">
                <a:latin typeface="Arial Black"/>
                <a:cs typeface="Arial Black"/>
              </a:rPr>
              <a:t>Study overview</a:t>
            </a:r>
            <a:endParaRPr lang="en-GB" sz="2900" dirty="0">
              <a:latin typeface="Arial Black"/>
              <a:cs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5011" y="624232"/>
            <a:ext cx="2713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First interview </a:t>
            </a:r>
          </a:p>
          <a:p>
            <a:pPr algn="ctr"/>
            <a:r>
              <a:rPr lang="en-US" b="1" dirty="0" smtClean="0"/>
              <a:t>(2 weeks)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85607" y="593873"/>
            <a:ext cx="322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Follow up interview </a:t>
            </a:r>
            <a:endParaRPr lang="en-US" b="1" dirty="0"/>
          </a:p>
          <a:p>
            <a:pPr algn="ctr"/>
            <a:r>
              <a:rPr lang="en-US" b="1" dirty="0" smtClean="0"/>
              <a:t>(1-3 months later)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20350" r="51873"/>
          <a:stretch/>
        </p:blipFill>
        <p:spPr>
          <a:xfrm>
            <a:off x="2574825" y="3293710"/>
            <a:ext cx="439100" cy="858158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30" y="4995253"/>
            <a:ext cx="952576" cy="627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25" y="3505310"/>
            <a:ext cx="993261" cy="6495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r="53205"/>
          <a:stretch/>
        </p:blipFill>
        <p:spPr>
          <a:xfrm>
            <a:off x="3031651" y="3284941"/>
            <a:ext cx="726205" cy="8424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42078" y="783533"/>
            <a:ext cx="20176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Lost to Follow up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40212" y="2484940"/>
            <a:ext cx="3030605" cy="3659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4140212" y="1634774"/>
            <a:ext cx="1045030" cy="3762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5432067" y="3063013"/>
            <a:ext cx="790270" cy="885500"/>
            <a:chOff x="4668121" y="1712216"/>
            <a:chExt cx="790270" cy="8855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/>
            <a:srcRect r="76446"/>
            <a:stretch/>
          </p:blipFill>
          <p:spPr>
            <a:xfrm>
              <a:off x="4668121" y="1727896"/>
              <a:ext cx="370605" cy="85414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/>
            <a:srcRect r="76446"/>
            <a:stretch/>
          </p:blipFill>
          <p:spPr>
            <a:xfrm>
              <a:off x="5074179" y="1712216"/>
              <a:ext cx="384212" cy="8855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</p:pic>
      </p:grpSp>
      <p:sp>
        <p:nvSpPr>
          <p:cNvPr id="39" name="Right Arrow 38"/>
          <p:cNvSpPr/>
          <p:nvPr/>
        </p:nvSpPr>
        <p:spPr>
          <a:xfrm>
            <a:off x="4164270" y="3412623"/>
            <a:ext cx="1045030" cy="3762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140212" y="4222490"/>
            <a:ext cx="3030605" cy="3873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413565" y="2233625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251</a:t>
            </a:r>
            <a:endParaRPr lang="en-US" b="1" dirty="0"/>
          </a:p>
        </p:txBody>
      </p:sp>
      <p:sp>
        <p:nvSpPr>
          <p:cNvPr id="58" name="Rectangle 57"/>
          <p:cNvSpPr/>
          <p:nvPr/>
        </p:nvSpPr>
        <p:spPr>
          <a:xfrm>
            <a:off x="7166103" y="2659387"/>
            <a:ext cx="79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69</a:t>
            </a:r>
            <a:endParaRPr lang="en-US" b="1" dirty="0"/>
          </a:p>
        </p:txBody>
      </p:sp>
      <p:sp>
        <p:nvSpPr>
          <p:cNvPr id="59" name="Rectangle 58"/>
          <p:cNvSpPr/>
          <p:nvPr/>
        </p:nvSpPr>
        <p:spPr>
          <a:xfrm>
            <a:off x="5402176" y="3861910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281</a:t>
            </a:r>
            <a:endParaRPr lang="en-US" b="1" dirty="0"/>
          </a:p>
        </p:txBody>
      </p:sp>
      <p:sp>
        <p:nvSpPr>
          <p:cNvPr id="60" name="Rectangle 59"/>
          <p:cNvSpPr/>
          <p:nvPr/>
        </p:nvSpPr>
        <p:spPr>
          <a:xfrm>
            <a:off x="7164292" y="5905505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171</a:t>
            </a:r>
            <a:endParaRPr lang="en-US" b="1" dirty="0"/>
          </a:p>
        </p:txBody>
      </p:sp>
      <p:sp>
        <p:nvSpPr>
          <p:cNvPr id="61" name="Rectangle 60"/>
          <p:cNvSpPr/>
          <p:nvPr/>
        </p:nvSpPr>
        <p:spPr>
          <a:xfrm>
            <a:off x="2305088" y="2602957"/>
            <a:ext cx="1560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Women = 320 </a:t>
            </a:r>
            <a:endParaRPr lang="en-US" b="1" dirty="0"/>
          </a:p>
        </p:txBody>
      </p:sp>
      <p:sp>
        <p:nvSpPr>
          <p:cNvPr id="63" name="Rectangle 62"/>
          <p:cNvSpPr/>
          <p:nvPr/>
        </p:nvSpPr>
        <p:spPr>
          <a:xfrm>
            <a:off x="2425026" y="5881660"/>
            <a:ext cx="160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Children = 387 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39" y="1888845"/>
            <a:ext cx="1011567" cy="667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50" y="5064449"/>
            <a:ext cx="511119" cy="5111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98" y="5064449"/>
            <a:ext cx="530273" cy="530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091" y="1821326"/>
            <a:ext cx="745253" cy="7452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855" y="1476180"/>
            <a:ext cx="746612" cy="746612"/>
          </a:xfrm>
          <a:prstGeom prst="rect">
            <a:avLst/>
          </a:prstGeom>
        </p:spPr>
      </p:pic>
      <p:sp>
        <p:nvSpPr>
          <p:cNvPr id="69" name="Right Arrow 68"/>
          <p:cNvSpPr/>
          <p:nvPr/>
        </p:nvSpPr>
        <p:spPr>
          <a:xfrm>
            <a:off x="4164270" y="5005312"/>
            <a:ext cx="1045030" cy="3762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/>
          <p:cNvSpPr/>
          <p:nvPr/>
        </p:nvSpPr>
        <p:spPr>
          <a:xfrm>
            <a:off x="4136098" y="5799137"/>
            <a:ext cx="3005222" cy="3645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01" y="1630971"/>
            <a:ext cx="745253" cy="745253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44" y="1629612"/>
            <a:ext cx="746612" cy="746612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04" y="1629612"/>
            <a:ext cx="746612" cy="746612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42" y="1466548"/>
            <a:ext cx="746612" cy="746612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/>
          <a:srcRect l="20350" r="51873"/>
          <a:stretch/>
        </p:blipFill>
        <p:spPr>
          <a:xfrm>
            <a:off x="7333623" y="3819336"/>
            <a:ext cx="439100" cy="858158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647" y="5329585"/>
            <a:ext cx="511119" cy="511119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744" y="4901911"/>
            <a:ext cx="530273" cy="530273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2507193" y="4214375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Men = 395 </a:t>
            </a:r>
            <a:endParaRPr lang="en-US" b="1" dirty="0"/>
          </a:p>
        </p:txBody>
      </p:sp>
      <p:sp>
        <p:nvSpPr>
          <p:cNvPr id="79" name="Rectangle 78"/>
          <p:cNvSpPr/>
          <p:nvPr/>
        </p:nvSpPr>
        <p:spPr>
          <a:xfrm>
            <a:off x="7120232" y="4625921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114</a:t>
            </a:r>
            <a:endParaRPr lang="en-US" b="1" dirty="0"/>
          </a:p>
        </p:txBody>
      </p:sp>
      <p:sp>
        <p:nvSpPr>
          <p:cNvPr id="80" name="Rectangle 79"/>
          <p:cNvSpPr/>
          <p:nvPr/>
        </p:nvSpPr>
        <p:spPr>
          <a:xfrm>
            <a:off x="5328951" y="5438190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216</a:t>
            </a:r>
            <a:endParaRPr lang="en-US" b="1" dirty="0"/>
          </a:p>
        </p:txBody>
      </p:sp>
      <p:sp>
        <p:nvSpPr>
          <p:cNvPr id="81" name="Rectangle 80"/>
          <p:cNvSpPr/>
          <p:nvPr/>
        </p:nvSpPr>
        <p:spPr>
          <a:xfrm>
            <a:off x="442843" y="947397"/>
            <a:ext cx="1513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Service providers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28374" y="2673898"/>
            <a:ext cx="675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5</a:t>
            </a:r>
            <a:endParaRPr lang="en-US" b="1" dirty="0"/>
          </a:p>
        </p:txBody>
      </p:sp>
      <p:sp>
        <p:nvSpPr>
          <p:cNvPr id="83" name="Rectangle 82"/>
          <p:cNvSpPr/>
          <p:nvPr/>
        </p:nvSpPr>
        <p:spPr>
          <a:xfrm>
            <a:off x="861904" y="4151868"/>
            <a:ext cx="675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6</a:t>
            </a:r>
            <a:endParaRPr lang="en-US" b="1" dirty="0"/>
          </a:p>
        </p:txBody>
      </p:sp>
      <p:sp>
        <p:nvSpPr>
          <p:cNvPr id="84" name="Rectangle 83"/>
          <p:cNvSpPr/>
          <p:nvPr/>
        </p:nvSpPr>
        <p:spPr>
          <a:xfrm>
            <a:off x="901414" y="5727577"/>
            <a:ext cx="675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4</a:t>
            </a:r>
            <a:endParaRPr lang="en-US" b="1" dirty="0"/>
          </a:p>
        </p:txBody>
      </p:sp>
      <p:sp>
        <p:nvSpPr>
          <p:cNvPr id="85" name="Rectangle 84"/>
          <p:cNvSpPr/>
          <p:nvPr/>
        </p:nvSpPr>
        <p:spPr>
          <a:xfrm>
            <a:off x="-41517" y="6436776"/>
            <a:ext cx="1806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smtClean="0"/>
              <a:t>TOTAL       N </a:t>
            </a:r>
            <a:r>
              <a:rPr lang="en-US" b="1" dirty="0" smtClean="0"/>
              <a:t>= 15 </a:t>
            </a:r>
            <a:endParaRPr lang="en-US" b="1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442843" y="6290879"/>
            <a:ext cx="82359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2574825" y="6422231"/>
            <a:ext cx="107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1102 </a:t>
            </a:r>
            <a:endParaRPr lang="en-US" b="1" dirty="0"/>
          </a:p>
        </p:txBody>
      </p:sp>
      <p:sp>
        <p:nvSpPr>
          <p:cNvPr id="87" name="Rectangle 86"/>
          <p:cNvSpPr/>
          <p:nvPr/>
        </p:nvSpPr>
        <p:spPr>
          <a:xfrm>
            <a:off x="5314248" y="6400145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748 </a:t>
            </a:r>
            <a:endParaRPr lang="en-US" b="1" dirty="0"/>
          </a:p>
        </p:txBody>
      </p:sp>
      <p:sp>
        <p:nvSpPr>
          <p:cNvPr id="88" name="Rectangle 87"/>
          <p:cNvSpPr/>
          <p:nvPr/>
        </p:nvSpPr>
        <p:spPr>
          <a:xfrm>
            <a:off x="6919242" y="6418339"/>
            <a:ext cx="1508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N = 354 (32%)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87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M sh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71" y="5527030"/>
            <a:ext cx="1602740" cy="2074134"/>
          </a:xfrm>
          <a:prstGeom prst="rect">
            <a:avLst/>
          </a:prstGeom>
        </p:spPr>
      </p:pic>
      <p:pic>
        <p:nvPicPr>
          <p:cNvPr id="7" name="Picture 6" descr="ANESVAD sho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5941123"/>
            <a:ext cx="1947327" cy="922221"/>
          </a:xfrm>
          <a:prstGeom prst="rect">
            <a:avLst/>
          </a:prstGeom>
        </p:spPr>
      </p:pic>
      <p:pic>
        <p:nvPicPr>
          <p:cNvPr id="11" name="Picture 10" descr="lshtm_logo_posters-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0" y="5898414"/>
            <a:ext cx="1821883" cy="956787"/>
          </a:xfrm>
          <a:prstGeom prst="rect">
            <a:avLst/>
          </a:prstGeom>
        </p:spPr>
      </p:pic>
      <p:pic>
        <p:nvPicPr>
          <p:cNvPr id="12" name="Picture 11" descr="IDF cropped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5" y="6014628"/>
            <a:ext cx="3244780" cy="86597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91040" y="-16042"/>
            <a:ext cx="6880730" cy="8106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 Black"/>
                <a:cs typeface="Arial Black"/>
              </a:rPr>
              <a:t>Ethical issues &amp; concerns</a:t>
            </a:r>
            <a:endParaRPr lang="en-GB" sz="3600" dirty="0">
              <a:latin typeface="Arial Black"/>
              <a:cs typeface="Arial Black"/>
            </a:endParaRPr>
          </a:p>
        </p:txBody>
      </p:sp>
      <p:pic>
        <p:nvPicPr>
          <p:cNvPr id="9" name="Picture 8" descr="2003 WHO ethics guid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526" y="653212"/>
            <a:ext cx="3553995" cy="503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6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M sh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71" y="5527030"/>
            <a:ext cx="1602740" cy="2074134"/>
          </a:xfrm>
          <a:prstGeom prst="rect">
            <a:avLst/>
          </a:prstGeom>
        </p:spPr>
      </p:pic>
      <p:pic>
        <p:nvPicPr>
          <p:cNvPr id="7" name="Picture 6" descr="ANESVAD sho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5941123"/>
            <a:ext cx="1947327" cy="922221"/>
          </a:xfrm>
          <a:prstGeom prst="rect">
            <a:avLst/>
          </a:prstGeom>
        </p:spPr>
      </p:pic>
      <p:pic>
        <p:nvPicPr>
          <p:cNvPr id="11" name="Picture 10" descr="lshtm_logo_posters-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0" y="5898414"/>
            <a:ext cx="1821883" cy="956787"/>
          </a:xfrm>
          <a:prstGeom prst="rect">
            <a:avLst/>
          </a:prstGeom>
        </p:spPr>
      </p:pic>
      <p:pic>
        <p:nvPicPr>
          <p:cNvPr id="12" name="Picture 11" descr="IDF cropped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5" y="6014628"/>
            <a:ext cx="3244780" cy="86597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936256" y="144380"/>
            <a:ext cx="5651660" cy="9422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900" dirty="0" smtClean="0">
                <a:latin typeface="Arial Black"/>
                <a:cs typeface="Arial Black"/>
              </a:rPr>
              <a:t>Interview difficulty (%)</a:t>
            </a:r>
            <a:endParaRPr lang="en-GB" sz="2900" dirty="0">
              <a:latin typeface="Arial Black"/>
              <a:cs typeface="Arial Black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48668380"/>
              </p:ext>
            </p:extLst>
          </p:nvPr>
        </p:nvGraphicFramePr>
        <p:xfrm>
          <a:off x="968891" y="1086609"/>
          <a:ext cx="7116330" cy="456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6932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M sh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71" y="5527030"/>
            <a:ext cx="1602740" cy="2074134"/>
          </a:xfrm>
          <a:prstGeom prst="rect">
            <a:avLst/>
          </a:prstGeom>
        </p:spPr>
      </p:pic>
      <p:pic>
        <p:nvPicPr>
          <p:cNvPr id="7" name="Picture 6" descr="ANESVAD sho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5941123"/>
            <a:ext cx="1947327" cy="922221"/>
          </a:xfrm>
          <a:prstGeom prst="rect">
            <a:avLst/>
          </a:prstGeom>
        </p:spPr>
      </p:pic>
      <p:pic>
        <p:nvPicPr>
          <p:cNvPr id="11" name="Picture 10" descr="lshtm_logo_posters-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0" y="5898414"/>
            <a:ext cx="1821883" cy="956787"/>
          </a:xfrm>
          <a:prstGeom prst="rect">
            <a:avLst/>
          </a:prstGeom>
        </p:spPr>
      </p:pic>
      <p:pic>
        <p:nvPicPr>
          <p:cNvPr id="12" name="Picture 11" descr="IDF cropped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5" y="6014628"/>
            <a:ext cx="3244780" cy="86597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03510" y="112671"/>
            <a:ext cx="8575173" cy="13442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900" dirty="0">
                <a:latin typeface="Arial Black"/>
                <a:cs typeface="Arial Black"/>
              </a:rPr>
              <a:t>Will you meet again to answers questions like this in 3-4 weeks? (%)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756162643"/>
              </p:ext>
            </p:extLst>
          </p:nvPr>
        </p:nvGraphicFramePr>
        <p:xfrm>
          <a:off x="1032932" y="1329657"/>
          <a:ext cx="7116330" cy="456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290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M sh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71" y="5527030"/>
            <a:ext cx="1602740" cy="2074134"/>
          </a:xfrm>
          <a:prstGeom prst="rect">
            <a:avLst/>
          </a:prstGeom>
        </p:spPr>
      </p:pic>
      <p:pic>
        <p:nvPicPr>
          <p:cNvPr id="7" name="Picture 6" descr="ANESVAD sho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5941123"/>
            <a:ext cx="1947327" cy="922221"/>
          </a:xfrm>
          <a:prstGeom prst="rect">
            <a:avLst/>
          </a:prstGeom>
        </p:spPr>
      </p:pic>
      <p:pic>
        <p:nvPicPr>
          <p:cNvPr id="11" name="Picture 10" descr="lshtm_logo_posters-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0" y="5898414"/>
            <a:ext cx="1821883" cy="956787"/>
          </a:xfrm>
          <a:prstGeom prst="rect">
            <a:avLst/>
          </a:prstGeom>
        </p:spPr>
      </p:pic>
      <p:pic>
        <p:nvPicPr>
          <p:cNvPr id="12" name="Picture 11" descr="IDF cropped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5" y="6014628"/>
            <a:ext cx="3244780" cy="86597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15901" y="147638"/>
            <a:ext cx="8703510" cy="8106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200" dirty="0" smtClean="0">
                <a:latin typeface="Arial Black"/>
                <a:cs typeface="Arial Black"/>
              </a:rPr>
              <a:t>Reasons for not agreeing to </a:t>
            </a:r>
          </a:p>
          <a:p>
            <a:r>
              <a:rPr lang="en-GB" sz="4200" dirty="0" smtClean="0">
                <a:latin typeface="Arial Black"/>
                <a:cs typeface="Arial Black"/>
              </a:rPr>
              <a:t>follow-up interview (%)</a:t>
            </a:r>
            <a:endParaRPr lang="en-GB" sz="4200" dirty="0">
              <a:latin typeface="Arial Black"/>
              <a:cs typeface="Arial Black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86120987"/>
              </p:ext>
            </p:extLst>
          </p:nvPr>
        </p:nvGraphicFramePr>
        <p:xfrm>
          <a:off x="856595" y="1140216"/>
          <a:ext cx="7822183" cy="467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020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981200" y="128337"/>
            <a:ext cx="5181600" cy="8106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200" dirty="0" smtClean="0">
                <a:latin typeface="Arial Black"/>
                <a:cs typeface="Arial Black"/>
              </a:rPr>
              <a:t>Recommendations</a:t>
            </a:r>
            <a:endParaRPr lang="en-GB" sz="4200" dirty="0">
              <a:latin typeface="Arial Black"/>
              <a:cs typeface="Arial Black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6613998"/>
              </p:ext>
            </p:extLst>
          </p:nvPr>
        </p:nvGraphicFramePr>
        <p:xfrm>
          <a:off x="866274" y="1147519"/>
          <a:ext cx="7700210" cy="5189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99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207</Words>
  <Application>Microsoft Office PowerPoint</Application>
  <PresentationFormat>On-screen Show (4:3)</PresentationFormat>
  <Paragraphs>65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nicolapocock@gmail.com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Pocock</dc:creator>
  <cp:lastModifiedBy>Hunt, Adrienne</cp:lastModifiedBy>
  <cp:revision>161</cp:revision>
  <dcterms:created xsi:type="dcterms:W3CDTF">2015-02-24T04:43:32Z</dcterms:created>
  <dcterms:modified xsi:type="dcterms:W3CDTF">2017-12-21T09:35:08Z</dcterms:modified>
</cp:coreProperties>
</file>