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81759" autoAdjust="0"/>
  </p:normalViewPr>
  <p:slideViewPr>
    <p:cSldViewPr>
      <p:cViewPr varScale="1">
        <p:scale>
          <a:sx n="75" d="100"/>
          <a:sy n="75" d="100"/>
        </p:scale>
        <p:origin x="-84" y="-24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36BE13-E0F0-4FE4-97D4-A07AABD7C8DE}" type="doc">
      <dgm:prSet loTypeId="urn:microsoft.com/office/officeart/2005/8/layout/bProcess3" loCatId="process" qsTypeId="urn:microsoft.com/office/officeart/2005/8/quickstyle/simple5" qsCatId="simple" csTypeId="urn:microsoft.com/office/officeart/2005/8/colors/accent2_2" csCatId="accent2" phldr="1"/>
      <dgm:spPr/>
      <dgm:t>
        <a:bodyPr/>
        <a:lstStyle/>
        <a:p>
          <a:endParaRPr lang="en-US"/>
        </a:p>
      </dgm:t>
    </dgm:pt>
    <dgm:pt modelId="{159E4E8D-EFF1-4299-8C16-BA111849660E}">
      <dgm:prSet phldrT="[Text]" custT="1"/>
      <dgm:spPr/>
      <dgm:t>
        <a:bodyPr/>
        <a:lstStyle/>
        <a:p>
          <a:r>
            <a:rPr lang="en-US" sz="2400" b="1" dirty="0" smtClean="0"/>
            <a:t>Institutional Scientific Committee</a:t>
          </a:r>
        </a:p>
        <a:p>
          <a:r>
            <a:rPr lang="en-US" sz="2400" b="1" dirty="0" smtClean="0">
              <a:solidFill>
                <a:srgbClr val="FFFF00"/>
              </a:solidFill>
              <a:effectLst>
                <a:outerShdw blurRad="38100" dist="38100" dir="2700000" algn="tl">
                  <a:srgbClr val="000000">
                    <a:alpha val="43137"/>
                  </a:srgbClr>
                </a:outerShdw>
              </a:effectLst>
            </a:rPr>
            <a:t>30 Days </a:t>
          </a:r>
          <a:endParaRPr lang="en-US" sz="2400" b="1" dirty="0">
            <a:solidFill>
              <a:srgbClr val="FFFF00"/>
            </a:solidFill>
            <a:effectLst>
              <a:outerShdw blurRad="38100" dist="38100" dir="2700000" algn="tl">
                <a:srgbClr val="000000">
                  <a:alpha val="43137"/>
                </a:srgbClr>
              </a:outerShdw>
            </a:effectLst>
          </a:endParaRPr>
        </a:p>
      </dgm:t>
    </dgm:pt>
    <dgm:pt modelId="{A546D2DA-27D4-47C5-B7E2-AA952F513560}" type="parTrans" cxnId="{9B79921B-01C4-44D5-9D60-3F49902A725C}">
      <dgm:prSet/>
      <dgm:spPr/>
      <dgm:t>
        <a:bodyPr/>
        <a:lstStyle/>
        <a:p>
          <a:endParaRPr lang="en-US" sz="2000" b="1"/>
        </a:p>
      </dgm:t>
    </dgm:pt>
    <dgm:pt modelId="{C0DE5BE5-7866-40B6-98D5-299E09E3A6B4}" type="sibTrans" cxnId="{9B79921B-01C4-44D5-9D60-3F49902A725C}">
      <dgm:prSet custT="1"/>
      <dgm:spPr/>
      <dgm:t>
        <a:bodyPr/>
        <a:lstStyle/>
        <a:p>
          <a:endParaRPr lang="en-US" sz="600" b="1">
            <a:solidFill>
              <a:schemeClr val="tx1"/>
            </a:solidFill>
          </a:endParaRPr>
        </a:p>
      </dgm:t>
    </dgm:pt>
    <dgm:pt modelId="{78BC028F-05B9-429C-8B40-58C004538780}">
      <dgm:prSet phldrT="[Text]" custT="1"/>
      <dgm:spPr/>
      <dgm:t>
        <a:bodyPr/>
        <a:lstStyle/>
        <a:p>
          <a:r>
            <a:rPr lang="en-US" sz="2400" b="1" dirty="0" smtClean="0"/>
            <a:t>Research Ethics Committee </a:t>
          </a:r>
        </a:p>
        <a:p>
          <a:r>
            <a:rPr lang="en-US" sz="2400" b="1" dirty="0" smtClean="0">
              <a:solidFill>
                <a:srgbClr val="FFFF00"/>
              </a:solidFill>
              <a:effectLst>
                <a:outerShdw blurRad="38100" dist="38100" dir="2700000" algn="tl">
                  <a:srgbClr val="000000">
                    <a:alpha val="43137"/>
                  </a:srgbClr>
                </a:outerShdw>
              </a:effectLst>
            </a:rPr>
            <a:t>30 Days</a:t>
          </a:r>
          <a:endParaRPr lang="en-US" sz="2400" b="1" dirty="0">
            <a:solidFill>
              <a:srgbClr val="FFFF00"/>
            </a:solidFill>
            <a:effectLst>
              <a:outerShdw blurRad="38100" dist="38100" dir="2700000" algn="tl">
                <a:srgbClr val="000000">
                  <a:alpha val="43137"/>
                </a:srgbClr>
              </a:outerShdw>
            </a:effectLst>
          </a:endParaRPr>
        </a:p>
      </dgm:t>
    </dgm:pt>
    <dgm:pt modelId="{2C069534-7656-466F-9C7C-F8A9022E03DA}" type="parTrans" cxnId="{5BECBDB5-8379-4BEB-B3FA-28164C4DC0B3}">
      <dgm:prSet/>
      <dgm:spPr/>
      <dgm:t>
        <a:bodyPr/>
        <a:lstStyle/>
        <a:p>
          <a:endParaRPr lang="en-US" sz="2000" b="1"/>
        </a:p>
      </dgm:t>
    </dgm:pt>
    <dgm:pt modelId="{960A3252-F128-4D7C-B70E-198BACEA0122}" type="sibTrans" cxnId="{5BECBDB5-8379-4BEB-B3FA-28164C4DC0B3}">
      <dgm:prSet custT="1"/>
      <dgm:spPr/>
      <dgm:t>
        <a:bodyPr/>
        <a:lstStyle/>
        <a:p>
          <a:endParaRPr lang="en-US" sz="600" b="1">
            <a:solidFill>
              <a:schemeClr val="tx1"/>
            </a:solidFill>
          </a:endParaRPr>
        </a:p>
      </dgm:t>
    </dgm:pt>
    <dgm:pt modelId="{C35697ED-2822-406F-B93F-2720AAAFF139}">
      <dgm:prSet phldrT="[Text]" custT="1"/>
      <dgm:spPr/>
      <dgm:t>
        <a:bodyPr/>
        <a:lstStyle/>
        <a:p>
          <a:r>
            <a:rPr lang="en-US" sz="2400" b="1" dirty="0" smtClean="0">
              <a:latin typeface="Arial" charset="0"/>
            </a:rPr>
            <a:t>Ministry of Health (MOH) National Research Ethics Committee</a:t>
          </a:r>
        </a:p>
        <a:p>
          <a:r>
            <a:rPr lang="en-US" sz="2400" b="1" dirty="0" smtClean="0">
              <a:solidFill>
                <a:srgbClr val="FFFF00"/>
              </a:solidFill>
              <a:effectLst>
                <a:outerShdw blurRad="38100" dist="38100" dir="2700000" algn="tl">
                  <a:srgbClr val="000000">
                    <a:alpha val="43137"/>
                  </a:srgbClr>
                </a:outerShdw>
              </a:effectLst>
            </a:rPr>
            <a:t>60 Days</a:t>
          </a:r>
          <a:endParaRPr lang="en-US" sz="2400" b="1" dirty="0">
            <a:solidFill>
              <a:srgbClr val="FFFF00"/>
            </a:solidFill>
            <a:effectLst>
              <a:outerShdw blurRad="38100" dist="38100" dir="2700000" algn="tl">
                <a:srgbClr val="000000">
                  <a:alpha val="43137"/>
                </a:srgbClr>
              </a:outerShdw>
            </a:effectLst>
          </a:endParaRPr>
        </a:p>
      </dgm:t>
    </dgm:pt>
    <dgm:pt modelId="{94FBABC9-38D1-492D-B62D-7805399C66EE}" type="parTrans" cxnId="{907C2B8C-1D22-4EED-AD71-F1072C445E97}">
      <dgm:prSet/>
      <dgm:spPr/>
      <dgm:t>
        <a:bodyPr/>
        <a:lstStyle/>
        <a:p>
          <a:endParaRPr lang="en-US" sz="2000" b="1"/>
        </a:p>
      </dgm:t>
    </dgm:pt>
    <dgm:pt modelId="{C052CB71-517C-474B-A1BD-427BAFD9C9D9}" type="sibTrans" cxnId="{907C2B8C-1D22-4EED-AD71-F1072C445E97}">
      <dgm:prSet/>
      <dgm:spPr/>
      <dgm:t>
        <a:bodyPr/>
        <a:lstStyle/>
        <a:p>
          <a:endParaRPr lang="en-US" sz="2000" b="1"/>
        </a:p>
      </dgm:t>
    </dgm:pt>
    <dgm:pt modelId="{C408F066-377D-4614-8360-7449A4A07F51}">
      <dgm:prSet custT="1"/>
      <dgm:spPr/>
      <dgm:t>
        <a:bodyPr/>
        <a:lstStyle/>
        <a:p>
          <a:r>
            <a:rPr lang="en-US" sz="2400" b="1" dirty="0" smtClean="0">
              <a:latin typeface="Arial" charset="0"/>
            </a:rPr>
            <a:t>National Organization For Drug Control &amp; Research (NODCAR)</a:t>
          </a:r>
        </a:p>
        <a:p>
          <a:r>
            <a:rPr lang="en-US" sz="2400" b="1" dirty="0" smtClean="0">
              <a:solidFill>
                <a:srgbClr val="FFFF00"/>
              </a:solidFill>
              <a:effectLst>
                <a:outerShdw blurRad="38100" dist="38100" dir="2700000" algn="tl">
                  <a:srgbClr val="000000">
                    <a:alpha val="43137"/>
                  </a:srgbClr>
                </a:outerShdw>
              </a:effectLst>
            </a:rPr>
            <a:t>60 Days</a:t>
          </a:r>
          <a:endParaRPr lang="en-US" sz="2400" b="1" dirty="0">
            <a:solidFill>
              <a:srgbClr val="FFFF00"/>
            </a:solidFill>
            <a:effectLst>
              <a:outerShdw blurRad="38100" dist="38100" dir="2700000" algn="tl">
                <a:srgbClr val="000000">
                  <a:alpha val="43137"/>
                </a:srgbClr>
              </a:outerShdw>
            </a:effectLst>
          </a:endParaRPr>
        </a:p>
      </dgm:t>
    </dgm:pt>
    <dgm:pt modelId="{B1D62585-7B5A-4396-B98F-23DD29E0453D}" type="parTrans" cxnId="{BEAF286B-B565-4F31-8783-9DDAC7EB22D2}">
      <dgm:prSet/>
      <dgm:spPr/>
      <dgm:t>
        <a:bodyPr/>
        <a:lstStyle/>
        <a:p>
          <a:endParaRPr lang="en-US" sz="2000" b="1"/>
        </a:p>
      </dgm:t>
    </dgm:pt>
    <dgm:pt modelId="{032B81D5-3D6A-4970-90E8-EA7D317C5849}" type="sibTrans" cxnId="{BEAF286B-B565-4F31-8783-9DDAC7EB22D2}">
      <dgm:prSet custT="1"/>
      <dgm:spPr/>
      <dgm:t>
        <a:bodyPr/>
        <a:lstStyle/>
        <a:p>
          <a:endParaRPr lang="en-US" sz="600" b="1">
            <a:solidFill>
              <a:schemeClr val="tx1"/>
            </a:solidFill>
          </a:endParaRPr>
        </a:p>
      </dgm:t>
    </dgm:pt>
    <dgm:pt modelId="{38376F4C-832F-4FD4-B568-7D0D5C609012}" type="pres">
      <dgm:prSet presAssocID="{7436BE13-E0F0-4FE4-97D4-A07AABD7C8DE}" presName="Name0" presStyleCnt="0">
        <dgm:presLayoutVars>
          <dgm:dir/>
          <dgm:resizeHandles val="exact"/>
        </dgm:presLayoutVars>
      </dgm:prSet>
      <dgm:spPr/>
      <dgm:t>
        <a:bodyPr/>
        <a:lstStyle/>
        <a:p>
          <a:endParaRPr lang="en-US"/>
        </a:p>
      </dgm:t>
    </dgm:pt>
    <dgm:pt modelId="{B3F6B7BD-3EC4-4AFE-B3CD-6536AA14987C}" type="pres">
      <dgm:prSet presAssocID="{159E4E8D-EFF1-4299-8C16-BA111849660E}" presName="node" presStyleLbl="node1" presStyleIdx="0" presStyleCnt="4">
        <dgm:presLayoutVars>
          <dgm:bulletEnabled val="1"/>
        </dgm:presLayoutVars>
      </dgm:prSet>
      <dgm:spPr/>
      <dgm:t>
        <a:bodyPr/>
        <a:lstStyle/>
        <a:p>
          <a:endParaRPr lang="en-US"/>
        </a:p>
      </dgm:t>
    </dgm:pt>
    <dgm:pt modelId="{91FFF74D-DC44-471E-ACDD-AEB76AF91222}" type="pres">
      <dgm:prSet presAssocID="{C0DE5BE5-7866-40B6-98D5-299E09E3A6B4}" presName="sibTrans" presStyleLbl="sibTrans1D1" presStyleIdx="0" presStyleCnt="3"/>
      <dgm:spPr/>
      <dgm:t>
        <a:bodyPr/>
        <a:lstStyle/>
        <a:p>
          <a:endParaRPr lang="en-US"/>
        </a:p>
      </dgm:t>
    </dgm:pt>
    <dgm:pt modelId="{F83F8787-7079-4052-B951-41DFC5B0C5BA}" type="pres">
      <dgm:prSet presAssocID="{C0DE5BE5-7866-40B6-98D5-299E09E3A6B4}" presName="connectorText" presStyleLbl="sibTrans1D1" presStyleIdx="0" presStyleCnt="3"/>
      <dgm:spPr/>
      <dgm:t>
        <a:bodyPr/>
        <a:lstStyle/>
        <a:p>
          <a:endParaRPr lang="en-US"/>
        </a:p>
      </dgm:t>
    </dgm:pt>
    <dgm:pt modelId="{DE0C04B6-921C-4E4E-93D7-6EFD9746F7D1}" type="pres">
      <dgm:prSet presAssocID="{78BC028F-05B9-429C-8B40-58C004538780}" presName="node" presStyleLbl="node1" presStyleIdx="1" presStyleCnt="4">
        <dgm:presLayoutVars>
          <dgm:bulletEnabled val="1"/>
        </dgm:presLayoutVars>
      </dgm:prSet>
      <dgm:spPr/>
      <dgm:t>
        <a:bodyPr/>
        <a:lstStyle/>
        <a:p>
          <a:endParaRPr lang="en-US"/>
        </a:p>
      </dgm:t>
    </dgm:pt>
    <dgm:pt modelId="{0BAEECA2-EF3B-4B4E-B6E4-99101FB4CE5E}" type="pres">
      <dgm:prSet presAssocID="{960A3252-F128-4D7C-B70E-198BACEA0122}" presName="sibTrans" presStyleLbl="sibTrans1D1" presStyleIdx="1" presStyleCnt="3"/>
      <dgm:spPr/>
      <dgm:t>
        <a:bodyPr/>
        <a:lstStyle/>
        <a:p>
          <a:endParaRPr lang="en-US"/>
        </a:p>
      </dgm:t>
    </dgm:pt>
    <dgm:pt modelId="{D4E14F04-CC45-4C17-AC79-B7D859F31FC2}" type="pres">
      <dgm:prSet presAssocID="{960A3252-F128-4D7C-B70E-198BACEA0122}" presName="connectorText" presStyleLbl="sibTrans1D1" presStyleIdx="1" presStyleCnt="3"/>
      <dgm:spPr/>
      <dgm:t>
        <a:bodyPr/>
        <a:lstStyle/>
        <a:p>
          <a:endParaRPr lang="en-US"/>
        </a:p>
      </dgm:t>
    </dgm:pt>
    <dgm:pt modelId="{477BA221-A406-4465-8910-B504D2303F74}" type="pres">
      <dgm:prSet presAssocID="{C408F066-377D-4614-8360-7449A4A07F51}" presName="node" presStyleLbl="node1" presStyleIdx="2" presStyleCnt="4" custScaleY="118408">
        <dgm:presLayoutVars>
          <dgm:bulletEnabled val="1"/>
        </dgm:presLayoutVars>
      </dgm:prSet>
      <dgm:spPr/>
      <dgm:t>
        <a:bodyPr/>
        <a:lstStyle/>
        <a:p>
          <a:endParaRPr lang="en-US"/>
        </a:p>
      </dgm:t>
    </dgm:pt>
    <dgm:pt modelId="{3B049FF8-4293-4C20-AD14-82FB8A1DAC0E}" type="pres">
      <dgm:prSet presAssocID="{032B81D5-3D6A-4970-90E8-EA7D317C5849}" presName="sibTrans" presStyleLbl="sibTrans1D1" presStyleIdx="2" presStyleCnt="3"/>
      <dgm:spPr/>
      <dgm:t>
        <a:bodyPr/>
        <a:lstStyle/>
        <a:p>
          <a:endParaRPr lang="en-US"/>
        </a:p>
      </dgm:t>
    </dgm:pt>
    <dgm:pt modelId="{7FE66864-5578-4AE1-AA6A-4237C3E938EC}" type="pres">
      <dgm:prSet presAssocID="{032B81D5-3D6A-4970-90E8-EA7D317C5849}" presName="connectorText" presStyleLbl="sibTrans1D1" presStyleIdx="2" presStyleCnt="3"/>
      <dgm:spPr/>
      <dgm:t>
        <a:bodyPr/>
        <a:lstStyle/>
        <a:p>
          <a:endParaRPr lang="en-US"/>
        </a:p>
      </dgm:t>
    </dgm:pt>
    <dgm:pt modelId="{5421A5E8-1B38-4239-9E25-6B509ED9CE93}" type="pres">
      <dgm:prSet presAssocID="{C35697ED-2822-406F-B93F-2720AAAFF139}" presName="node" presStyleLbl="node1" presStyleIdx="3" presStyleCnt="4" custScaleY="107839">
        <dgm:presLayoutVars>
          <dgm:bulletEnabled val="1"/>
        </dgm:presLayoutVars>
      </dgm:prSet>
      <dgm:spPr/>
      <dgm:t>
        <a:bodyPr/>
        <a:lstStyle/>
        <a:p>
          <a:endParaRPr lang="en-US"/>
        </a:p>
      </dgm:t>
    </dgm:pt>
  </dgm:ptLst>
  <dgm:cxnLst>
    <dgm:cxn modelId="{907C2B8C-1D22-4EED-AD71-F1072C445E97}" srcId="{7436BE13-E0F0-4FE4-97D4-A07AABD7C8DE}" destId="{C35697ED-2822-406F-B93F-2720AAAFF139}" srcOrd="3" destOrd="0" parTransId="{94FBABC9-38D1-492D-B62D-7805399C66EE}" sibTransId="{C052CB71-517C-474B-A1BD-427BAFD9C9D9}"/>
    <dgm:cxn modelId="{7A49B339-8CE0-477A-9298-E970C53B6AEA}" type="presOf" srcId="{032B81D5-3D6A-4970-90E8-EA7D317C5849}" destId="{3B049FF8-4293-4C20-AD14-82FB8A1DAC0E}" srcOrd="0" destOrd="0" presId="urn:microsoft.com/office/officeart/2005/8/layout/bProcess3"/>
    <dgm:cxn modelId="{85EC4FC8-4699-40AA-ACE3-337A5A728115}" type="presOf" srcId="{C408F066-377D-4614-8360-7449A4A07F51}" destId="{477BA221-A406-4465-8910-B504D2303F74}" srcOrd="0" destOrd="0" presId="urn:microsoft.com/office/officeart/2005/8/layout/bProcess3"/>
    <dgm:cxn modelId="{8BBF6CE6-DF21-43F0-96CD-9D18165338F0}" type="presOf" srcId="{C0DE5BE5-7866-40B6-98D5-299E09E3A6B4}" destId="{91FFF74D-DC44-471E-ACDD-AEB76AF91222}" srcOrd="0" destOrd="0" presId="urn:microsoft.com/office/officeart/2005/8/layout/bProcess3"/>
    <dgm:cxn modelId="{5F98B991-9A08-4ED4-9BE0-0270ADED8581}" type="presOf" srcId="{159E4E8D-EFF1-4299-8C16-BA111849660E}" destId="{B3F6B7BD-3EC4-4AFE-B3CD-6536AA14987C}" srcOrd="0" destOrd="0" presId="urn:microsoft.com/office/officeart/2005/8/layout/bProcess3"/>
    <dgm:cxn modelId="{9B79921B-01C4-44D5-9D60-3F49902A725C}" srcId="{7436BE13-E0F0-4FE4-97D4-A07AABD7C8DE}" destId="{159E4E8D-EFF1-4299-8C16-BA111849660E}" srcOrd="0" destOrd="0" parTransId="{A546D2DA-27D4-47C5-B7E2-AA952F513560}" sibTransId="{C0DE5BE5-7866-40B6-98D5-299E09E3A6B4}"/>
    <dgm:cxn modelId="{BBA024FC-F2A6-43BD-AD6E-A66E9DC2BEBE}" type="presOf" srcId="{7436BE13-E0F0-4FE4-97D4-A07AABD7C8DE}" destId="{38376F4C-832F-4FD4-B568-7D0D5C609012}" srcOrd="0" destOrd="0" presId="urn:microsoft.com/office/officeart/2005/8/layout/bProcess3"/>
    <dgm:cxn modelId="{753DA0CF-6CC0-4AAA-88C1-3E6464242A4C}" type="presOf" srcId="{960A3252-F128-4D7C-B70E-198BACEA0122}" destId="{0BAEECA2-EF3B-4B4E-B6E4-99101FB4CE5E}" srcOrd="0" destOrd="0" presId="urn:microsoft.com/office/officeart/2005/8/layout/bProcess3"/>
    <dgm:cxn modelId="{966B9AC1-EF9B-442D-AF97-97856C7A2DCC}" type="presOf" srcId="{C0DE5BE5-7866-40B6-98D5-299E09E3A6B4}" destId="{F83F8787-7079-4052-B951-41DFC5B0C5BA}" srcOrd="1" destOrd="0" presId="urn:microsoft.com/office/officeart/2005/8/layout/bProcess3"/>
    <dgm:cxn modelId="{5BECBDB5-8379-4BEB-B3FA-28164C4DC0B3}" srcId="{7436BE13-E0F0-4FE4-97D4-A07AABD7C8DE}" destId="{78BC028F-05B9-429C-8B40-58C004538780}" srcOrd="1" destOrd="0" parTransId="{2C069534-7656-466F-9C7C-F8A9022E03DA}" sibTransId="{960A3252-F128-4D7C-B70E-198BACEA0122}"/>
    <dgm:cxn modelId="{BEAF286B-B565-4F31-8783-9DDAC7EB22D2}" srcId="{7436BE13-E0F0-4FE4-97D4-A07AABD7C8DE}" destId="{C408F066-377D-4614-8360-7449A4A07F51}" srcOrd="2" destOrd="0" parTransId="{B1D62585-7B5A-4396-B98F-23DD29E0453D}" sibTransId="{032B81D5-3D6A-4970-90E8-EA7D317C5849}"/>
    <dgm:cxn modelId="{DA192C51-E3BA-4259-A7C5-B6D0F3B2136D}" type="presOf" srcId="{960A3252-F128-4D7C-B70E-198BACEA0122}" destId="{D4E14F04-CC45-4C17-AC79-B7D859F31FC2}" srcOrd="1" destOrd="0" presId="urn:microsoft.com/office/officeart/2005/8/layout/bProcess3"/>
    <dgm:cxn modelId="{4AD47734-F0A7-4BB9-9375-1AB9426CDC84}" type="presOf" srcId="{78BC028F-05B9-429C-8B40-58C004538780}" destId="{DE0C04B6-921C-4E4E-93D7-6EFD9746F7D1}" srcOrd="0" destOrd="0" presId="urn:microsoft.com/office/officeart/2005/8/layout/bProcess3"/>
    <dgm:cxn modelId="{D0351C22-CA51-432F-90D2-BBA36A9C4CA7}" type="presOf" srcId="{C35697ED-2822-406F-B93F-2720AAAFF139}" destId="{5421A5E8-1B38-4239-9E25-6B509ED9CE93}" srcOrd="0" destOrd="0" presId="urn:microsoft.com/office/officeart/2005/8/layout/bProcess3"/>
    <dgm:cxn modelId="{06C4E7BB-7703-4425-BE76-369AC638BFF9}" type="presOf" srcId="{032B81D5-3D6A-4970-90E8-EA7D317C5849}" destId="{7FE66864-5578-4AE1-AA6A-4237C3E938EC}" srcOrd="1" destOrd="0" presId="urn:microsoft.com/office/officeart/2005/8/layout/bProcess3"/>
    <dgm:cxn modelId="{7657A376-01DA-47DB-8576-D7A16627EB29}" type="presParOf" srcId="{38376F4C-832F-4FD4-B568-7D0D5C609012}" destId="{B3F6B7BD-3EC4-4AFE-B3CD-6536AA14987C}" srcOrd="0" destOrd="0" presId="urn:microsoft.com/office/officeart/2005/8/layout/bProcess3"/>
    <dgm:cxn modelId="{31BFABA4-BEB7-4959-A4C1-E78FA68BA8E4}" type="presParOf" srcId="{38376F4C-832F-4FD4-B568-7D0D5C609012}" destId="{91FFF74D-DC44-471E-ACDD-AEB76AF91222}" srcOrd="1" destOrd="0" presId="urn:microsoft.com/office/officeart/2005/8/layout/bProcess3"/>
    <dgm:cxn modelId="{863A4932-F65E-450B-A2F2-D134E3BDAFC1}" type="presParOf" srcId="{91FFF74D-DC44-471E-ACDD-AEB76AF91222}" destId="{F83F8787-7079-4052-B951-41DFC5B0C5BA}" srcOrd="0" destOrd="0" presId="urn:microsoft.com/office/officeart/2005/8/layout/bProcess3"/>
    <dgm:cxn modelId="{FC40D230-E9EF-439C-A2EE-C7EE133457A4}" type="presParOf" srcId="{38376F4C-832F-4FD4-B568-7D0D5C609012}" destId="{DE0C04B6-921C-4E4E-93D7-6EFD9746F7D1}" srcOrd="2" destOrd="0" presId="urn:microsoft.com/office/officeart/2005/8/layout/bProcess3"/>
    <dgm:cxn modelId="{FA7F5954-8D9A-45CD-8B51-B2D6EE0175CF}" type="presParOf" srcId="{38376F4C-832F-4FD4-B568-7D0D5C609012}" destId="{0BAEECA2-EF3B-4B4E-B6E4-99101FB4CE5E}" srcOrd="3" destOrd="0" presId="urn:microsoft.com/office/officeart/2005/8/layout/bProcess3"/>
    <dgm:cxn modelId="{69AC2DBB-D2A2-41E0-9C15-BA026ABCAB5A}" type="presParOf" srcId="{0BAEECA2-EF3B-4B4E-B6E4-99101FB4CE5E}" destId="{D4E14F04-CC45-4C17-AC79-B7D859F31FC2}" srcOrd="0" destOrd="0" presId="urn:microsoft.com/office/officeart/2005/8/layout/bProcess3"/>
    <dgm:cxn modelId="{7763433A-75C5-435B-B730-451C84A5FE65}" type="presParOf" srcId="{38376F4C-832F-4FD4-B568-7D0D5C609012}" destId="{477BA221-A406-4465-8910-B504D2303F74}" srcOrd="4" destOrd="0" presId="urn:microsoft.com/office/officeart/2005/8/layout/bProcess3"/>
    <dgm:cxn modelId="{51899FE8-B628-433B-94D6-9DD448E15E07}" type="presParOf" srcId="{38376F4C-832F-4FD4-B568-7D0D5C609012}" destId="{3B049FF8-4293-4C20-AD14-82FB8A1DAC0E}" srcOrd="5" destOrd="0" presId="urn:microsoft.com/office/officeart/2005/8/layout/bProcess3"/>
    <dgm:cxn modelId="{D11C0E94-DC92-438A-9D3C-52FD207A9E9E}" type="presParOf" srcId="{3B049FF8-4293-4C20-AD14-82FB8A1DAC0E}" destId="{7FE66864-5578-4AE1-AA6A-4237C3E938EC}" srcOrd="0" destOrd="0" presId="urn:microsoft.com/office/officeart/2005/8/layout/bProcess3"/>
    <dgm:cxn modelId="{76BFB828-65FC-47D0-9135-39C0BB430F2D}" type="presParOf" srcId="{38376F4C-832F-4FD4-B568-7D0D5C609012}" destId="{5421A5E8-1B38-4239-9E25-6B509ED9CE93}"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FF74D-DC44-471E-ACDD-AEB76AF91222}">
      <dsp:nvSpPr>
        <dsp:cNvPr id="0" name=""/>
        <dsp:cNvSpPr/>
      </dsp:nvSpPr>
      <dsp:spPr>
        <a:xfrm>
          <a:off x="3739636" y="831319"/>
          <a:ext cx="639927" cy="91440"/>
        </a:xfrm>
        <a:custGeom>
          <a:avLst/>
          <a:gdLst/>
          <a:ahLst/>
          <a:cxnLst/>
          <a:rect l="0" t="0" r="0" b="0"/>
          <a:pathLst>
            <a:path>
              <a:moveTo>
                <a:pt x="0" y="45720"/>
              </a:moveTo>
              <a:lnTo>
                <a:pt x="639927"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4042836" y="873683"/>
        <a:ext cx="33526" cy="6711"/>
      </dsp:txXfrm>
    </dsp:sp>
    <dsp:sp modelId="{B3F6B7BD-3EC4-4AFE-B3CD-6536AA14987C}">
      <dsp:nvSpPr>
        <dsp:cNvPr id="0" name=""/>
        <dsp:cNvSpPr/>
      </dsp:nvSpPr>
      <dsp:spPr>
        <a:xfrm>
          <a:off x="826101" y="2439"/>
          <a:ext cx="2915334" cy="174920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t>Institutional Scientific Committee</a:t>
          </a:r>
        </a:p>
        <a:p>
          <a:pPr lvl="0" algn="ctr" defTabSz="1066800">
            <a:lnSpc>
              <a:spcPct val="90000"/>
            </a:lnSpc>
            <a:spcBef>
              <a:spcPct val="0"/>
            </a:spcBef>
            <a:spcAft>
              <a:spcPct val="35000"/>
            </a:spcAft>
          </a:pPr>
          <a:r>
            <a:rPr lang="en-US" sz="2400" b="1" kern="1200" dirty="0" smtClean="0">
              <a:solidFill>
                <a:srgbClr val="FFFF00"/>
              </a:solidFill>
              <a:effectLst>
                <a:outerShdw blurRad="38100" dist="38100" dir="2700000" algn="tl">
                  <a:srgbClr val="000000">
                    <a:alpha val="43137"/>
                  </a:srgbClr>
                </a:outerShdw>
              </a:effectLst>
            </a:rPr>
            <a:t>30 Days </a:t>
          </a:r>
          <a:endParaRPr lang="en-US" sz="2400" b="1" kern="1200" dirty="0">
            <a:solidFill>
              <a:srgbClr val="FFFF00"/>
            </a:solidFill>
            <a:effectLst>
              <a:outerShdw blurRad="38100" dist="38100" dir="2700000" algn="tl">
                <a:srgbClr val="000000">
                  <a:alpha val="43137"/>
                </a:srgbClr>
              </a:outerShdw>
            </a:effectLst>
          </a:endParaRPr>
        </a:p>
      </dsp:txBody>
      <dsp:txXfrm>
        <a:off x="826101" y="2439"/>
        <a:ext cx="2915334" cy="1749200"/>
      </dsp:txXfrm>
    </dsp:sp>
    <dsp:sp modelId="{0BAEECA2-EF3B-4B4E-B6E4-99101FB4CE5E}">
      <dsp:nvSpPr>
        <dsp:cNvPr id="0" name=""/>
        <dsp:cNvSpPr/>
      </dsp:nvSpPr>
      <dsp:spPr>
        <a:xfrm>
          <a:off x="2283769" y="1749840"/>
          <a:ext cx="3585861" cy="639927"/>
        </a:xfrm>
        <a:custGeom>
          <a:avLst/>
          <a:gdLst/>
          <a:ahLst/>
          <a:cxnLst/>
          <a:rect l="0" t="0" r="0" b="0"/>
          <a:pathLst>
            <a:path>
              <a:moveTo>
                <a:pt x="3585861" y="0"/>
              </a:moveTo>
              <a:lnTo>
                <a:pt x="3585861" y="337063"/>
              </a:lnTo>
              <a:lnTo>
                <a:pt x="0" y="337063"/>
              </a:lnTo>
              <a:lnTo>
                <a:pt x="0" y="639927"/>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3985499" y="2066447"/>
        <a:ext cx="182400" cy="6711"/>
      </dsp:txXfrm>
    </dsp:sp>
    <dsp:sp modelId="{DE0C04B6-921C-4E4E-93D7-6EFD9746F7D1}">
      <dsp:nvSpPr>
        <dsp:cNvPr id="0" name=""/>
        <dsp:cNvSpPr/>
      </dsp:nvSpPr>
      <dsp:spPr>
        <a:xfrm>
          <a:off x="4411963" y="2439"/>
          <a:ext cx="2915334" cy="174920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t>Research Ethics Committee </a:t>
          </a:r>
        </a:p>
        <a:p>
          <a:pPr lvl="0" algn="ctr" defTabSz="1066800">
            <a:lnSpc>
              <a:spcPct val="90000"/>
            </a:lnSpc>
            <a:spcBef>
              <a:spcPct val="0"/>
            </a:spcBef>
            <a:spcAft>
              <a:spcPct val="35000"/>
            </a:spcAft>
          </a:pPr>
          <a:r>
            <a:rPr lang="en-US" sz="2400" b="1" kern="1200" dirty="0" smtClean="0">
              <a:solidFill>
                <a:srgbClr val="FFFF00"/>
              </a:solidFill>
              <a:effectLst>
                <a:outerShdw blurRad="38100" dist="38100" dir="2700000" algn="tl">
                  <a:srgbClr val="000000">
                    <a:alpha val="43137"/>
                  </a:srgbClr>
                </a:outerShdw>
              </a:effectLst>
            </a:rPr>
            <a:t>30 Days</a:t>
          </a:r>
          <a:endParaRPr lang="en-US" sz="2400" b="1" kern="1200" dirty="0">
            <a:solidFill>
              <a:srgbClr val="FFFF00"/>
            </a:solidFill>
            <a:effectLst>
              <a:outerShdw blurRad="38100" dist="38100" dir="2700000" algn="tl">
                <a:srgbClr val="000000">
                  <a:alpha val="43137"/>
                </a:srgbClr>
              </a:outerShdw>
            </a:effectLst>
          </a:endParaRPr>
        </a:p>
      </dsp:txBody>
      <dsp:txXfrm>
        <a:off x="4411963" y="2439"/>
        <a:ext cx="2915334" cy="1749200"/>
      </dsp:txXfrm>
    </dsp:sp>
    <dsp:sp modelId="{3B049FF8-4293-4C20-AD14-82FB8A1DAC0E}">
      <dsp:nvSpPr>
        <dsp:cNvPr id="0" name=""/>
        <dsp:cNvSpPr/>
      </dsp:nvSpPr>
      <dsp:spPr>
        <a:xfrm>
          <a:off x="3739636" y="3412043"/>
          <a:ext cx="639927" cy="91440"/>
        </a:xfrm>
        <a:custGeom>
          <a:avLst/>
          <a:gdLst/>
          <a:ahLst/>
          <a:cxnLst/>
          <a:rect l="0" t="0" r="0" b="0"/>
          <a:pathLst>
            <a:path>
              <a:moveTo>
                <a:pt x="0" y="45720"/>
              </a:moveTo>
              <a:lnTo>
                <a:pt x="639927"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4042836" y="3454408"/>
        <a:ext cx="33526" cy="6711"/>
      </dsp:txXfrm>
    </dsp:sp>
    <dsp:sp modelId="{477BA221-A406-4465-8910-B504D2303F74}">
      <dsp:nvSpPr>
        <dsp:cNvPr id="0" name=""/>
        <dsp:cNvSpPr/>
      </dsp:nvSpPr>
      <dsp:spPr>
        <a:xfrm>
          <a:off x="826101" y="2422167"/>
          <a:ext cx="2915334" cy="207119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charset="0"/>
            </a:rPr>
            <a:t>National Organization For Drug Control &amp; Research (NODCAR)</a:t>
          </a:r>
        </a:p>
        <a:p>
          <a:pPr lvl="0" algn="ctr" defTabSz="1066800">
            <a:lnSpc>
              <a:spcPct val="90000"/>
            </a:lnSpc>
            <a:spcBef>
              <a:spcPct val="0"/>
            </a:spcBef>
            <a:spcAft>
              <a:spcPct val="35000"/>
            </a:spcAft>
          </a:pPr>
          <a:r>
            <a:rPr lang="en-US" sz="2400" b="1" kern="1200" dirty="0" smtClean="0">
              <a:solidFill>
                <a:srgbClr val="FFFF00"/>
              </a:solidFill>
              <a:effectLst>
                <a:outerShdw blurRad="38100" dist="38100" dir="2700000" algn="tl">
                  <a:srgbClr val="000000">
                    <a:alpha val="43137"/>
                  </a:srgbClr>
                </a:outerShdw>
              </a:effectLst>
            </a:rPr>
            <a:t>60 Days</a:t>
          </a:r>
          <a:endParaRPr lang="en-US" sz="2400" b="1" kern="1200" dirty="0">
            <a:solidFill>
              <a:srgbClr val="FFFF00"/>
            </a:solidFill>
            <a:effectLst>
              <a:outerShdw blurRad="38100" dist="38100" dir="2700000" algn="tl">
                <a:srgbClr val="000000">
                  <a:alpha val="43137"/>
                </a:srgbClr>
              </a:outerShdw>
            </a:effectLst>
          </a:endParaRPr>
        </a:p>
      </dsp:txBody>
      <dsp:txXfrm>
        <a:off x="826101" y="2422167"/>
        <a:ext cx="2915334" cy="2071193"/>
      </dsp:txXfrm>
    </dsp:sp>
    <dsp:sp modelId="{5421A5E8-1B38-4239-9E25-6B509ED9CE93}">
      <dsp:nvSpPr>
        <dsp:cNvPr id="0" name=""/>
        <dsp:cNvSpPr/>
      </dsp:nvSpPr>
      <dsp:spPr>
        <a:xfrm>
          <a:off x="4411963" y="2514603"/>
          <a:ext cx="2915334" cy="188632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charset="0"/>
            </a:rPr>
            <a:t>Ministry of Health (MOH) National Research Ethics Committee</a:t>
          </a:r>
        </a:p>
        <a:p>
          <a:pPr lvl="0" algn="ctr" defTabSz="1066800">
            <a:lnSpc>
              <a:spcPct val="90000"/>
            </a:lnSpc>
            <a:spcBef>
              <a:spcPct val="0"/>
            </a:spcBef>
            <a:spcAft>
              <a:spcPct val="35000"/>
            </a:spcAft>
          </a:pPr>
          <a:r>
            <a:rPr lang="en-US" sz="2400" b="1" kern="1200" dirty="0" smtClean="0">
              <a:solidFill>
                <a:srgbClr val="FFFF00"/>
              </a:solidFill>
              <a:effectLst>
                <a:outerShdw blurRad="38100" dist="38100" dir="2700000" algn="tl">
                  <a:srgbClr val="000000">
                    <a:alpha val="43137"/>
                  </a:srgbClr>
                </a:outerShdw>
              </a:effectLst>
            </a:rPr>
            <a:t>60 Days</a:t>
          </a:r>
          <a:endParaRPr lang="en-US" sz="2400" b="1" kern="1200" dirty="0">
            <a:solidFill>
              <a:srgbClr val="FFFF00"/>
            </a:solidFill>
            <a:effectLst>
              <a:outerShdw blurRad="38100" dist="38100" dir="2700000" algn="tl">
                <a:srgbClr val="000000">
                  <a:alpha val="43137"/>
                </a:srgbClr>
              </a:outerShdw>
            </a:effectLst>
          </a:endParaRPr>
        </a:p>
      </dsp:txBody>
      <dsp:txXfrm>
        <a:off x="4411963" y="2514603"/>
        <a:ext cx="2915334" cy="188632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BE7ACC-3792-41D9-9455-9CFC5D3EFF93}" type="datetimeFigureOut">
              <a:rPr lang="en-US" smtClean="0"/>
              <a:t>12/20/2017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C63B6-6A78-4CC1-B9A6-4F1168B75585}" type="slidenum">
              <a:rPr lang="en-US" smtClean="0"/>
              <a:t>‹#›</a:t>
            </a:fld>
            <a:endParaRPr lang="en-US"/>
          </a:p>
        </p:txBody>
      </p:sp>
    </p:spTree>
    <p:extLst>
      <p:ext uri="{BB962C8B-B14F-4D97-AF65-F5344CB8AC3E}">
        <p14:creationId xmlns:p14="http://schemas.microsoft.com/office/powerpoint/2010/main" val="192743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75BFBD-79F5-4DE8-B119-07F791CE3CF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75BFBD-79F5-4DE8-B119-07F791CE3CF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B175BFBD-79F5-4DE8-B119-07F791CE3CF4}"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75BFBD-79F5-4DE8-B119-07F791CE3CF4}"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75BFBD-79F5-4DE8-B119-07F791CE3CF4}"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Dear. Professor / Chairman of the Research Ethics Committee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Hope this email finds you well.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According to the central administration's efforts to enhance research environment in the Arab Republic of Egypt to improve the protection of participants in research and based on the Ministerial Decree (No. 595 of 2012) for the registration of research ethics committees in colleges and research institutes and teaching hospitals. The Center Department for Health Research and Development adopted the Self-Assessment tool for research Ethics Committee of the Middle East Research Ethics Initiative (MERETI) and under the umbrella of the Ministry of Health and Population.</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This will give the Egyptian RECs the chance to evaluate the quality of their work and give the committees an opportunity to know if there is any shortcoming in their work to try to reform or avoid it in order to ensure the highest degree of protection of participants in research and the Egyptian society.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Therefore, we ask you to complete the self-assessment tool in support of our efforts and to improve the efficiency of the audit systems to ensure good work performance and to strengthen the compatibility between the various committees in the audit systems and mechanisms.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Sincere thanks and appreciation, </a:t>
            </a:r>
          </a:p>
          <a:p>
            <a:endParaRPr lang="ar-EG" dirty="0"/>
          </a:p>
        </p:txBody>
      </p:sp>
      <p:sp>
        <p:nvSpPr>
          <p:cNvPr id="4" name="Slide Number Placeholder 3"/>
          <p:cNvSpPr>
            <a:spLocks noGrp="1"/>
          </p:cNvSpPr>
          <p:nvPr>
            <p:ph type="sldNum" sz="quarter" idx="10"/>
          </p:nvPr>
        </p:nvSpPr>
        <p:spPr/>
        <p:txBody>
          <a:bodyPr/>
          <a:lstStyle/>
          <a:p>
            <a:fld id="{B175BFBD-79F5-4DE8-B119-07F791CE3CF4}"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A28FA1FD-8562-4FFD-8B2F-C557A15B4162}" type="datetimeFigureOut">
              <a:rPr lang="en-GB" altLang="en-US"/>
              <a:pPr/>
              <a:t>20/12/2017</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C2ECE722-00C9-4A5F-8D63-6BC02CE6B784}" type="slidenum">
              <a:rPr lang="en-GB" altLang="en-US"/>
              <a:pPr/>
              <a:t>‹#›</a:t>
            </a:fld>
            <a:endParaRPr lang="en-GB" altLang="en-US"/>
          </a:p>
        </p:txBody>
      </p:sp>
    </p:spTree>
    <p:extLst>
      <p:ext uri="{BB962C8B-B14F-4D97-AF65-F5344CB8AC3E}">
        <p14:creationId xmlns:p14="http://schemas.microsoft.com/office/powerpoint/2010/main" val="1918755538"/>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880FE73E-473E-40B4-AF0D-1358D35844BC}" type="datetimeFigureOut">
              <a:rPr lang="en-GB" altLang="en-US"/>
              <a:pPr/>
              <a:t>20/12/2017</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26E24F7B-7A4D-49C5-AA05-97BC0E604F52}" type="slidenum">
              <a:rPr lang="en-GB" altLang="en-US"/>
              <a:pPr/>
              <a:t>‹#›</a:t>
            </a:fld>
            <a:endParaRPr lang="en-GB" altLang="en-US"/>
          </a:p>
        </p:txBody>
      </p:sp>
    </p:spTree>
    <p:extLst>
      <p:ext uri="{BB962C8B-B14F-4D97-AF65-F5344CB8AC3E}">
        <p14:creationId xmlns:p14="http://schemas.microsoft.com/office/powerpoint/2010/main" val="2178533691"/>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5C448AA-A235-4EC3-B65B-96F615747BF1}" type="datetimeFigureOut">
              <a:rPr lang="en-GB" altLang="en-US"/>
              <a:pPr/>
              <a:t>20/12/2017</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8805AC77-3ACB-443E-A3A8-3F28826F10D9}" type="slidenum">
              <a:rPr lang="en-GB" altLang="en-US"/>
              <a:pPr/>
              <a:t>‹#›</a:t>
            </a:fld>
            <a:endParaRPr lang="en-GB" altLang="en-US"/>
          </a:p>
        </p:txBody>
      </p:sp>
    </p:spTree>
    <p:extLst>
      <p:ext uri="{BB962C8B-B14F-4D97-AF65-F5344CB8AC3E}">
        <p14:creationId xmlns:p14="http://schemas.microsoft.com/office/powerpoint/2010/main" val="3902320920"/>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fld id="{A1E2C9FB-90A6-4651-A578-A6FF52DA0D1C}" type="datetimeFigureOut">
              <a:rPr lang="en-GB" altLang="en-US"/>
              <a:pPr/>
              <a:t>20/12/2017</a:t>
            </a:fld>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0BE200CC-B278-408A-B17F-29B18C546B4B}" type="slidenum">
              <a:rPr lang="en-GB" altLang="en-US"/>
              <a:pPr/>
              <a:t>‹#›</a:t>
            </a:fld>
            <a:endParaRPr lang="en-GB" altLang="en-US"/>
          </a:p>
        </p:txBody>
      </p:sp>
    </p:spTree>
    <p:extLst>
      <p:ext uri="{BB962C8B-B14F-4D97-AF65-F5344CB8AC3E}">
        <p14:creationId xmlns:p14="http://schemas.microsoft.com/office/powerpoint/2010/main" val="641359788"/>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fld id="{076E412B-9D2A-4972-9994-10C801921C9E}" type="datetimeFigureOut">
              <a:rPr lang="en-GB" altLang="en-US"/>
              <a:pPr/>
              <a:t>20/12/2017</a:t>
            </a:fld>
            <a:endParaRPr lang="en-GB" altLang="en-US"/>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fld id="{7B9FC128-4C4B-443B-B8CD-791449F98DBB}" type="slidenum">
              <a:rPr lang="en-GB" altLang="en-US"/>
              <a:pPr/>
              <a:t>‹#›</a:t>
            </a:fld>
            <a:endParaRPr lang="en-GB" altLang="en-US"/>
          </a:p>
        </p:txBody>
      </p:sp>
    </p:spTree>
    <p:extLst>
      <p:ext uri="{BB962C8B-B14F-4D97-AF65-F5344CB8AC3E}">
        <p14:creationId xmlns:p14="http://schemas.microsoft.com/office/powerpoint/2010/main" val="2576769612"/>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fld id="{AD45EDF3-2634-4BC7-B56D-36F49B5BDDF8}" type="datetimeFigureOut">
              <a:rPr lang="en-GB" altLang="en-US"/>
              <a:pPr/>
              <a:t>20/12/2017</a:t>
            </a:fld>
            <a:endParaRPr lang="en-GB" altLang="en-US"/>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fld id="{55630423-66C2-4161-83DF-60FCAC3D3AD3}" type="slidenum">
              <a:rPr lang="en-GB" altLang="en-US"/>
              <a:pPr/>
              <a:t>‹#›</a:t>
            </a:fld>
            <a:endParaRPr lang="en-GB" altLang="en-US"/>
          </a:p>
        </p:txBody>
      </p:sp>
    </p:spTree>
    <p:extLst>
      <p:ext uri="{BB962C8B-B14F-4D97-AF65-F5344CB8AC3E}">
        <p14:creationId xmlns:p14="http://schemas.microsoft.com/office/powerpoint/2010/main" val="1820116588"/>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6477AA4-B527-4080-ADDB-F02F2AC1134F}" type="datetimeFigureOut">
              <a:rPr lang="en-GB" altLang="en-US"/>
              <a:pPr/>
              <a:t>20/12/2017</a:t>
            </a:fld>
            <a:endParaRPr lang="en-GB" altLang="en-US"/>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fld id="{8CB0740F-37CC-49AC-9E9A-D548EEFC9753}" type="slidenum">
              <a:rPr lang="en-GB" altLang="en-US"/>
              <a:pPr/>
              <a:t>‹#›</a:t>
            </a:fld>
            <a:endParaRPr lang="en-GB" altLang="en-US"/>
          </a:p>
        </p:txBody>
      </p:sp>
    </p:spTree>
    <p:extLst>
      <p:ext uri="{BB962C8B-B14F-4D97-AF65-F5344CB8AC3E}">
        <p14:creationId xmlns:p14="http://schemas.microsoft.com/office/powerpoint/2010/main" val="2260830139"/>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26D0715-2C2F-48DB-BDC1-2A9C195A6869}" type="datetimeFigureOut">
              <a:rPr lang="en-GB" altLang="en-US"/>
              <a:pPr/>
              <a:t>20/12/2017</a:t>
            </a:fld>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B26C5E00-3D11-4FC2-9D88-320A1BD8E52B}" type="slidenum">
              <a:rPr lang="en-GB" altLang="en-US"/>
              <a:pPr/>
              <a:t>‹#›</a:t>
            </a:fld>
            <a:endParaRPr lang="en-GB" altLang="en-US"/>
          </a:p>
        </p:txBody>
      </p:sp>
    </p:spTree>
    <p:extLst>
      <p:ext uri="{BB962C8B-B14F-4D97-AF65-F5344CB8AC3E}">
        <p14:creationId xmlns:p14="http://schemas.microsoft.com/office/powerpoint/2010/main" val="1062611779"/>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565F390-7C4E-4B4C-B247-FBDE0E1A1046}" type="datetimeFigureOut">
              <a:rPr lang="en-GB" altLang="en-US"/>
              <a:pPr/>
              <a:t>20/12/2017</a:t>
            </a:fld>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FFF8CD4E-DA45-43E0-99AA-0237E4157332}" type="slidenum">
              <a:rPr lang="en-GB" altLang="en-US"/>
              <a:pPr/>
              <a:t>‹#›</a:t>
            </a:fld>
            <a:endParaRPr lang="en-GB" altLang="en-US"/>
          </a:p>
        </p:txBody>
      </p:sp>
    </p:spTree>
    <p:extLst>
      <p:ext uri="{BB962C8B-B14F-4D97-AF65-F5344CB8AC3E}">
        <p14:creationId xmlns:p14="http://schemas.microsoft.com/office/powerpoint/2010/main" val="414520649"/>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4B4C80E4-5E90-4061-8E3D-A14D60F3458B}" type="datetimeFigureOut">
              <a:rPr lang="en-GB" altLang="en-US"/>
              <a:pPr/>
              <a:t>20/12/2017</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8B3B380E-B069-4DA3-9DE3-F54EDD8D7C12}" type="slidenum">
              <a:rPr lang="en-GB" altLang="en-US"/>
              <a:pPr/>
              <a:t>‹#›</a:t>
            </a:fld>
            <a:endParaRPr lang="en-GB" altLang="en-US"/>
          </a:p>
        </p:txBody>
      </p:sp>
    </p:spTree>
    <p:extLst>
      <p:ext uri="{BB962C8B-B14F-4D97-AF65-F5344CB8AC3E}">
        <p14:creationId xmlns:p14="http://schemas.microsoft.com/office/powerpoint/2010/main" val="1463692044"/>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236C05A9-9CB9-457C-90D5-AD600F9B7D4D}" type="datetimeFigureOut">
              <a:rPr lang="en-GB" altLang="en-US"/>
              <a:pPr/>
              <a:t>20/12/2017</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3E01AB42-241C-4745-ADCC-01D0D0A28362}" type="slidenum">
              <a:rPr lang="en-GB" altLang="en-US"/>
              <a:pPr/>
              <a:t>‹#›</a:t>
            </a:fld>
            <a:endParaRPr lang="en-GB" altLang="en-US"/>
          </a:p>
        </p:txBody>
      </p:sp>
    </p:spTree>
    <p:extLst>
      <p:ext uri="{BB962C8B-B14F-4D97-AF65-F5344CB8AC3E}">
        <p14:creationId xmlns:p14="http://schemas.microsoft.com/office/powerpoint/2010/main" val="593052739"/>
      </p:ext>
    </p:extLst>
  </p:cSld>
  <p:clrMapOvr>
    <a:masterClrMapping/>
  </p:clrMapOvr>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277F042C-DE0D-476F-816E-2388678BCB65}" type="datetimeFigureOut">
              <a:rPr lang="en-GB" altLang="en-US"/>
              <a:pPr/>
              <a:t>20/12/2017</a:t>
            </a:fld>
            <a:endParaRPr lang="en-GB"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5B8E991B-B3D7-45F6-A601-3B7E1AFC885C}"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00" advClick="0" advTm="20000"/>
    </mc:Choice>
    <mc:Fallback xmlns="">
      <p:transition advClick="0" advTm="20000"/>
    </mc:Fallback>
  </mc:AlternateContent>
  <p:txStyles>
    <p:titleStyle>
      <a:lvl1pPr algn="ctr" rtl="0" eaLnBrk="1" fontAlgn="base" hangingPunct="1">
        <a:spcBef>
          <a:spcPct val="0"/>
        </a:spcBef>
        <a:spcAft>
          <a:spcPct val="0"/>
        </a:spcAft>
        <a:defRPr sz="4400" kern="1200">
          <a:solidFill>
            <a:schemeClr val="tx1"/>
          </a:solidFill>
          <a:latin typeface="+mj-lt"/>
          <a:ea typeface="ＭＳ Ｐゴシック" charset="0"/>
          <a:cs typeface="+mj-cs"/>
        </a:defRPr>
      </a:lvl1pPr>
      <a:lvl2pPr algn="ctr" rtl="0" eaLnBrk="1" fontAlgn="base" hangingPunct="1">
        <a:spcBef>
          <a:spcPct val="0"/>
        </a:spcBef>
        <a:spcAft>
          <a:spcPct val="0"/>
        </a:spcAft>
        <a:defRPr sz="4400">
          <a:solidFill>
            <a:schemeClr val="tx1"/>
          </a:solidFill>
          <a:latin typeface="Calibri" charset="0"/>
          <a:ea typeface="ＭＳ Ｐゴシック" charset="0"/>
        </a:defRPr>
      </a:lvl2pPr>
      <a:lvl3pPr algn="ctr" rtl="0" eaLnBrk="1" fontAlgn="base" hangingPunct="1">
        <a:spcBef>
          <a:spcPct val="0"/>
        </a:spcBef>
        <a:spcAft>
          <a:spcPct val="0"/>
        </a:spcAft>
        <a:defRPr sz="4400">
          <a:solidFill>
            <a:schemeClr val="tx1"/>
          </a:solidFill>
          <a:latin typeface="Calibri" charset="0"/>
          <a:ea typeface="ＭＳ Ｐゴシック" charset="0"/>
        </a:defRPr>
      </a:lvl3pPr>
      <a:lvl4pPr algn="ctr" rtl="0" eaLnBrk="1" fontAlgn="base" hangingPunct="1">
        <a:spcBef>
          <a:spcPct val="0"/>
        </a:spcBef>
        <a:spcAft>
          <a:spcPct val="0"/>
        </a:spcAft>
        <a:defRPr sz="4400">
          <a:solidFill>
            <a:schemeClr val="tx1"/>
          </a:solidFill>
          <a:latin typeface="Calibri" charset="0"/>
          <a:ea typeface="ＭＳ Ｐゴシック" charset="0"/>
        </a:defRPr>
      </a:lvl4pPr>
      <a:lvl5pPr algn="ctr" rtl="0" eaLnBrk="1" fontAlgn="base" hangingPunct="1">
        <a:spcBef>
          <a:spcPct val="0"/>
        </a:spcBef>
        <a:spcAft>
          <a:spcPct val="0"/>
        </a:spcAft>
        <a:defRPr sz="4400">
          <a:solidFill>
            <a:schemeClr val="tx1"/>
          </a:solidFill>
          <a:latin typeface="Calibri" charset="0"/>
          <a:ea typeface="ＭＳ Ｐゴシック" charset="0"/>
        </a:defRPr>
      </a:lvl5pPr>
      <a:lvl6pPr marL="457200" algn="ctr" rtl="0" eaLnBrk="1" fontAlgn="base" hangingPunct="1">
        <a:spcBef>
          <a:spcPct val="0"/>
        </a:spcBef>
        <a:spcAft>
          <a:spcPct val="0"/>
        </a:spcAft>
        <a:defRPr sz="4400">
          <a:solidFill>
            <a:schemeClr val="tx1"/>
          </a:solidFill>
          <a:latin typeface="Calibri" charset="0"/>
          <a:ea typeface="ＭＳ Ｐゴシック" charset="0"/>
        </a:defRPr>
      </a:lvl6pPr>
      <a:lvl7pPr marL="914400" algn="ctr" rtl="0" eaLnBrk="1" fontAlgn="base" hangingPunct="1">
        <a:spcBef>
          <a:spcPct val="0"/>
        </a:spcBef>
        <a:spcAft>
          <a:spcPct val="0"/>
        </a:spcAft>
        <a:defRPr sz="4400">
          <a:solidFill>
            <a:schemeClr val="tx1"/>
          </a:solidFill>
          <a:latin typeface="Calibri" charset="0"/>
          <a:ea typeface="ＭＳ Ｐゴシック" charset="0"/>
        </a:defRPr>
      </a:lvl7pPr>
      <a:lvl8pPr marL="1371600" algn="ctr" rtl="0" eaLnBrk="1" fontAlgn="base" hangingPunct="1">
        <a:spcBef>
          <a:spcPct val="0"/>
        </a:spcBef>
        <a:spcAft>
          <a:spcPct val="0"/>
        </a:spcAft>
        <a:defRPr sz="4400">
          <a:solidFill>
            <a:schemeClr val="tx1"/>
          </a:solidFill>
          <a:latin typeface="Calibri" charset="0"/>
          <a:ea typeface="ＭＳ Ｐゴシック" charset="0"/>
        </a:defRPr>
      </a:lvl8pPr>
      <a:lvl9pPr marL="1828800" algn="ctr" rtl="0" eaLnBrk="1" fontAlgn="base" hangingPunct="1">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750050"/>
            <a:ext cx="9144000" cy="1079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4" name="Rectangle 13"/>
          <p:cNvSpPr/>
          <p:nvPr/>
        </p:nvSpPr>
        <p:spPr>
          <a:xfrm>
            <a:off x="0" y="6750050"/>
            <a:ext cx="9144000" cy="1079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 name="Rectangle 29"/>
          <p:cNvSpPr>
            <a:spLocks noGrp="1" noChangeArrowheads="1"/>
          </p:cNvSpPr>
          <p:nvPr>
            <p:ph type="ctrTitle"/>
          </p:nvPr>
        </p:nvSpPr>
        <p:spPr>
          <a:xfrm>
            <a:off x="304800" y="304800"/>
            <a:ext cx="8458200" cy="609600"/>
          </a:xfrm>
        </p:spPr>
        <p:txBody>
          <a:bodyPr>
            <a:noAutofit/>
          </a:bodyPr>
          <a:lstStyle/>
          <a:p>
            <a:pPr algn="ctr"/>
            <a:r>
              <a:rPr lang="en-US" sz="3600" b="1" dirty="0" smtClean="0"/>
              <a:t>PAVING THE WAY</a:t>
            </a:r>
            <a:endParaRPr lang="en-US" sz="3600" b="1" cap="none" dirty="0">
              <a:effectLst>
                <a:outerShdw blurRad="50800" dist="50800" dir="5400000" algn="ctr" rotWithShape="0">
                  <a:schemeClr val="bg2"/>
                </a:outerShdw>
              </a:effectLst>
            </a:endParaRPr>
          </a:p>
        </p:txBody>
      </p:sp>
      <p:pic>
        <p:nvPicPr>
          <p:cNvPr id="5" name="Picture 34" descr="NHTMRIO"/>
          <p:cNvPicPr>
            <a:picLocks noChangeAspect="1" noChangeArrowheads="1"/>
          </p:cNvPicPr>
          <p:nvPr/>
        </p:nvPicPr>
        <p:blipFill>
          <a:blip r:embed="rId3" cstate="print"/>
          <a:srcRect b="5677"/>
          <a:stretch>
            <a:fillRect/>
          </a:stretch>
        </p:blipFill>
        <p:spPr bwMode="auto">
          <a:xfrm>
            <a:off x="8081828" y="6019800"/>
            <a:ext cx="793173" cy="685800"/>
          </a:xfrm>
          <a:prstGeom prst="rect">
            <a:avLst/>
          </a:prstGeom>
          <a:ln>
            <a:noFill/>
          </a:ln>
          <a:effectLst>
            <a:outerShdw blurRad="292100" dist="139700" dir="2700000" algn="tl" rotWithShape="0">
              <a:srgbClr val="333333">
                <a:alpha val="65000"/>
              </a:srgbClr>
            </a:outerShdw>
          </a:effectLst>
        </p:spPr>
      </p:pic>
      <p:pic>
        <p:nvPicPr>
          <p:cNvPr id="6" name="Picture 5" descr="logo.jpg"/>
          <p:cNvPicPr>
            <a:picLocks noChangeAspect="1"/>
          </p:cNvPicPr>
          <p:nvPr/>
        </p:nvPicPr>
        <p:blipFill>
          <a:blip r:embed="rId4" cstate="print"/>
          <a:srcRect b="35484"/>
          <a:stretch>
            <a:fillRect/>
          </a:stretch>
        </p:blipFill>
        <p:spPr>
          <a:xfrm>
            <a:off x="6934200" y="6019800"/>
            <a:ext cx="963311" cy="68580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0" y="6096000"/>
            <a:ext cx="2209800" cy="646331"/>
          </a:xfrm>
          <a:prstGeom prst="rect">
            <a:avLst/>
          </a:prstGeom>
        </p:spPr>
        <p:txBody>
          <a:bodyPr wrap="square">
            <a:spAutoFit/>
          </a:bodyPr>
          <a:lstStyle/>
          <a:p>
            <a:pPr algn="ctr"/>
            <a:r>
              <a:rPr lang="ar-EG" b="1"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Dr. Hany Sleem</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NHTMRI, ENREC</a:t>
            </a:r>
            <a:endParaRPr lang="en-US" dirty="0">
              <a:effectLst>
                <a:outerShdw blurRad="38100" dist="38100" dir="2700000" algn="tl">
                  <a:srgbClr val="000000">
                    <a:alpha val="43137"/>
                  </a:srgbClr>
                </a:outerShdw>
              </a:effectLst>
            </a:endParaRPr>
          </a:p>
        </p:txBody>
      </p:sp>
      <p:pic>
        <p:nvPicPr>
          <p:cNvPr id="9" name="Picture 2" descr="Related image"/>
          <p:cNvPicPr>
            <a:picLocks noChangeAspect="1" noChangeArrowheads="1"/>
          </p:cNvPicPr>
          <p:nvPr/>
        </p:nvPicPr>
        <p:blipFill>
          <a:blip r:embed="rId5" cstate="print"/>
          <a:srcRect/>
          <a:stretch>
            <a:fillRect/>
          </a:stretch>
        </p:blipFill>
        <p:spPr bwMode="auto">
          <a:xfrm>
            <a:off x="606060" y="1600200"/>
            <a:ext cx="8080740" cy="4038600"/>
          </a:xfrm>
          <a:prstGeom prst="rect">
            <a:avLst/>
          </a:prstGeom>
          <a:ln>
            <a:noFill/>
          </a:ln>
          <a:effectLst>
            <a:outerShdw blurRad="292100" dist="139700" dir="2700000" algn="tl" rotWithShape="0">
              <a:srgbClr val="333333">
                <a:alpha val="65000"/>
              </a:srgbClr>
            </a:outerShdw>
          </a:effectLst>
        </p:spPr>
      </p:pic>
      <p:sp>
        <p:nvSpPr>
          <p:cNvPr id="8" name="Rectangle 29"/>
          <p:cNvSpPr txBox="1">
            <a:spLocks noChangeArrowheads="1"/>
          </p:cNvSpPr>
          <p:nvPr/>
        </p:nvSpPr>
        <p:spPr>
          <a:xfrm>
            <a:off x="457200" y="838200"/>
            <a:ext cx="8458200" cy="914400"/>
          </a:xfrm>
          <a:prstGeom prst="rect">
            <a:avLst/>
          </a:prstGeom>
        </p:spPr>
        <p:txBody>
          <a:bodyPr vert="horz" anchor="b">
            <a:noAutofit/>
          </a:bodyPr>
          <a:lstStyle/>
          <a:p>
            <a:pPr lvl="0" algn="ctr"/>
            <a:r>
              <a:rPr lang="en-US" sz="2800" b="1" dirty="0" smtClean="0">
                <a:solidFill>
                  <a:schemeClr val="tx1">
                    <a:lumMod val="65000"/>
                  </a:schemeClr>
                </a:solidFill>
                <a:effectLst>
                  <a:outerShdw blurRad="38100" dist="38100" dir="2700000" algn="tl">
                    <a:srgbClr val="000000">
                      <a:alpha val="43137"/>
                    </a:srgbClr>
                  </a:outerShdw>
                </a:effectLst>
              </a:rPr>
              <a:t>The Ethics Of Alternative Clinical Trial Designs from Egyptian point of view </a:t>
            </a:r>
            <a:endParaRPr lang="en-IN" sz="2800" dirty="0" smtClean="0">
              <a:solidFill>
                <a:schemeClr val="tx1">
                  <a:lumMod val="65000"/>
                </a:schemeClr>
              </a:solidFill>
              <a:effectLst>
                <a:outerShdw blurRad="38100" dist="38100" dir="2700000" algn="tl">
                  <a:srgbClr val="000000">
                    <a:alpha val="43137"/>
                  </a:srgbClr>
                </a:outerShdw>
              </a:effectLst>
            </a:endParaRPr>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20000"/>
                                        <p:tgtEl>
                                          <p:spTgt spid="14"/>
                                        </p:tgtEl>
                                      </p:cBhvr>
                                    </p:animEffect>
                                    <p:set>
                                      <p:cBhvr>
                                        <p:cTn id="7" dur="1" fill="hold">
                                          <p:stCondLst>
                                            <p:cond delay="19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Egypt</a:t>
            </a:r>
            <a:endParaRPr lang="en-US" dirty="0">
              <a:solidFill>
                <a:schemeClr val="tx1"/>
              </a:solidFill>
            </a:endParaRPr>
          </a:p>
        </p:txBody>
      </p:sp>
      <p:sp>
        <p:nvSpPr>
          <p:cNvPr id="3" name="Content Placeholder 2"/>
          <p:cNvSpPr>
            <a:spLocks noGrp="1"/>
          </p:cNvSpPr>
          <p:nvPr>
            <p:ph sz="quarter" idx="1"/>
          </p:nvPr>
        </p:nvSpPr>
        <p:spPr>
          <a:xfrm>
            <a:off x="612648" y="1600200"/>
            <a:ext cx="8153400" cy="5105400"/>
          </a:xfrm>
        </p:spPr>
        <p:txBody>
          <a:bodyPr>
            <a:noAutofit/>
          </a:bodyPr>
          <a:lstStyle/>
          <a:p>
            <a:r>
              <a:rPr lang="en-US" sz="2400" b="1" dirty="0" smtClean="0"/>
              <a:t>Population: </a:t>
            </a:r>
            <a:r>
              <a:rPr lang="en-US" sz="2400" dirty="0" smtClean="0"/>
              <a:t>about 92 million </a:t>
            </a:r>
          </a:p>
          <a:p>
            <a:r>
              <a:rPr lang="en-US" sz="2400" b="1" dirty="0" smtClean="0"/>
              <a:t>GDP/Capita </a:t>
            </a:r>
            <a:r>
              <a:rPr lang="en-US" sz="2400" dirty="0" smtClean="0"/>
              <a:t>: about 4.000 $</a:t>
            </a:r>
          </a:p>
          <a:p>
            <a:r>
              <a:rPr lang="en-US" sz="2400" b="1" dirty="0" smtClean="0"/>
              <a:t>Number of registered Clinical trial :</a:t>
            </a:r>
            <a:r>
              <a:rPr lang="en-US" sz="2400" dirty="0" smtClean="0"/>
              <a:t> </a:t>
            </a:r>
            <a:r>
              <a:rPr lang="en-US" sz="2400" b="1" dirty="0" smtClean="0"/>
              <a:t>1892</a:t>
            </a:r>
          </a:p>
          <a:p>
            <a:r>
              <a:rPr lang="en-US" sz="2400" dirty="0" smtClean="0"/>
              <a:t>1892 clinical trials were conducted in Egypt with the number of clinical trials nearly tripling in the last few years  making Egypt second to South Africa in African .</a:t>
            </a:r>
          </a:p>
          <a:p>
            <a:r>
              <a:rPr lang="en-US" sz="2400" b="1" dirty="0" smtClean="0"/>
              <a:t>The biggest country regarding population and clinical trial number in the Arab World and lowest GDP/Capita.</a:t>
            </a:r>
          </a:p>
          <a:p>
            <a:r>
              <a:rPr lang="en-US" sz="2400" dirty="0" smtClean="0"/>
              <a:t>The clinical trial law (draft) Arabic languages, (2012 ,2017). 23Pages . 18 Articles.</a:t>
            </a:r>
          </a:p>
          <a:p>
            <a:endParaRPr lang="en-US" sz="2400" dirty="0" smtClean="0"/>
          </a:p>
        </p:txBody>
      </p:sp>
      <p:pic>
        <p:nvPicPr>
          <p:cNvPr id="6152" name="Picture 8" descr="Image result for egypt flag"/>
          <p:cNvPicPr>
            <a:picLocks noChangeAspect="1" noChangeArrowheads="1"/>
          </p:cNvPicPr>
          <p:nvPr/>
        </p:nvPicPr>
        <p:blipFill>
          <a:blip r:embed="rId3" cstate="print"/>
          <a:srcRect/>
          <a:stretch>
            <a:fillRect/>
          </a:stretch>
        </p:blipFill>
        <p:spPr bwMode="auto">
          <a:xfrm>
            <a:off x="7696200" y="304800"/>
            <a:ext cx="952500" cy="923925"/>
          </a:xfrm>
          <a:prstGeom prst="rect">
            <a:avLst/>
          </a:prstGeom>
          <a:noFill/>
        </p:spPr>
      </p:pic>
      <p:pic>
        <p:nvPicPr>
          <p:cNvPr id="1026"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962775" y="1066800"/>
            <a:ext cx="2257425" cy="2000250"/>
          </a:xfrm>
          <a:prstGeom prst="rect">
            <a:avLst/>
          </a:prstGeom>
          <a:noFill/>
          <a:ln w="9525">
            <a:noFill/>
            <a:miter lim="800000"/>
            <a:headEnd/>
            <a:tailEnd/>
          </a:ln>
          <a:effectLst/>
        </p:spPr>
      </p:pic>
    </p:spTree>
  </p:cSld>
  <p:clrMapOvr>
    <a:masterClrMapping/>
  </p:clrMapOvr>
  <p:transition advClick="0" advTm="2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en-US" b="1" dirty="0" smtClean="0">
                <a:effectLst>
                  <a:outerShdw blurRad="50800" dist="50800" dir="5400000" algn="ctr" rotWithShape="0">
                    <a:schemeClr val="bg2"/>
                  </a:outerShdw>
                </a:effectLst>
              </a:rPr>
              <a:t>IRBs in Egypt </a:t>
            </a:r>
            <a:endParaRPr lang="en-US" b="1" dirty="0">
              <a:effectLst>
                <a:outerShdw blurRad="50800" dist="50800" dir="5400000" algn="ctr" rotWithShape="0">
                  <a:schemeClr val="bg2"/>
                </a:outerShdw>
              </a:effectLst>
            </a:endParaRPr>
          </a:p>
        </p:txBody>
      </p:sp>
      <p:sp>
        <p:nvSpPr>
          <p:cNvPr id="3" name="Footer Placeholder 2"/>
          <p:cNvSpPr>
            <a:spLocks noGrp="1"/>
          </p:cNvSpPr>
          <p:nvPr>
            <p:ph type="ftr" sz="quarter" idx="11"/>
          </p:nvPr>
        </p:nvSpPr>
        <p:spPr>
          <a:xfrm>
            <a:off x="609600" y="6248206"/>
            <a:ext cx="8124882" cy="365125"/>
          </a:xfrm>
        </p:spPr>
        <p:txBody>
          <a:bodyPr/>
          <a:lstStyle/>
          <a:p>
            <a:r>
              <a:rPr lang="en-US" smtClean="0"/>
              <a:t>Cairo , October  2017</a:t>
            </a:r>
            <a:endParaRPr lang="en-US" dirty="0"/>
          </a:p>
        </p:txBody>
      </p:sp>
      <p:sp>
        <p:nvSpPr>
          <p:cNvPr id="21506" name="AutoShape 2" descr="Displaying enrec14 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descr="16492482_10210611382254094_466297288_o.jpg"/>
          <p:cNvPicPr>
            <a:picLocks noChangeAspect="1"/>
          </p:cNvPicPr>
          <p:nvPr/>
        </p:nvPicPr>
        <p:blipFill>
          <a:blip r:embed="rId2" cstate="print"/>
          <a:srcRect l="7143" t="35891" r="9524" b="16138"/>
          <a:stretch>
            <a:fillRect/>
          </a:stretch>
        </p:blipFill>
        <p:spPr>
          <a:xfrm>
            <a:off x="457200" y="1600200"/>
            <a:ext cx="8105886" cy="2352829"/>
          </a:xfrm>
          <a:prstGeom prst="rect">
            <a:avLst/>
          </a:prstGeom>
          <a:ln>
            <a:noFill/>
          </a:ln>
          <a:effectLst>
            <a:outerShdw blurRad="292100" dist="139700" dir="2700000" algn="tl" rotWithShape="0">
              <a:srgbClr val="333333">
                <a:alpha val="65000"/>
              </a:srgbClr>
            </a:outerShdw>
          </a:effectLst>
        </p:spPr>
      </p:pic>
      <p:sp>
        <p:nvSpPr>
          <p:cNvPr id="8" name="Content Placeholder 7"/>
          <p:cNvSpPr>
            <a:spLocks noGrp="1"/>
          </p:cNvSpPr>
          <p:nvPr>
            <p:ph sz="quarter" idx="1"/>
          </p:nvPr>
        </p:nvSpPr>
        <p:spPr>
          <a:xfrm>
            <a:off x="612648" y="4114800"/>
            <a:ext cx="8153400" cy="1981200"/>
          </a:xfrm>
        </p:spPr>
        <p:txBody>
          <a:bodyPr>
            <a:normAutofit lnSpcReduction="10000"/>
          </a:bodyPr>
          <a:lstStyle/>
          <a:p>
            <a:r>
              <a:rPr lang="en-US" dirty="0" smtClean="0"/>
              <a:t>More than 56 Institutional Review Board (IRB) have been registered in OHRP . And 42 of them registered in the  Egyptian Network of Research Ethics Committees (ENREC).</a:t>
            </a:r>
            <a:endParaRPr lang="en-US" dirty="0"/>
          </a:p>
        </p:txBody>
      </p:sp>
    </p:spTree>
  </p:cSld>
  <p:clrMapOvr>
    <a:masterClrMapping/>
  </p:clrMapOvr>
  <p:transition advClick="0" advTm="2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jpg"/>
          <p:cNvPicPr>
            <a:picLocks noChangeAspect="1"/>
          </p:cNvPicPr>
          <p:nvPr/>
        </p:nvPicPr>
        <p:blipFill>
          <a:blip r:embed="rId2" cstate="print"/>
          <a:srcRect b="35484"/>
          <a:stretch>
            <a:fillRect/>
          </a:stretch>
        </p:blipFill>
        <p:spPr>
          <a:xfrm>
            <a:off x="7086600" y="1752600"/>
            <a:ext cx="1807140" cy="1391598"/>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304800" y="228600"/>
            <a:ext cx="8531352" cy="990600"/>
          </a:xfrm>
        </p:spPr>
        <p:txBody>
          <a:bodyPr>
            <a:noAutofit/>
          </a:bodyPr>
          <a:lstStyle/>
          <a:p>
            <a:r>
              <a:rPr lang="en-US" sz="2800" b="1" dirty="0" smtClean="0">
                <a:effectLst>
                  <a:outerShdw blurRad="50800" dist="50800" dir="5400000" algn="ctr" rotWithShape="0">
                    <a:schemeClr val="bg2"/>
                  </a:outerShdw>
                </a:effectLst>
              </a:rPr>
              <a:t>ENREC 10 years of commitment </a:t>
            </a:r>
            <a:endParaRPr lang="en-US" sz="2800" b="1" dirty="0"/>
          </a:p>
        </p:txBody>
      </p:sp>
      <p:sp>
        <p:nvSpPr>
          <p:cNvPr id="3" name="Footer Placeholder 2"/>
          <p:cNvSpPr>
            <a:spLocks noGrp="1"/>
          </p:cNvSpPr>
          <p:nvPr>
            <p:ph type="ftr" sz="quarter" idx="11"/>
          </p:nvPr>
        </p:nvSpPr>
        <p:spPr/>
        <p:txBody>
          <a:bodyPr/>
          <a:lstStyle/>
          <a:p>
            <a:r>
              <a:rPr lang="en-US" smtClean="0"/>
              <a:t>Cairo , October  2017</a:t>
            </a:r>
            <a:endParaRPr lang="en-US"/>
          </a:p>
        </p:txBody>
      </p:sp>
      <p:sp>
        <p:nvSpPr>
          <p:cNvPr id="4" name="Content Placeholder 3"/>
          <p:cNvSpPr>
            <a:spLocks noGrp="1"/>
          </p:cNvSpPr>
          <p:nvPr>
            <p:ph sz="quarter" idx="1"/>
          </p:nvPr>
        </p:nvSpPr>
        <p:spPr>
          <a:xfrm>
            <a:off x="457200" y="1295400"/>
            <a:ext cx="6626352" cy="5105400"/>
          </a:xfrm>
        </p:spPr>
        <p:txBody>
          <a:bodyPr>
            <a:noAutofit/>
          </a:bodyPr>
          <a:lstStyle/>
          <a:p>
            <a:r>
              <a:rPr lang="en-US" sz="2400" dirty="0" smtClean="0"/>
              <a:t>ENREC was created in 2008 to raise the harmonization between Research Ethics Committees (RECs) in reviewing of research proposals and to augment sharing of information and intellectual resources, policies and review strategies.  ENREC is operating under the auspices of NGO (Egyptian Society for Healthcare Development, ESHD). </a:t>
            </a:r>
          </a:p>
          <a:p>
            <a:endParaRPr lang="en-US" sz="2400" dirty="0" smtClean="0"/>
          </a:p>
          <a:p>
            <a:r>
              <a:rPr lang="en-US" sz="2400" dirty="0" smtClean="0"/>
              <a:t>Through holding bi-annual meetings of its members (18 meetings) and conducting several workshops on the ethics of scientific research . </a:t>
            </a:r>
            <a:endParaRPr lang="en-US" sz="2400" dirty="0"/>
          </a:p>
        </p:txBody>
      </p:sp>
    </p:spTree>
  </p:cSld>
  <p:clrMapOvr>
    <a:masterClrMapping/>
  </p:clrMapOvr>
  <p:transition advClick="0" advTm="2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Arial" charset="0"/>
              </a:rPr>
              <a:t>National Research Ethics Committee</a:t>
            </a:r>
            <a:endParaRPr lang="en-US" sz="3200" dirty="0"/>
          </a:p>
        </p:txBody>
      </p:sp>
      <p:pic>
        <p:nvPicPr>
          <p:cNvPr id="1026" name="Picture 2" descr="C:\Users\lenovo\Desktop\New folder (2)\لجنة_أخلاقيات_البحث_العلمي_-_وزارة_الصحة_والسكان\20170816_160918ab.jpg"/>
          <p:cNvPicPr>
            <a:picLocks noChangeAspect="1" noChangeArrowheads="1"/>
          </p:cNvPicPr>
          <p:nvPr/>
        </p:nvPicPr>
        <p:blipFill>
          <a:blip r:embed="rId2" cstate="print"/>
          <a:srcRect b="13043"/>
          <a:stretch>
            <a:fillRect/>
          </a:stretch>
        </p:blipFill>
        <p:spPr bwMode="auto">
          <a:xfrm>
            <a:off x="228600" y="1676400"/>
            <a:ext cx="8682299" cy="15240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228600" y="3505200"/>
            <a:ext cx="8610600" cy="2308324"/>
          </a:xfrm>
          <a:prstGeom prst="rect">
            <a:avLst/>
          </a:prstGeom>
          <a:noFill/>
        </p:spPr>
        <p:txBody>
          <a:bodyPr wrap="square" rtlCol="0">
            <a:spAutoFit/>
          </a:bodyPr>
          <a:lstStyle/>
          <a:p>
            <a:pPr lvl="0" algn="ctr"/>
            <a:r>
              <a:rPr lang="en-US" sz="2400" dirty="0" smtClean="0">
                <a:latin typeface="Arial" charset="0"/>
              </a:rPr>
              <a:t>Ministry of Health (MOH) National Research Ethics Committee, 24 members,10 permanent members and additional 14 members divided into two committees each committee meets every two weeks in the presence of 17 members. the first National Committee established in 2006. </a:t>
            </a:r>
          </a:p>
          <a:p>
            <a:endParaRPr lang="en-US" sz="2400" dirty="0"/>
          </a:p>
        </p:txBody>
      </p:sp>
    </p:spTree>
  </p:cSld>
  <p:clrMapOvr>
    <a:masterClrMapping/>
  </p:clrMapOvr>
  <p:transition advClick="0" advTm="20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latin typeface="Monotype Corsiva" pitchFamily="66" charset="0"/>
              </a:rPr>
              <a:t>Egyptian Clinical Trial Review Process </a:t>
            </a:r>
            <a:endParaRPr lang="en-US" dirty="0"/>
          </a:p>
        </p:txBody>
      </p:sp>
      <p:graphicFrame>
        <p:nvGraphicFramePr>
          <p:cNvPr id="4" name="Content Placeholder 3"/>
          <p:cNvGraphicFramePr>
            <a:graphicFrameLocks noGrp="1"/>
          </p:cNvGraphicFramePr>
          <p:nvPr>
            <p:ph sz="quarter" idx="1"/>
          </p:nvPr>
        </p:nvGraphicFramePr>
        <p:xfrm>
          <a:off x="609600" y="16764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advTm="20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077200" cy="1143000"/>
          </a:xfrm>
        </p:spPr>
        <p:txBody>
          <a:bodyPr>
            <a:noAutofit/>
          </a:bodyPr>
          <a:lstStyle/>
          <a:p>
            <a:r>
              <a:rPr lang="en-IN" sz="3600" b="1" dirty="0" smtClean="0"/>
              <a:t>Possibility for </a:t>
            </a:r>
            <a:r>
              <a:rPr lang="en-US" sz="3600" b="1" dirty="0" smtClean="0"/>
              <a:t>Alternative Trial Designs in Egypt  </a:t>
            </a:r>
            <a:endParaRPr lang="en-IN" sz="3600" b="1" dirty="0"/>
          </a:p>
        </p:txBody>
      </p:sp>
      <p:sp>
        <p:nvSpPr>
          <p:cNvPr id="3" name="Content Placeholder 2"/>
          <p:cNvSpPr>
            <a:spLocks noGrp="1"/>
          </p:cNvSpPr>
          <p:nvPr>
            <p:ph idx="1"/>
          </p:nvPr>
        </p:nvSpPr>
        <p:spPr>
          <a:xfrm>
            <a:off x="685800" y="1447800"/>
            <a:ext cx="8077200" cy="4648200"/>
          </a:xfrm>
        </p:spPr>
        <p:txBody>
          <a:bodyPr>
            <a:normAutofit/>
          </a:bodyPr>
          <a:lstStyle/>
          <a:p>
            <a:pPr marL="596646" indent="-514350">
              <a:buFont typeface="+mj-lt"/>
              <a:buAutoNum type="arabicPeriod"/>
            </a:pPr>
            <a:r>
              <a:rPr lang="en-IN" sz="3200" dirty="0" smtClean="0"/>
              <a:t>Unique study populations  and Rare diseases</a:t>
            </a:r>
          </a:p>
          <a:p>
            <a:pPr marL="596646" indent="-514350">
              <a:buFont typeface="+mj-lt"/>
              <a:buAutoNum type="arabicPeriod"/>
            </a:pPr>
            <a:r>
              <a:rPr lang="en-IN" sz="3200" dirty="0" smtClean="0"/>
              <a:t>Need for Individually tailored therapies</a:t>
            </a:r>
          </a:p>
          <a:p>
            <a:pPr marL="596646" indent="-514350">
              <a:buFont typeface="+mj-lt"/>
              <a:buAutoNum type="arabicPeriod"/>
            </a:pPr>
            <a:r>
              <a:rPr lang="en-IN" sz="3200" dirty="0" smtClean="0"/>
              <a:t>Special isolated Environments</a:t>
            </a:r>
          </a:p>
          <a:p>
            <a:pPr marL="596646" indent="-514350">
              <a:buFont typeface="+mj-lt"/>
              <a:buAutoNum type="arabicPeriod"/>
            </a:pPr>
            <a:r>
              <a:rPr lang="en-IN" sz="3200" dirty="0" smtClean="0"/>
              <a:t>Public health urgency &amp; Emergency situations</a:t>
            </a:r>
          </a:p>
          <a:p>
            <a:pPr marL="596646" indent="-514350">
              <a:buFont typeface="+mj-lt"/>
              <a:buAutoNum type="arabicPeriod"/>
            </a:pPr>
            <a:r>
              <a:rPr lang="en-IN" sz="3200" dirty="0" smtClean="0"/>
              <a:t>Restricted resources coupled with an important need</a:t>
            </a:r>
            <a:endParaRPr lang="en-IN" sz="3200" dirty="0"/>
          </a:p>
        </p:txBody>
      </p:sp>
      <p:sp>
        <p:nvSpPr>
          <p:cNvPr id="4" name="Date Placeholder 3"/>
          <p:cNvSpPr>
            <a:spLocks noGrp="1"/>
          </p:cNvSpPr>
          <p:nvPr>
            <p:ph type="dt" sz="half" idx="10"/>
          </p:nvPr>
        </p:nvSpPr>
        <p:spPr/>
        <p:txBody>
          <a:bodyPr/>
          <a:lstStyle/>
          <a:p>
            <a:fld id="{C4DD1D0D-6BD1-4743-8D9D-F86CCB99AE84}" type="datetime1">
              <a:rPr lang="en-US" smtClean="0"/>
              <a:pPr/>
              <a:t>12/20/2017</a:t>
            </a:fld>
            <a:endParaRPr lang="en-US" dirty="0"/>
          </a:p>
        </p:txBody>
      </p:sp>
      <p:sp>
        <p:nvSpPr>
          <p:cNvPr id="5" name="Slide Number Placeholder 4"/>
          <p:cNvSpPr>
            <a:spLocks noGrp="1"/>
          </p:cNvSpPr>
          <p:nvPr>
            <p:ph type="sldNum" sz="quarter" idx="12"/>
          </p:nvPr>
        </p:nvSpPr>
        <p:spPr/>
        <p:txBody>
          <a:bodyPr>
            <a:normAutofit/>
          </a:bodyPr>
          <a:lstStyle/>
          <a:p>
            <a:fld id="{B6F15528-21DE-4FAA-801E-634DDDAF4B2B}" type="slidenum">
              <a:rPr lang="en-US" smtClean="0"/>
              <a:pPr/>
              <a:t>7</a:t>
            </a:fld>
            <a:endParaRPr lang="en-US"/>
          </a:p>
        </p:txBody>
      </p:sp>
    </p:spTree>
  </p:cSld>
  <p:clrMapOvr>
    <a:masterClrMapping/>
  </p:clrMapOvr>
  <p:transition advClick="0" advTm="2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85000" lnSpcReduction="10000"/>
          </a:bodyPr>
          <a:lstStyle/>
          <a:p>
            <a:r>
              <a:rPr lang="en-US" dirty="0" smtClean="0"/>
              <a:t>Alternative clinical trial designs are not common practice in Egyptian clinical trials. Only one Adaptive trial for a new drug submitted for review to the Egyptian regulatory authority last year.</a:t>
            </a:r>
          </a:p>
          <a:p>
            <a:r>
              <a:rPr lang="en-US" dirty="0" smtClean="0"/>
              <a:t>Egypt as a developing country is prone to infectious outbreaks or natural disaster thus it will be candidate to alternative clinical trial. </a:t>
            </a:r>
          </a:p>
          <a:p>
            <a:r>
              <a:rPr lang="en-US" dirty="0" smtClean="0"/>
              <a:t>At that time IRBs and regulatory authority must be standby for ethical decisions based on enough scientific and ethical understanding of these new types of trial.</a:t>
            </a:r>
            <a:endParaRPr lang="en-US" dirty="0"/>
          </a:p>
        </p:txBody>
      </p:sp>
    </p:spTree>
  </p:cSld>
  <p:clrMapOvr>
    <a:masterClrMapping/>
  </p:clrMapOvr>
  <p:transition advClick="0" advTm="20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r>
              <a:rPr lang="en-US" dirty="0" smtClean="0"/>
              <a:t>There are no special training or awareness workshop for Egyptian regulatory authority and IRBs especially community members on this topic. </a:t>
            </a:r>
          </a:p>
          <a:p>
            <a:r>
              <a:rPr lang="en-US" dirty="0" smtClean="0"/>
              <a:t>Therefore, a series of 45 min presentation followed by 1 hour of focus group discussions.</a:t>
            </a:r>
          </a:p>
          <a:p>
            <a:r>
              <a:rPr lang="en-US" dirty="0" smtClean="0"/>
              <a:t> These presentations are based on GFBR 2017 Background paper, European Medicines Agency (2007) and Food and Drug Administration (2010) guidelines.</a:t>
            </a:r>
          </a:p>
        </p:txBody>
      </p:sp>
    </p:spTree>
  </p:cSld>
  <p:clrMapOvr>
    <a:masterClrMapping/>
  </p:clrMapOvr>
  <p:transition advClick="0" advTm="20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Points Covered in The Presentation  </a:t>
            </a:r>
            <a:endParaRPr lang="en-US" dirty="0"/>
          </a:p>
        </p:txBody>
      </p:sp>
      <p:sp>
        <p:nvSpPr>
          <p:cNvPr id="3" name="Content Placeholder 2"/>
          <p:cNvSpPr>
            <a:spLocks noGrp="1"/>
          </p:cNvSpPr>
          <p:nvPr>
            <p:ph idx="1"/>
          </p:nvPr>
        </p:nvSpPr>
        <p:spPr>
          <a:xfrm>
            <a:off x="990600" y="1447800"/>
            <a:ext cx="7498080" cy="4800600"/>
          </a:xfrm>
        </p:spPr>
        <p:txBody>
          <a:bodyPr>
            <a:noAutofit/>
          </a:bodyPr>
          <a:lstStyle/>
          <a:p>
            <a:r>
              <a:rPr lang="en-US" sz="2800" b="1" dirty="0" smtClean="0"/>
              <a:t>Operational concerns e.g. complexity of adaptive designs , difficult interpretation of results </a:t>
            </a:r>
          </a:p>
          <a:p>
            <a:r>
              <a:rPr lang="en-US" sz="2800" b="1" dirty="0" smtClean="0"/>
              <a:t>Recruitment and undue inducements or coercion </a:t>
            </a:r>
          </a:p>
          <a:p>
            <a:r>
              <a:rPr lang="en-US" sz="2800" b="1" dirty="0" smtClean="0"/>
              <a:t>Safety concerns for patients in certain adaptive designs e.g. dose-escalation studies </a:t>
            </a:r>
          </a:p>
          <a:p>
            <a:r>
              <a:rPr lang="en-US" sz="2800" b="1" dirty="0" smtClean="0"/>
              <a:t>Fair inclusion/exclusion of participants </a:t>
            </a:r>
          </a:p>
          <a:p>
            <a:r>
              <a:rPr lang="en-US" sz="2800" b="1" dirty="0" smtClean="0"/>
              <a:t>Safety monitoring</a:t>
            </a:r>
          </a:p>
          <a:p>
            <a:r>
              <a:rPr lang="en-US" sz="2800" b="1" dirty="0" smtClean="0"/>
              <a:t>Informed consent process </a:t>
            </a:r>
          </a:p>
          <a:p>
            <a:pPr>
              <a:buNone/>
            </a:pPr>
            <a:r>
              <a:rPr lang="en-US" sz="2800" b="1" dirty="0" smtClean="0"/>
              <a:t> </a:t>
            </a:r>
          </a:p>
        </p:txBody>
      </p:sp>
      <p:sp>
        <p:nvSpPr>
          <p:cNvPr id="4" name="Date Placeholder 3"/>
          <p:cNvSpPr>
            <a:spLocks noGrp="1"/>
          </p:cNvSpPr>
          <p:nvPr>
            <p:ph type="dt" sz="half" idx="10"/>
          </p:nvPr>
        </p:nvSpPr>
        <p:spPr/>
        <p:txBody>
          <a:bodyPr/>
          <a:lstStyle/>
          <a:p>
            <a:fld id="{E85D6F2D-0F9B-4623-BB4A-7422AA2D638E}" type="datetime1">
              <a:rPr lang="en-US" smtClean="0"/>
              <a:pPr/>
              <a:t>12/20/2017</a:t>
            </a:fld>
            <a:endParaRPr lang="en-US"/>
          </a:p>
        </p:txBody>
      </p:sp>
      <p:sp>
        <p:nvSpPr>
          <p:cNvPr id="5" name="Slide Number Placeholder 4"/>
          <p:cNvSpPr>
            <a:spLocks noGrp="1"/>
          </p:cNvSpPr>
          <p:nvPr>
            <p:ph type="sldNum" sz="quarter" idx="12"/>
          </p:nvPr>
        </p:nvSpPr>
        <p:spPr/>
        <p:txBody>
          <a:bodyPr>
            <a:normAutofit/>
          </a:bodyPr>
          <a:lstStyle/>
          <a:p>
            <a:fld id="{B6F15528-21DE-4FAA-801E-634DDDAF4B2B}" type="slidenum">
              <a:rPr lang="en-US" smtClean="0"/>
              <a:pPr/>
              <a:t>10</a:t>
            </a:fld>
            <a:endParaRPr lang="en-US"/>
          </a:p>
        </p:txBody>
      </p:sp>
    </p:spTree>
  </p:cSld>
  <p:clrMapOvr>
    <a:masterClrMapping/>
  </p:clrMapOvr>
  <p:transition advClick="0" advTm="2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Points Covered in The Presentation 2 </a:t>
            </a:r>
            <a:endParaRPr lang="en-US" dirty="0"/>
          </a:p>
        </p:txBody>
      </p:sp>
      <p:sp>
        <p:nvSpPr>
          <p:cNvPr id="3" name="Content Placeholder 2"/>
          <p:cNvSpPr>
            <a:spLocks noGrp="1"/>
          </p:cNvSpPr>
          <p:nvPr>
            <p:ph idx="1"/>
          </p:nvPr>
        </p:nvSpPr>
        <p:spPr>
          <a:xfrm>
            <a:off x="1066800" y="1600200"/>
            <a:ext cx="7498080" cy="4800600"/>
          </a:xfrm>
        </p:spPr>
        <p:txBody>
          <a:bodyPr>
            <a:noAutofit/>
          </a:bodyPr>
          <a:lstStyle/>
          <a:p>
            <a:r>
              <a:rPr lang="en-US" sz="2800" b="1" dirty="0" smtClean="0"/>
              <a:t>Vulnerable populations with diminished capacity to consent.</a:t>
            </a:r>
          </a:p>
          <a:p>
            <a:r>
              <a:rPr lang="en-US" sz="2800" b="1" dirty="0" smtClean="0"/>
              <a:t>Ethical acceptability of a no-treatment control arm? </a:t>
            </a:r>
          </a:p>
          <a:p>
            <a:r>
              <a:rPr lang="en-US" sz="2800" b="1" dirty="0" smtClean="0"/>
              <a:t>Identifying who is the research participant.</a:t>
            </a:r>
          </a:p>
          <a:p>
            <a:r>
              <a:rPr lang="en-US" sz="2800" b="1" dirty="0" smtClean="0"/>
              <a:t>Role of gatekeepers in protecting group interests / Role of gatekeeper permissions.</a:t>
            </a:r>
          </a:p>
          <a:p>
            <a:r>
              <a:rPr lang="en-US" sz="2800" b="1" dirty="0" smtClean="0"/>
              <a:t>Risk/ benefits assessment.</a:t>
            </a:r>
          </a:p>
          <a:p>
            <a:r>
              <a:rPr lang="en-US" sz="2800" b="1" dirty="0" smtClean="0"/>
              <a:t>Protection of vulnerable participants.</a:t>
            </a:r>
          </a:p>
        </p:txBody>
      </p:sp>
      <p:sp>
        <p:nvSpPr>
          <p:cNvPr id="4" name="Date Placeholder 3"/>
          <p:cNvSpPr>
            <a:spLocks noGrp="1"/>
          </p:cNvSpPr>
          <p:nvPr>
            <p:ph type="dt" sz="half" idx="10"/>
          </p:nvPr>
        </p:nvSpPr>
        <p:spPr/>
        <p:txBody>
          <a:bodyPr/>
          <a:lstStyle/>
          <a:p>
            <a:fld id="{E85D6F2D-0F9B-4623-BB4A-7422AA2D638E}" type="datetime1">
              <a:rPr lang="en-US" smtClean="0"/>
              <a:pPr/>
              <a:t>12/20/2017</a:t>
            </a:fld>
            <a:endParaRPr lang="en-US"/>
          </a:p>
        </p:txBody>
      </p:sp>
      <p:sp>
        <p:nvSpPr>
          <p:cNvPr id="5" name="Slide Number Placeholder 4"/>
          <p:cNvSpPr>
            <a:spLocks noGrp="1"/>
          </p:cNvSpPr>
          <p:nvPr>
            <p:ph type="sldNum" sz="quarter" idx="12"/>
          </p:nvPr>
        </p:nvSpPr>
        <p:spPr/>
        <p:txBody>
          <a:bodyPr>
            <a:normAutofit/>
          </a:bodyPr>
          <a:lstStyle/>
          <a:p>
            <a:fld id="{B6F15528-21DE-4FAA-801E-634DDDAF4B2B}" type="slidenum">
              <a:rPr lang="en-US" smtClean="0"/>
              <a:pPr/>
              <a:t>11</a:t>
            </a:fld>
            <a:endParaRPr lang="en-US"/>
          </a:p>
        </p:txBody>
      </p:sp>
    </p:spTree>
  </p:cSld>
  <p:clrMapOvr>
    <a:masterClrMapping/>
  </p:clrMapOvr>
  <p:transition advClick="0" advTm="2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r>
              <a:rPr lang="en-US" dirty="0" smtClean="0"/>
              <a:t>Discussions will focus on the ethical dilemmas of Alternative clinical trial designs and their suitability to the Egyptian culture and regulations and this </a:t>
            </a:r>
            <a:r>
              <a:rPr lang="en-US" dirty="0" err="1" smtClean="0"/>
              <a:t>programme</a:t>
            </a:r>
            <a:r>
              <a:rPr lang="en-US" dirty="0" smtClean="0"/>
              <a:t> will be supported by ENREC.</a:t>
            </a:r>
          </a:p>
          <a:p>
            <a:r>
              <a:rPr lang="en-US" dirty="0" smtClean="0"/>
              <a:t>We began with last ENREC meeting and will target the two components of the Egyptian regulatory authority. </a:t>
            </a:r>
          </a:p>
          <a:p>
            <a:r>
              <a:rPr lang="en-US" dirty="0" smtClean="0"/>
              <a:t>ENREC 18</a:t>
            </a:r>
            <a:r>
              <a:rPr lang="en-US" baseline="30000" dirty="0" smtClean="0"/>
              <a:t>th</a:t>
            </a:r>
            <a:r>
              <a:rPr lang="en-US" dirty="0" smtClean="0"/>
              <a:t> meeting attended by 30 participants include 12 IRBs Chairman or their representative . </a:t>
            </a:r>
          </a:p>
          <a:p>
            <a:endParaRPr lang="en-US" dirty="0"/>
          </a:p>
        </p:txBody>
      </p:sp>
    </p:spTree>
  </p:cSld>
  <p:clrMapOvr>
    <a:masterClrMapping/>
  </p:clrMapOvr>
  <p:transition advClick="0" advTm="20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498080" cy="1143000"/>
          </a:xfrm>
        </p:spPr>
        <p:txBody>
          <a:bodyPr>
            <a:normAutofit/>
          </a:bodyPr>
          <a:lstStyle/>
          <a:p>
            <a:r>
              <a:rPr lang="en-US" b="1" dirty="0" smtClean="0"/>
              <a:t>Questions</a:t>
            </a:r>
            <a:endParaRPr lang="en-US" dirty="0"/>
          </a:p>
        </p:txBody>
      </p:sp>
      <p:sp>
        <p:nvSpPr>
          <p:cNvPr id="3" name="Content Placeholder 2"/>
          <p:cNvSpPr>
            <a:spLocks noGrp="1"/>
          </p:cNvSpPr>
          <p:nvPr>
            <p:ph idx="1"/>
          </p:nvPr>
        </p:nvSpPr>
        <p:spPr>
          <a:xfrm>
            <a:off x="591312" y="1143000"/>
            <a:ext cx="8095488" cy="5334000"/>
          </a:xfrm>
        </p:spPr>
        <p:txBody>
          <a:bodyPr>
            <a:noAutofit/>
          </a:bodyPr>
          <a:lstStyle/>
          <a:p>
            <a:pPr lvl="0"/>
            <a:r>
              <a:rPr lang="en-US" sz="3200" b="1" dirty="0" smtClean="0"/>
              <a:t>Did you hear about Alternative Trial Designs before? </a:t>
            </a:r>
            <a:r>
              <a:rPr lang="en-US" sz="3200" b="1" dirty="0" smtClean="0">
                <a:solidFill>
                  <a:srgbClr val="FF0000"/>
                </a:solidFill>
              </a:rPr>
              <a:t>(Majority</a:t>
            </a:r>
            <a:r>
              <a:rPr lang="en-US" sz="3200" b="1" dirty="0" smtClean="0">
                <a:solidFill>
                  <a:srgbClr val="00B050"/>
                </a:solidFill>
              </a:rPr>
              <a:t> </a:t>
            </a:r>
            <a:r>
              <a:rPr lang="en-US" sz="3200" b="1" dirty="0" smtClean="0">
                <a:solidFill>
                  <a:srgbClr val="FF0000"/>
                </a:solidFill>
              </a:rPr>
              <a:t>No)</a:t>
            </a:r>
            <a:endParaRPr lang="en-US" sz="3200" dirty="0" smtClean="0"/>
          </a:p>
          <a:p>
            <a:pPr lvl="0"/>
            <a:r>
              <a:rPr lang="en-US" sz="3200" b="1" dirty="0" smtClean="0"/>
              <a:t>Can we control Therapeutic misconception in the Alternative Trial Designs? </a:t>
            </a:r>
            <a:r>
              <a:rPr lang="en-US" sz="3200" b="1" dirty="0" smtClean="0">
                <a:solidFill>
                  <a:srgbClr val="00B050"/>
                </a:solidFill>
              </a:rPr>
              <a:t>(Majority Yes)</a:t>
            </a:r>
            <a:endParaRPr lang="en-US" sz="3200" dirty="0" smtClean="0">
              <a:solidFill>
                <a:srgbClr val="00B050"/>
              </a:solidFill>
            </a:endParaRPr>
          </a:p>
          <a:p>
            <a:pPr lvl="0"/>
            <a:r>
              <a:rPr lang="en-US" sz="3200" b="1" dirty="0" smtClean="0"/>
              <a:t>Can we have a high-quality informed consent in the Alternative Trial Designs? </a:t>
            </a:r>
            <a:r>
              <a:rPr lang="en-US" sz="3200" b="1" dirty="0" smtClean="0">
                <a:solidFill>
                  <a:srgbClr val="00B050"/>
                </a:solidFill>
              </a:rPr>
              <a:t>(Majority Yes)</a:t>
            </a:r>
            <a:endParaRPr lang="en-US" sz="3200" dirty="0" smtClean="0"/>
          </a:p>
          <a:p>
            <a:pPr lvl="0"/>
            <a:r>
              <a:rPr lang="en-US" sz="3200" b="1" dirty="0" smtClean="0"/>
              <a:t>Waiver of informed consent is it accepted? </a:t>
            </a:r>
            <a:r>
              <a:rPr lang="en-US" sz="3200" b="1" dirty="0" smtClean="0">
                <a:solidFill>
                  <a:srgbClr val="00B050"/>
                </a:solidFill>
              </a:rPr>
              <a:t>(Majority Yes)</a:t>
            </a:r>
            <a:endParaRPr lang="en-US" sz="3200" dirty="0" smtClean="0"/>
          </a:p>
          <a:p>
            <a:pPr>
              <a:buNone/>
            </a:pPr>
            <a:endParaRPr lang="en-US" sz="2000" dirty="0"/>
          </a:p>
        </p:txBody>
      </p:sp>
      <p:sp>
        <p:nvSpPr>
          <p:cNvPr id="4" name="Date Placeholder 3"/>
          <p:cNvSpPr>
            <a:spLocks noGrp="1"/>
          </p:cNvSpPr>
          <p:nvPr>
            <p:ph type="dt" sz="half" idx="10"/>
          </p:nvPr>
        </p:nvSpPr>
        <p:spPr/>
        <p:txBody>
          <a:bodyPr/>
          <a:lstStyle/>
          <a:p>
            <a:fld id="{E85D6F2D-0F9B-4623-BB4A-7422AA2D638E}" type="datetime1">
              <a:rPr lang="en-US" smtClean="0"/>
              <a:pPr/>
              <a:t>12/20/2017</a:t>
            </a:fld>
            <a:endParaRPr lang="en-US" dirty="0"/>
          </a:p>
        </p:txBody>
      </p:sp>
      <p:sp>
        <p:nvSpPr>
          <p:cNvPr id="5" name="Slide Number Placeholder 4"/>
          <p:cNvSpPr>
            <a:spLocks noGrp="1"/>
          </p:cNvSpPr>
          <p:nvPr>
            <p:ph type="sldNum" sz="quarter" idx="12"/>
          </p:nvPr>
        </p:nvSpPr>
        <p:spPr/>
        <p:txBody>
          <a:bodyPr>
            <a:normAutofit/>
          </a:bodyPr>
          <a:lstStyle/>
          <a:p>
            <a:fld id="{B6F15528-21DE-4FAA-801E-634DDDAF4B2B}" type="slidenum">
              <a:rPr lang="en-US" smtClean="0"/>
              <a:pPr/>
              <a:t>13</a:t>
            </a:fld>
            <a:endParaRPr lang="en-US"/>
          </a:p>
        </p:txBody>
      </p:sp>
    </p:spTree>
  </p:cSld>
  <p:clrMapOvr>
    <a:masterClrMapping/>
  </p:clrMapOvr>
  <p:transition advClick="0" advTm="2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498080" cy="1143000"/>
          </a:xfrm>
        </p:spPr>
        <p:txBody>
          <a:bodyPr>
            <a:normAutofit/>
          </a:bodyPr>
          <a:lstStyle/>
          <a:p>
            <a:r>
              <a:rPr lang="en-US" b="1" dirty="0" smtClean="0"/>
              <a:t>Questions</a:t>
            </a:r>
            <a:endParaRPr lang="en-US" dirty="0"/>
          </a:p>
        </p:txBody>
      </p:sp>
      <p:sp>
        <p:nvSpPr>
          <p:cNvPr id="3" name="Content Placeholder 2"/>
          <p:cNvSpPr>
            <a:spLocks noGrp="1"/>
          </p:cNvSpPr>
          <p:nvPr>
            <p:ph idx="1"/>
          </p:nvPr>
        </p:nvSpPr>
        <p:spPr>
          <a:xfrm>
            <a:off x="609600" y="1143000"/>
            <a:ext cx="8095488" cy="5334000"/>
          </a:xfrm>
        </p:spPr>
        <p:txBody>
          <a:bodyPr>
            <a:noAutofit/>
          </a:bodyPr>
          <a:lstStyle/>
          <a:p>
            <a:pPr lvl="0"/>
            <a:r>
              <a:rPr lang="en-US" sz="3200" b="1" dirty="0" smtClean="0"/>
              <a:t>Can we consider a group of the community as a research participant? </a:t>
            </a:r>
            <a:r>
              <a:rPr lang="en-US" sz="3200" b="1" dirty="0" smtClean="0">
                <a:solidFill>
                  <a:srgbClr val="00B050"/>
                </a:solidFill>
              </a:rPr>
              <a:t>(Majority Yes)</a:t>
            </a:r>
            <a:endParaRPr lang="en-US" sz="3200" dirty="0" smtClean="0">
              <a:solidFill>
                <a:srgbClr val="00B050"/>
              </a:solidFill>
            </a:endParaRPr>
          </a:p>
          <a:p>
            <a:pPr lvl="0"/>
            <a:r>
              <a:rPr lang="en-US" sz="3200" b="1" dirty="0" smtClean="0"/>
              <a:t>Is it ethical to intentionally infect healthy volunteers with a pathogen as part of the trial design? </a:t>
            </a:r>
            <a:r>
              <a:rPr lang="en-US" sz="3200" b="1" dirty="0" smtClean="0">
                <a:solidFill>
                  <a:srgbClr val="FF0000"/>
                </a:solidFill>
              </a:rPr>
              <a:t>(Majority</a:t>
            </a:r>
            <a:r>
              <a:rPr lang="en-US" sz="3200" b="1" dirty="0" smtClean="0">
                <a:solidFill>
                  <a:srgbClr val="00B050"/>
                </a:solidFill>
              </a:rPr>
              <a:t> </a:t>
            </a:r>
            <a:r>
              <a:rPr lang="en-US" sz="3200" b="1" dirty="0" smtClean="0">
                <a:solidFill>
                  <a:srgbClr val="FF0000"/>
                </a:solidFill>
              </a:rPr>
              <a:t>No)</a:t>
            </a:r>
            <a:endParaRPr lang="en-US" sz="3200" dirty="0" smtClean="0">
              <a:solidFill>
                <a:srgbClr val="FF0000"/>
              </a:solidFill>
            </a:endParaRPr>
          </a:p>
          <a:p>
            <a:pPr lvl="1"/>
            <a:r>
              <a:rPr lang="en-US" sz="2800" b="1" dirty="0" smtClean="0"/>
              <a:t>Can a well-informed participant consent to any amount of risk if the social value of the study is high enough? </a:t>
            </a:r>
            <a:r>
              <a:rPr lang="en-US" sz="2800" b="1" dirty="0" smtClean="0">
                <a:solidFill>
                  <a:srgbClr val="FF0000"/>
                </a:solidFill>
              </a:rPr>
              <a:t>(Majority</a:t>
            </a:r>
            <a:r>
              <a:rPr lang="en-US" sz="2800" b="1" dirty="0" smtClean="0">
                <a:solidFill>
                  <a:srgbClr val="00B050"/>
                </a:solidFill>
              </a:rPr>
              <a:t> </a:t>
            </a:r>
            <a:r>
              <a:rPr lang="en-US" sz="2800" b="1" dirty="0" smtClean="0">
                <a:solidFill>
                  <a:srgbClr val="FF0000"/>
                </a:solidFill>
              </a:rPr>
              <a:t>No)</a:t>
            </a:r>
            <a:endParaRPr lang="en-US" sz="2800" dirty="0" smtClean="0">
              <a:solidFill>
                <a:srgbClr val="FF0000"/>
              </a:solidFill>
            </a:endParaRPr>
          </a:p>
          <a:p>
            <a:pPr lvl="1"/>
            <a:r>
              <a:rPr lang="en-US" sz="2800" b="1" dirty="0" smtClean="0"/>
              <a:t>If yes do you treat them as Phase I with a bigger compensation? </a:t>
            </a:r>
            <a:r>
              <a:rPr lang="en-US" sz="2800" b="1" dirty="0" smtClean="0">
                <a:solidFill>
                  <a:srgbClr val="FF0000"/>
                </a:solidFill>
              </a:rPr>
              <a:t>(Majority</a:t>
            </a:r>
            <a:r>
              <a:rPr lang="en-US" sz="2800" b="1" dirty="0" smtClean="0">
                <a:solidFill>
                  <a:srgbClr val="00B050"/>
                </a:solidFill>
              </a:rPr>
              <a:t> </a:t>
            </a:r>
            <a:r>
              <a:rPr lang="en-US" sz="2800" b="1" dirty="0" smtClean="0">
                <a:solidFill>
                  <a:srgbClr val="FF0000"/>
                </a:solidFill>
              </a:rPr>
              <a:t>No)</a:t>
            </a:r>
            <a:endParaRPr lang="en-US" sz="2800" dirty="0" smtClean="0">
              <a:solidFill>
                <a:srgbClr val="FF0000"/>
              </a:solidFill>
            </a:endParaRPr>
          </a:p>
          <a:p>
            <a:endParaRPr lang="en-US" sz="2000" dirty="0"/>
          </a:p>
        </p:txBody>
      </p:sp>
      <p:sp>
        <p:nvSpPr>
          <p:cNvPr id="4" name="Date Placeholder 3"/>
          <p:cNvSpPr>
            <a:spLocks noGrp="1"/>
          </p:cNvSpPr>
          <p:nvPr>
            <p:ph type="dt" sz="half" idx="10"/>
          </p:nvPr>
        </p:nvSpPr>
        <p:spPr/>
        <p:txBody>
          <a:bodyPr/>
          <a:lstStyle/>
          <a:p>
            <a:fld id="{E85D6F2D-0F9B-4623-BB4A-7422AA2D638E}" type="datetime1">
              <a:rPr lang="en-US" smtClean="0"/>
              <a:pPr/>
              <a:t>12/20/2017</a:t>
            </a:fld>
            <a:endParaRPr lang="en-US" dirty="0"/>
          </a:p>
        </p:txBody>
      </p:sp>
      <p:sp>
        <p:nvSpPr>
          <p:cNvPr id="5" name="Slide Number Placeholder 4"/>
          <p:cNvSpPr>
            <a:spLocks noGrp="1"/>
          </p:cNvSpPr>
          <p:nvPr>
            <p:ph type="sldNum" sz="quarter" idx="12"/>
          </p:nvPr>
        </p:nvSpPr>
        <p:spPr/>
        <p:txBody>
          <a:bodyPr>
            <a:normAutofit/>
          </a:bodyPr>
          <a:lstStyle/>
          <a:p>
            <a:fld id="{B6F15528-21DE-4FAA-801E-634DDDAF4B2B}" type="slidenum">
              <a:rPr lang="en-US" smtClean="0"/>
              <a:pPr/>
              <a:t>14</a:t>
            </a:fld>
            <a:endParaRPr lang="en-US"/>
          </a:p>
        </p:txBody>
      </p:sp>
    </p:spTree>
  </p:cSld>
  <p:clrMapOvr>
    <a:masterClrMapping/>
  </p:clrMapOvr>
  <p:transition advClick="0" advTm="2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Alternative clinical trial designs in Egypt </a:t>
            </a:r>
            <a:endParaRPr lang="en-US" sz="3200" dirty="0"/>
          </a:p>
        </p:txBody>
      </p:sp>
      <p:sp>
        <p:nvSpPr>
          <p:cNvPr id="3" name="Content Placeholder 2"/>
          <p:cNvSpPr>
            <a:spLocks noGrp="1"/>
          </p:cNvSpPr>
          <p:nvPr>
            <p:ph sz="quarter" idx="1"/>
          </p:nvPr>
        </p:nvSpPr>
        <p:spPr>
          <a:xfrm>
            <a:off x="612648" y="1600200"/>
            <a:ext cx="8153400" cy="4191000"/>
          </a:xfrm>
        </p:spPr>
        <p:txBody>
          <a:bodyPr>
            <a:normAutofit lnSpcReduction="10000"/>
          </a:bodyPr>
          <a:lstStyle/>
          <a:p>
            <a:r>
              <a:rPr lang="en-US" sz="2800" dirty="0" smtClean="0"/>
              <a:t>IRBs members in Egypt still lack knowledge regarding the new designs  of clinical trial , this will affect their judgment in the review process .</a:t>
            </a:r>
          </a:p>
          <a:p>
            <a:r>
              <a:rPr lang="en-US" sz="2800" dirty="0" smtClean="0"/>
              <a:t>Alternative clinical trial designs, offer certain practical and logistical advantages in Egypt  that can help simplify trial organization and fieldwork in our low resource settings.</a:t>
            </a:r>
          </a:p>
          <a:p>
            <a:r>
              <a:rPr lang="en-US" sz="2800" dirty="0" smtClean="0"/>
              <a:t>Building capacity and promotion of the advantages and drawbacks of new clinical trial design is essential. </a:t>
            </a:r>
            <a:endParaRPr lang="en-US" dirty="0" smtClean="0"/>
          </a:p>
        </p:txBody>
      </p:sp>
      <p:sp>
        <p:nvSpPr>
          <p:cNvPr id="4" name="TextBox 3"/>
          <p:cNvSpPr txBox="1"/>
          <p:nvPr/>
        </p:nvSpPr>
        <p:spPr>
          <a:xfrm>
            <a:off x="4038600" y="5257800"/>
            <a:ext cx="4572000" cy="1323439"/>
          </a:xfrm>
          <a:prstGeom prst="rect">
            <a:avLst/>
          </a:prstGeom>
          <a:noFill/>
        </p:spPr>
        <p:txBody>
          <a:bodyPr wrap="square" rtlCol="0">
            <a:spAutoFit/>
          </a:bodyPr>
          <a:lstStyle/>
          <a:p>
            <a:r>
              <a:rPr lang="en-US" sz="8000" b="1" i="1" dirty="0" smtClean="0">
                <a:solidFill>
                  <a:srgbClr val="FF0000"/>
                </a:solidFill>
                <a:latin typeface="Edwardian Script ITC" pitchFamily="66" charset="0"/>
              </a:rPr>
              <a:t>Thank You</a:t>
            </a:r>
            <a:endParaRPr lang="en-US" sz="8000" b="1" i="1" dirty="0">
              <a:solidFill>
                <a:srgbClr val="FF0000"/>
              </a:solidFill>
              <a:latin typeface="Edwardian Script ITC" pitchFamily="66" charset="0"/>
            </a:endParaRPr>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PechaKuchaTemplat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PechaKuchaTemplate (2)</Template>
  <TotalTime>16</TotalTime>
  <Words>857</Words>
  <Application>Microsoft Office PowerPoint</Application>
  <PresentationFormat>On-screen Show (4:3)</PresentationFormat>
  <Paragraphs>102</Paragraphs>
  <Slides>15</Slides>
  <Notes>6</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PechaKuchaTemplate (2)</vt:lpstr>
      <vt:lpstr>PAVING THE WAY</vt:lpstr>
      <vt:lpstr>Egypt</vt:lpstr>
      <vt:lpstr>IRBs in Egypt </vt:lpstr>
      <vt:lpstr>ENREC 10 years of commitment </vt:lpstr>
      <vt:lpstr>National Research Ethics Committee</vt:lpstr>
      <vt:lpstr>Egyptian Clinical Trial Review Process </vt:lpstr>
      <vt:lpstr>Possibility for Alternative Trial Designs in Egypt  </vt:lpstr>
      <vt:lpstr>PowerPoint Presentation</vt:lpstr>
      <vt:lpstr>PowerPoint Presentation</vt:lpstr>
      <vt:lpstr>Points Covered in The Presentation  </vt:lpstr>
      <vt:lpstr>Points Covered in The Presentation 2 </vt:lpstr>
      <vt:lpstr>PowerPoint Presentation</vt:lpstr>
      <vt:lpstr>Questions</vt:lpstr>
      <vt:lpstr>Questions</vt:lpstr>
      <vt:lpstr>Alternative clinical trial designs in Egypt </vt:lpstr>
    </vt:vector>
  </TitlesOfParts>
  <Company>University of Oxford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Prachi Bhatnagar</dc:creator>
  <cp:lastModifiedBy>Hunt, Adrienne</cp:lastModifiedBy>
  <cp:revision>7</cp:revision>
  <dcterms:created xsi:type="dcterms:W3CDTF">2014-12-16T11:05:44Z</dcterms:created>
  <dcterms:modified xsi:type="dcterms:W3CDTF">2017-12-20T16:03:19Z</dcterms:modified>
</cp:coreProperties>
</file>