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6" r:id="rId7"/>
    <p:sldId id="268" r:id="rId8"/>
    <p:sldId id="269" r:id="rId9"/>
    <p:sldId id="270" r:id="rId10"/>
    <p:sldId id="274" r:id="rId11"/>
    <p:sldId id="276" r:id="rId12"/>
    <p:sldId id="277" r:id="rId13"/>
    <p:sldId id="278" r:id="rId14"/>
    <p:sldId id="279" r:id="rId1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83" d="100"/>
          <a:sy n="83" d="100"/>
        </p:scale>
        <p:origin x="-10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8FA1FD-8562-4FFD-8B2F-C557A15B4162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ECE722-00C9-4A5F-8D63-6BC02CE6B78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875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0FE73E-473E-40B4-AF0D-1358D35844BC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24F7B-7A4D-49C5-AA05-97BC0E604F5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853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C448AA-A235-4EC3-B65B-96F615747BF1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5AC77-3ACB-443E-A3A8-3F28826F10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232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2C9FB-90A6-4651-A578-A6FF52DA0D1C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200CC-B278-408A-B17F-29B18C546B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135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6E412B-9D2A-4972-9994-10C801921C9E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9FC128-4C4B-443B-B8CD-791449F98D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676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45EDF3-2634-4BC7-B56D-36F49B5BDDF8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30423-66C2-4161-83DF-60FCAC3D3A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011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477AA4-B527-4080-ADDB-F02F2AC1134F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0740F-37CC-49AC-9E9A-D548EEFC975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083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6D0715-2C2F-48DB-BDC1-2A9C195A6869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C5E00-3D11-4FC2-9D88-320A1BD8E5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261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65F390-7C4E-4B4C-B247-FBDE0E1A1046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8CD4E-DA45-43E0-99AA-0237E41573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52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4C80E4-5E90-4061-8E3D-A14D60F3458B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B380E-B069-4DA3-9DE3-F54EDD8D7C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36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6C05A9-9CB9-457C-90D5-AD600F9B7D4D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01AB42-241C-4745-ADCC-01D0D0A283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305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77F042C-DE0D-476F-816E-2388678BCB65}" type="datetimeFigureOut">
              <a:rPr lang="en-GB" altLang="en-US"/>
              <a:pPr/>
              <a:t>28/11/2017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B8E991B-B3D7-45F6-A601-3B7E1AFC885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403648" y="1628800"/>
            <a:ext cx="6264696" cy="3096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/>
              <a:t>Ethical issues of alternative clinical trial designs and methods in Myanmar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Khine</a:t>
            </a:r>
            <a:r>
              <a:rPr lang="en-US" dirty="0" smtClean="0"/>
              <a:t> </a:t>
            </a:r>
            <a:r>
              <a:rPr lang="en-US" dirty="0" err="1" smtClean="0"/>
              <a:t>Zaw</a:t>
            </a:r>
            <a:r>
              <a:rPr lang="en-US" dirty="0" smtClean="0"/>
              <a:t> </a:t>
            </a:r>
            <a:r>
              <a:rPr lang="en-US" dirty="0" err="1" smtClean="0"/>
              <a:t>Oo</a:t>
            </a:r>
            <a:endParaRPr lang="en-US" dirty="0" smtClean="0"/>
          </a:p>
          <a:p>
            <a:r>
              <a:rPr lang="en-US" sz="2800" dirty="0" err="1" smtClean="0"/>
              <a:t>Defence</a:t>
            </a:r>
            <a:r>
              <a:rPr lang="en-US" sz="2800" dirty="0" smtClean="0"/>
              <a:t> Services Medical Research Centre</a:t>
            </a:r>
            <a:endParaRPr lang="en-US" dirty="0" smtClean="0"/>
          </a:p>
          <a:p>
            <a:r>
              <a:rPr lang="en-US" dirty="0" smtClean="0"/>
              <a:t>Myanmar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in Myanmar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Cross-sectional descriptive</a:t>
            </a:r>
          </a:p>
          <a:p>
            <a:r>
              <a:rPr lang="en-US" dirty="0" smtClean="0"/>
              <a:t>Few Phase III Trials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At Universities and Research Institutes</a:t>
            </a:r>
          </a:p>
          <a:p>
            <a:r>
              <a:rPr lang="en-US" sz="2400" dirty="0" smtClean="0"/>
              <a:t>Two – internationally recognized</a:t>
            </a:r>
          </a:p>
          <a:p>
            <a:r>
              <a:rPr lang="en-US" sz="2400" dirty="0" smtClean="0"/>
              <a:t>Review process – PI has to appear in front of RECs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why doing Alternative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High cost of therapy development</a:t>
            </a:r>
          </a:p>
          <a:p>
            <a:r>
              <a:rPr lang="en-US" sz="2800" dirty="0" smtClean="0"/>
              <a:t>In rare diseases and conditions</a:t>
            </a:r>
          </a:p>
          <a:p>
            <a:pPr lvl="1"/>
            <a:r>
              <a:rPr lang="en-US" sz="2000" dirty="0" smtClean="0"/>
              <a:t>Genetic origin</a:t>
            </a:r>
          </a:p>
          <a:p>
            <a:pPr lvl="1"/>
            <a:r>
              <a:rPr lang="en-US" sz="2000" dirty="0" smtClean="0"/>
              <a:t>Psychiatric conditions</a:t>
            </a:r>
          </a:p>
          <a:p>
            <a:pPr lvl="1"/>
            <a:r>
              <a:rPr lang="en-US" sz="2000" dirty="0" smtClean="0"/>
              <a:t>HIV vaccine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Vulnerable group</a:t>
            </a:r>
          </a:p>
          <a:p>
            <a:r>
              <a:rPr lang="en-US" sz="2400" dirty="0" smtClean="0"/>
              <a:t>Physical risk</a:t>
            </a:r>
          </a:p>
          <a:p>
            <a:r>
              <a:rPr lang="en-US" sz="2400" dirty="0" smtClean="0"/>
              <a:t>Social risk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of Alternative Design in Myanmar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</a:t>
            </a:r>
          </a:p>
          <a:p>
            <a:r>
              <a:rPr lang="en-US" dirty="0" smtClean="0"/>
              <a:t>Researchers don’t use</a:t>
            </a:r>
          </a:p>
          <a:p>
            <a:r>
              <a:rPr lang="en-US" dirty="0" smtClean="0"/>
              <a:t>Will be difficult to get ethical approval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of RECs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ensure: </a:t>
            </a:r>
            <a:r>
              <a:rPr lang="en-US" dirty="0" smtClean="0"/>
              <a:t>No coercion to vulnerable group</a:t>
            </a:r>
          </a:p>
          <a:p>
            <a:r>
              <a:rPr lang="en-US" dirty="0" smtClean="0"/>
              <a:t>To protect physical risk: Cross-over trial design, Placebo group</a:t>
            </a:r>
          </a:p>
          <a:p>
            <a:r>
              <a:rPr lang="en-US" dirty="0" smtClean="0"/>
              <a:t>To protect financial risk: Subject retention in Cross-over</a:t>
            </a:r>
            <a:endParaRPr lang="en-US" dirty="0"/>
          </a:p>
        </p:txBody>
      </p:sp>
      <p:sp>
        <p:nvSpPr>
          <p:cNvPr id="2457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38A0191-BDA0-4E34-8AD1-46FFB4980DF8}" type="slidenum">
              <a:rPr lang="en-GB" altLang="en-US" sz="1200">
                <a:latin typeface="Arial Black" pitchFamily="34" charset="0"/>
              </a:rPr>
              <a:pPr eaLnBrk="1" hangingPunct="1"/>
              <a:t>7</a:t>
            </a:fld>
            <a:endParaRPr lang="en-GB" altLang="en-US" sz="1200">
              <a:latin typeface="Arial Black" pitchFamily="34" charset="0"/>
            </a:endParaRPr>
          </a:p>
        </p:txBody>
      </p:sp>
      <p:sp>
        <p:nvSpPr>
          <p:cNvPr id="24578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GB" altLang="en-US" sz="1200">
                <a:latin typeface="Arial Black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of RECs (</a:t>
            </a:r>
            <a:r>
              <a:rPr lang="en-US" dirty="0" err="1" smtClean="0"/>
              <a:t>Cont</a:t>
            </a:r>
            <a:r>
              <a:rPr lang="en-US" dirty="0" smtClean="0"/>
              <a:t>:)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/>
          <a:lstStyle/>
          <a:p>
            <a:r>
              <a:rPr lang="en-US" sz="2800" dirty="0" smtClean="0"/>
              <a:t>Justice</a:t>
            </a:r>
          </a:p>
          <a:p>
            <a:pPr lvl="1"/>
            <a:r>
              <a:rPr lang="en-US" sz="2000" dirty="0" smtClean="0"/>
              <a:t>For host country (Macro level)</a:t>
            </a:r>
          </a:p>
          <a:p>
            <a:pPr lvl="1"/>
            <a:r>
              <a:rPr lang="en-US" sz="2000" dirty="0" smtClean="0"/>
              <a:t>Choosing the cluster (Cluster RCT)</a:t>
            </a:r>
          </a:p>
          <a:p>
            <a:r>
              <a:rPr lang="en-US" sz="2400" dirty="0" smtClean="0"/>
              <a:t>Scientific validity: Inflated Type I Error rate (covariates)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Applicability in Myanmar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Cluster Randomized Trial</a:t>
            </a:r>
          </a:p>
          <a:p>
            <a:r>
              <a:rPr lang="en-US" sz="2800" dirty="0" smtClean="0"/>
              <a:t>Logistically easier</a:t>
            </a:r>
          </a:p>
          <a:p>
            <a:r>
              <a:rPr lang="en-US" sz="2800" dirty="0" smtClean="0"/>
              <a:t>Not much ethical issue</a:t>
            </a:r>
          </a:p>
          <a:p>
            <a:r>
              <a:rPr lang="en-US" sz="2800" dirty="0" smtClean="0"/>
              <a:t>Similar projects already done: No Data and Safety Monitoring Team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Applicability in Myanmar (</a:t>
            </a:r>
            <a:r>
              <a:rPr lang="en-US" dirty="0" err="1" smtClean="0"/>
              <a:t>Cont</a:t>
            </a:r>
            <a:r>
              <a:rPr lang="en-US" dirty="0" smtClean="0"/>
              <a:t>:)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Step Wedged Cluster Randomized Trial</a:t>
            </a:r>
          </a:p>
          <a:p>
            <a:r>
              <a:rPr lang="en-US" dirty="0" smtClean="0"/>
              <a:t>Only a</a:t>
            </a:r>
            <a:r>
              <a:rPr lang="en-US" dirty="0" smtClean="0"/>
              <a:t> few health care system research</a:t>
            </a:r>
          </a:p>
          <a:p>
            <a:r>
              <a:rPr lang="en-US" dirty="0" smtClean="0"/>
              <a:t>Already made step wedged health care implementation: scarcity of financial &amp; human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93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Tradition: Gate keeper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Community leader</a:t>
            </a:r>
          </a:p>
          <a:p>
            <a:pPr lvl="1"/>
            <a:r>
              <a:rPr lang="en-US" dirty="0" smtClean="0"/>
              <a:t>De facto</a:t>
            </a:r>
          </a:p>
          <a:p>
            <a:pPr lvl="1"/>
            <a:r>
              <a:rPr lang="en-US" dirty="0" smtClean="0"/>
              <a:t>De jure</a:t>
            </a:r>
          </a:p>
          <a:p>
            <a:r>
              <a:rPr lang="en-US" dirty="0" smtClean="0"/>
              <a:t>Acceptance/ authorization</a:t>
            </a:r>
          </a:p>
          <a:p>
            <a:pPr lvl="1"/>
            <a:r>
              <a:rPr lang="en-US" dirty="0" smtClean="0"/>
              <a:t>Protect the right &amp; welfare of the community</a:t>
            </a:r>
          </a:p>
          <a:p>
            <a:pPr lvl="1"/>
            <a:r>
              <a:rPr lang="en-US" dirty="0" smtClean="0"/>
              <a:t>Point out local interest</a:t>
            </a:r>
          </a:p>
        </p:txBody>
      </p:sp>
    </p:spTree>
    <p:extLst>
      <p:ext uri="{BB962C8B-B14F-4D97-AF65-F5344CB8AC3E}">
        <p14:creationId xmlns:p14="http://schemas.microsoft.com/office/powerpoint/2010/main" val="233924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Tradition: Gate keeper (</a:t>
            </a:r>
            <a:r>
              <a:rPr lang="en-US" dirty="0" err="1" smtClean="0"/>
              <a:t>Cont</a:t>
            </a:r>
            <a:r>
              <a:rPr lang="en-US" dirty="0" smtClean="0"/>
              <a:t>:)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Community consent</a:t>
            </a:r>
          </a:p>
          <a:p>
            <a:pPr lvl="1"/>
            <a:r>
              <a:rPr lang="en-US" dirty="0" smtClean="0"/>
              <a:t>Coercion</a:t>
            </a:r>
          </a:p>
          <a:p>
            <a:pPr lvl="1"/>
            <a:r>
              <a:rPr lang="en-US" dirty="0" smtClean="0"/>
              <a:t>Therapeutic misconception: Public health implementation &amp; research</a:t>
            </a:r>
          </a:p>
        </p:txBody>
      </p:sp>
    </p:spTree>
    <p:extLst>
      <p:ext uri="{BB962C8B-B14F-4D97-AF65-F5344CB8AC3E}">
        <p14:creationId xmlns:p14="http://schemas.microsoft.com/office/powerpoint/2010/main" val="147306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Researchers s</a:t>
            </a:r>
            <a:r>
              <a:rPr lang="en-US" dirty="0" smtClean="0"/>
              <a:t>hould practice Alternative Research Design</a:t>
            </a:r>
          </a:p>
          <a:p>
            <a:r>
              <a:rPr lang="en-US" dirty="0" smtClean="0"/>
              <a:t>RECs should prepare for review process</a:t>
            </a:r>
          </a:p>
        </p:txBody>
      </p:sp>
    </p:spTree>
    <p:extLst>
      <p:ext uri="{BB962C8B-B14F-4D97-AF65-F5344CB8AC3E}">
        <p14:creationId xmlns:p14="http://schemas.microsoft.com/office/powerpoint/2010/main" val="267217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089" y="404664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3" y="2060848"/>
            <a:ext cx="9144793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2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>
</file>

<file path=ppt/theme/theme1.xml><?xml version="1.0" encoding="utf-8"?>
<a:theme xmlns:a="http://schemas.openxmlformats.org/drawingml/2006/main" name="PechaKuchaTemplate (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PechaKuchaTemplate (2)</Template>
  <TotalTime>175</TotalTime>
  <Words>274</Words>
  <Application>Microsoft Office PowerPoint</Application>
  <PresentationFormat>On-screen Show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PechaKuchaTemplate (2)</vt:lpstr>
      <vt:lpstr>Ethical issues of alternative clinical trial designs and methods in Myanmar</vt:lpstr>
      <vt:lpstr>Research in Myanmar</vt:lpstr>
      <vt:lpstr>RECs</vt:lpstr>
      <vt:lpstr>Reasons why doing Alternative</vt:lpstr>
      <vt:lpstr>Ethical Issues</vt:lpstr>
      <vt:lpstr>Challenges of Alternative Design in Myanmar</vt:lpstr>
      <vt:lpstr>Requirement of RECs</vt:lpstr>
      <vt:lpstr>Requirement of RECs (Cont:)</vt:lpstr>
      <vt:lpstr>Applicability in Myanmar</vt:lpstr>
      <vt:lpstr>Applicability in Myanmar (Cont:)</vt:lpstr>
      <vt:lpstr>Tradition: Gate keeper</vt:lpstr>
      <vt:lpstr>Tradition: Gate keeper (Cont:)</vt:lpstr>
      <vt:lpstr>Conclusion</vt:lpstr>
      <vt:lpstr>Thank you</vt:lpstr>
    </vt:vector>
  </TitlesOfParts>
  <Company>University of Oxford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Prachi Bhatnagar</dc:creator>
  <cp:lastModifiedBy>MAC</cp:lastModifiedBy>
  <cp:revision>15</cp:revision>
  <dcterms:created xsi:type="dcterms:W3CDTF">2014-12-16T11:05:44Z</dcterms:created>
  <dcterms:modified xsi:type="dcterms:W3CDTF">2017-11-28T08:04:00Z</dcterms:modified>
</cp:coreProperties>
</file>