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284" r:id="rId3"/>
    <p:sldId id="257" r:id="rId4"/>
    <p:sldId id="276" r:id="rId5"/>
    <p:sldId id="264" r:id="rId6"/>
    <p:sldId id="270" r:id="rId7"/>
    <p:sldId id="272" r:id="rId8"/>
    <p:sldId id="297" r:id="rId9"/>
    <p:sldId id="298" r:id="rId10"/>
    <p:sldId id="299" r:id="rId11"/>
    <p:sldId id="300" r:id="rId12"/>
    <p:sldId id="301" r:id="rId13"/>
    <p:sldId id="302" r:id="rId14"/>
    <p:sldId id="259" r:id="rId15"/>
    <p:sldId id="286" r:id="rId16"/>
    <p:sldId id="282" r:id="rId17"/>
    <p:sldId id="260" r:id="rId18"/>
    <p:sldId id="269" r:id="rId19"/>
    <p:sldId id="285" r:id="rId20"/>
    <p:sldId id="262" r:id="rId21"/>
    <p:sldId id="287" r:id="rId22"/>
    <p:sldId id="295" r:id="rId23"/>
    <p:sldId id="273" r:id="rId24"/>
    <p:sldId id="288" r:id="rId25"/>
    <p:sldId id="271" r:id="rId2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FFFFCC"/>
    <a:srgbClr val="FFFF99"/>
    <a:srgbClr val="FFFF66"/>
    <a:srgbClr val="CC9900"/>
    <a:srgbClr val="666633"/>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5170F5E-EED9-4039-A19E-50699A0767BC}" type="datetimeFigureOut">
              <a:rPr lang="en-US" smtClean="0"/>
              <a:t>11/3/2015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52FBF46-3DCC-4632-B98B-C3FF32F68D66}" type="slidenum">
              <a:rPr lang="en-US" smtClean="0"/>
              <a:t>‹#›</a:t>
            </a:fld>
            <a:endParaRPr lang="en-US"/>
          </a:p>
        </p:txBody>
      </p:sp>
    </p:spTree>
    <p:extLst>
      <p:ext uri="{BB962C8B-B14F-4D97-AF65-F5344CB8AC3E}">
        <p14:creationId xmlns:p14="http://schemas.microsoft.com/office/powerpoint/2010/main" val="30468101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0220441-8832-4246-B64B-57A72D29D5D5}" type="datetimeFigureOut">
              <a:rPr lang="en-US" smtClean="0"/>
              <a:t>11/3/2015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F0F32C8-F0A4-4349-B38C-7B4349CBC071}" type="slidenum">
              <a:rPr lang="en-US" smtClean="0"/>
              <a:t>‹#›</a:t>
            </a:fld>
            <a:endParaRPr lang="en-US"/>
          </a:p>
        </p:txBody>
      </p:sp>
    </p:spTree>
    <p:extLst>
      <p:ext uri="{BB962C8B-B14F-4D97-AF65-F5344CB8AC3E}">
        <p14:creationId xmlns:p14="http://schemas.microsoft.com/office/powerpoint/2010/main" val="4100415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0F32C8-F0A4-4349-B38C-7B4349CBC071}" type="slidenum">
              <a:rPr lang="en-US" smtClean="0"/>
              <a:t>10</a:t>
            </a:fld>
            <a:endParaRPr lang="en-US"/>
          </a:p>
        </p:txBody>
      </p:sp>
    </p:spTree>
    <p:extLst>
      <p:ext uri="{BB962C8B-B14F-4D97-AF65-F5344CB8AC3E}">
        <p14:creationId xmlns:p14="http://schemas.microsoft.com/office/powerpoint/2010/main" val="2861987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179C48-8A37-4A16-88D2-9601FAE1D17A}" type="datetime1">
              <a:rPr lang="en-US" smtClean="0"/>
              <a:t>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DE723-B0C6-4AD0-944D-54BBF99D5053}" type="slidenum">
              <a:rPr lang="en-US" smtClean="0"/>
              <a:t>‹#›</a:t>
            </a:fld>
            <a:endParaRPr lang="en-US"/>
          </a:p>
        </p:txBody>
      </p:sp>
    </p:spTree>
    <p:extLst>
      <p:ext uri="{BB962C8B-B14F-4D97-AF65-F5344CB8AC3E}">
        <p14:creationId xmlns:p14="http://schemas.microsoft.com/office/powerpoint/2010/main" val="25136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AA3A65-0848-4881-A5E0-C2DDB3599740}" type="datetime1">
              <a:rPr lang="en-US" smtClean="0"/>
              <a:t>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DE723-B0C6-4AD0-944D-54BBF99D5053}" type="slidenum">
              <a:rPr lang="en-US" smtClean="0"/>
              <a:t>‹#›</a:t>
            </a:fld>
            <a:endParaRPr lang="en-US"/>
          </a:p>
        </p:txBody>
      </p:sp>
    </p:spTree>
    <p:extLst>
      <p:ext uri="{BB962C8B-B14F-4D97-AF65-F5344CB8AC3E}">
        <p14:creationId xmlns:p14="http://schemas.microsoft.com/office/powerpoint/2010/main" val="486167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2F0383-F79C-404E-AA14-B9A45FFA35BC}" type="datetime1">
              <a:rPr lang="en-US" smtClean="0"/>
              <a:t>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DE723-B0C6-4AD0-944D-54BBF99D5053}" type="slidenum">
              <a:rPr lang="en-US" smtClean="0"/>
              <a:t>‹#›</a:t>
            </a:fld>
            <a:endParaRPr lang="en-US"/>
          </a:p>
        </p:txBody>
      </p:sp>
    </p:spTree>
    <p:extLst>
      <p:ext uri="{BB962C8B-B14F-4D97-AF65-F5344CB8AC3E}">
        <p14:creationId xmlns:p14="http://schemas.microsoft.com/office/powerpoint/2010/main" val="1387047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F8D6E4-ADA3-4C85-9B11-CC036FC9E7D4}" type="datetime1">
              <a:rPr lang="en-US" smtClean="0"/>
              <a:t>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DE723-B0C6-4AD0-944D-54BBF99D5053}" type="slidenum">
              <a:rPr lang="en-US" smtClean="0"/>
              <a:t>‹#›</a:t>
            </a:fld>
            <a:endParaRPr lang="en-US"/>
          </a:p>
        </p:txBody>
      </p:sp>
    </p:spTree>
    <p:extLst>
      <p:ext uri="{BB962C8B-B14F-4D97-AF65-F5344CB8AC3E}">
        <p14:creationId xmlns:p14="http://schemas.microsoft.com/office/powerpoint/2010/main" val="570036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CCEFBF-02ED-4E95-AB1F-F469413E311E}" type="datetime1">
              <a:rPr lang="en-US" smtClean="0"/>
              <a:t>11/3/2015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DE723-B0C6-4AD0-944D-54BBF99D5053}" type="slidenum">
              <a:rPr lang="en-US" smtClean="0"/>
              <a:t>‹#›</a:t>
            </a:fld>
            <a:endParaRPr lang="en-US"/>
          </a:p>
        </p:txBody>
      </p:sp>
    </p:spTree>
    <p:extLst>
      <p:ext uri="{BB962C8B-B14F-4D97-AF65-F5344CB8AC3E}">
        <p14:creationId xmlns:p14="http://schemas.microsoft.com/office/powerpoint/2010/main" val="3578180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8970D8-E521-4FA0-93E8-11FB7D462574}" type="datetime1">
              <a:rPr lang="en-US" smtClean="0"/>
              <a:t>11/3/2015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DE723-B0C6-4AD0-944D-54BBF99D5053}" type="slidenum">
              <a:rPr lang="en-US" smtClean="0"/>
              <a:t>‹#›</a:t>
            </a:fld>
            <a:endParaRPr lang="en-US"/>
          </a:p>
        </p:txBody>
      </p:sp>
    </p:spTree>
    <p:extLst>
      <p:ext uri="{BB962C8B-B14F-4D97-AF65-F5344CB8AC3E}">
        <p14:creationId xmlns:p14="http://schemas.microsoft.com/office/powerpoint/2010/main" val="3566271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8921CB-5BF8-4E1A-9898-8273E4AFC4C6}" type="datetime1">
              <a:rPr lang="en-US" smtClean="0"/>
              <a:t>11/3/2015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DE723-B0C6-4AD0-944D-54BBF99D5053}" type="slidenum">
              <a:rPr lang="en-US" smtClean="0"/>
              <a:t>‹#›</a:t>
            </a:fld>
            <a:endParaRPr lang="en-US"/>
          </a:p>
        </p:txBody>
      </p:sp>
    </p:spTree>
    <p:extLst>
      <p:ext uri="{BB962C8B-B14F-4D97-AF65-F5344CB8AC3E}">
        <p14:creationId xmlns:p14="http://schemas.microsoft.com/office/powerpoint/2010/main" val="3337858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A9B08C-CBA2-4B42-B55C-18DBEDB0F464}" type="datetime1">
              <a:rPr lang="en-US" smtClean="0"/>
              <a:t>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DE723-B0C6-4AD0-944D-54BBF99D5053}" type="slidenum">
              <a:rPr lang="en-US" smtClean="0"/>
              <a:t>‹#›</a:t>
            </a:fld>
            <a:endParaRPr lang="en-US"/>
          </a:p>
        </p:txBody>
      </p:sp>
    </p:spTree>
    <p:extLst>
      <p:ext uri="{BB962C8B-B14F-4D97-AF65-F5344CB8AC3E}">
        <p14:creationId xmlns:p14="http://schemas.microsoft.com/office/powerpoint/2010/main" val="2101411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147E26-3B70-4AF7-BA94-B5B953F19DC2}" type="datetime1">
              <a:rPr lang="en-US" smtClean="0"/>
              <a:t>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DE723-B0C6-4AD0-944D-54BBF99D5053}" type="slidenum">
              <a:rPr lang="en-US" smtClean="0"/>
              <a:t>‹#›</a:t>
            </a:fld>
            <a:endParaRPr lang="en-US"/>
          </a:p>
        </p:txBody>
      </p:sp>
    </p:spTree>
    <p:extLst>
      <p:ext uri="{BB962C8B-B14F-4D97-AF65-F5344CB8AC3E}">
        <p14:creationId xmlns:p14="http://schemas.microsoft.com/office/powerpoint/2010/main" val="1015685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53D3EE-AA56-4DC9-9545-7E1DB744D3C7}" type="datetime1">
              <a:rPr lang="en-US" smtClean="0"/>
              <a:t>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DE723-B0C6-4AD0-944D-54BBF99D5053}" type="slidenum">
              <a:rPr lang="en-US" smtClean="0"/>
              <a:t>‹#›</a:t>
            </a:fld>
            <a:endParaRPr lang="en-US"/>
          </a:p>
        </p:txBody>
      </p:sp>
    </p:spTree>
    <p:extLst>
      <p:ext uri="{BB962C8B-B14F-4D97-AF65-F5344CB8AC3E}">
        <p14:creationId xmlns:p14="http://schemas.microsoft.com/office/powerpoint/2010/main" val="2720406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8FF1BA-A3C6-4584-A62A-EF846F53D9E4}" type="datetime1">
              <a:rPr lang="en-US" smtClean="0"/>
              <a:t>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DE723-B0C6-4AD0-944D-54BBF99D5053}" type="slidenum">
              <a:rPr lang="en-US" smtClean="0"/>
              <a:t>‹#›</a:t>
            </a:fld>
            <a:endParaRPr lang="en-US"/>
          </a:p>
        </p:txBody>
      </p:sp>
    </p:spTree>
    <p:extLst>
      <p:ext uri="{BB962C8B-B14F-4D97-AF65-F5344CB8AC3E}">
        <p14:creationId xmlns:p14="http://schemas.microsoft.com/office/powerpoint/2010/main" val="991407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BBBEE0-DF0D-42CC-98A8-BD93E8C048ED}" type="datetime1">
              <a:rPr lang="en-US" smtClean="0"/>
              <a:t>11/3/2015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DE723-B0C6-4AD0-944D-54BBF99D5053}" type="slidenum">
              <a:rPr lang="en-US" smtClean="0"/>
              <a:t>‹#›</a:t>
            </a:fld>
            <a:endParaRPr lang="en-US"/>
          </a:p>
        </p:txBody>
      </p:sp>
    </p:spTree>
    <p:extLst>
      <p:ext uri="{BB962C8B-B14F-4D97-AF65-F5344CB8AC3E}">
        <p14:creationId xmlns:p14="http://schemas.microsoft.com/office/powerpoint/2010/main" val="2090835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getafrica.org/" TargetMode="External"/><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g"/><Relationship Id="rId4"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tretch>
            <a:fillRect/>
          </a:stretch>
        </p:blipFill>
        <p:spPr>
          <a:xfrm>
            <a:off x="373487" y="112419"/>
            <a:ext cx="11410682" cy="6609056"/>
          </a:xfrm>
          <a:prstGeom prst="rect">
            <a:avLst/>
          </a:prstGeom>
        </p:spPr>
      </p:pic>
      <p:sp>
        <p:nvSpPr>
          <p:cNvPr id="2" name="Title 1"/>
          <p:cNvSpPr>
            <a:spLocks noGrp="1"/>
          </p:cNvSpPr>
          <p:nvPr>
            <p:ph type="ctrTitle"/>
          </p:nvPr>
        </p:nvSpPr>
        <p:spPr>
          <a:xfrm>
            <a:off x="1519707" y="928241"/>
            <a:ext cx="9144000" cy="1745557"/>
          </a:xfrm>
        </p:spPr>
        <p:txBody>
          <a:bodyPr>
            <a:normAutofit fontScale="90000"/>
          </a:bodyPr>
          <a:lstStyle/>
          <a:p>
            <a:pPr lvl="0"/>
            <a:r>
              <a:rPr lang="en-US" dirty="0" smtClean="0"/>
              <a:t>Bonglam Kromah, Physician’s Assistant: Using Convalescent Blood from </a:t>
            </a:r>
            <a:r>
              <a:rPr lang="en-US" dirty="0"/>
              <a:t>E</a:t>
            </a:r>
            <a:r>
              <a:rPr lang="en-US" dirty="0" smtClean="0"/>
              <a:t>bola Survivors</a:t>
            </a:r>
            <a:endParaRPr lang="en-US" dirty="0"/>
          </a:p>
        </p:txBody>
      </p:sp>
      <p:sp>
        <p:nvSpPr>
          <p:cNvPr id="3" name="Subtitle 2"/>
          <p:cNvSpPr>
            <a:spLocks noGrp="1"/>
          </p:cNvSpPr>
          <p:nvPr>
            <p:ph type="subTitle" idx="1"/>
          </p:nvPr>
        </p:nvSpPr>
        <p:spPr>
          <a:xfrm>
            <a:off x="1519707" y="3489620"/>
            <a:ext cx="8976575" cy="1867991"/>
          </a:xfrm>
        </p:spPr>
        <p:txBody>
          <a:bodyPr>
            <a:normAutofit fontScale="70000" lnSpcReduction="20000"/>
          </a:bodyPr>
          <a:lstStyle/>
          <a:p>
            <a:r>
              <a:rPr lang="en-US" sz="4000" dirty="0" smtClean="0"/>
              <a:t>Prof Godfrey Tangwa and Jennyfer Ambe                       </a:t>
            </a:r>
          </a:p>
          <a:p>
            <a:r>
              <a:rPr lang="en-US" sz="4000" dirty="0" smtClean="0"/>
              <a:t> Anonymized Case Study</a:t>
            </a:r>
            <a:endParaRPr lang="en-US" sz="4000" dirty="0"/>
          </a:p>
          <a:p>
            <a:r>
              <a:rPr lang="en-US" sz="4000" dirty="0"/>
              <a:t>University of </a:t>
            </a:r>
            <a:r>
              <a:rPr lang="en-US" sz="4000" dirty="0" smtClean="0"/>
              <a:t>Yaoundé</a:t>
            </a:r>
            <a:endParaRPr lang="en-US" sz="4000" dirty="0"/>
          </a:p>
          <a:p>
            <a:r>
              <a:rPr lang="en-US" sz="4000" dirty="0" smtClean="0"/>
              <a:t>The Global Emerging Pathogens Treatment (GET) Consortium</a:t>
            </a:r>
          </a:p>
          <a:p>
            <a:endParaRPr lang="en-US" sz="4000" dirty="0" smtClean="0"/>
          </a:p>
          <a:p>
            <a:endParaRPr lang="en-US" dirty="0"/>
          </a:p>
        </p:txBody>
      </p:sp>
      <p:sp>
        <p:nvSpPr>
          <p:cNvPr id="4" name="Slide Number Placeholder 3"/>
          <p:cNvSpPr>
            <a:spLocks noGrp="1"/>
          </p:cNvSpPr>
          <p:nvPr>
            <p:ph type="sldNum" sz="quarter" idx="12"/>
          </p:nvPr>
        </p:nvSpPr>
        <p:spPr/>
        <p:txBody>
          <a:bodyPr/>
          <a:lstStyle/>
          <a:p>
            <a:fld id="{BDDDE723-B0C6-4AD0-944D-54BBF99D5053}" type="slidenum">
              <a:rPr lang="en-US" smtClean="0"/>
              <a:t>1</a:t>
            </a:fld>
            <a:endParaRPr lang="en-US"/>
          </a:p>
        </p:txBody>
      </p:sp>
    </p:spTree>
    <p:extLst>
      <p:ext uri="{BB962C8B-B14F-4D97-AF65-F5344CB8AC3E}">
        <p14:creationId xmlns:p14="http://schemas.microsoft.com/office/powerpoint/2010/main" val="7117668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9578" b="12515"/>
          <a:stretch/>
        </p:blipFill>
        <p:spPr>
          <a:xfrm>
            <a:off x="4842456" y="622033"/>
            <a:ext cx="6704541" cy="6099442"/>
          </a:xfrm>
          <a:prstGeom prst="rect">
            <a:avLst/>
          </a:prstGeom>
        </p:spPr>
      </p:pic>
      <p:sp>
        <p:nvSpPr>
          <p:cNvPr id="2" name="Title 1"/>
          <p:cNvSpPr>
            <a:spLocks noGrp="1"/>
          </p:cNvSpPr>
          <p:nvPr>
            <p:ph type="title"/>
          </p:nvPr>
        </p:nvSpPr>
        <p:spPr>
          <a:xfrm>
            <a:off x="2897746" y="365125"/>
            <a:ext cx="6581105" cy="1325563"/>
          </a:xfrm>
        </p:spPr>
        <p:txBody>
          <a:bodyPr/>
          <a:lstStyle/>
          <a:p>
            <a:r>
              <a:rPr lang="en-US" dirty="0" smtClean="0"/>
              <a:t>OUTLINE OF PRESENTATION</a:t>
            </a:r>
            <a:endParaRPr lang="en-US" dirty="0"/>
          </a:p>
        </p:txBody>
      </p:sp>
      <p:sp>
        <p:nvSpPr>
          <p:cNvPr id="3" name="Content Placeholder 2"/>
          <p:cNvSpPr>
            <a:spLocks noGrp="1"/>
          </p:cNvSpPr>
          <p:nvPr>
            <p:ph idx="1"/>
          </p:nvPr>
        </p:nvSpPr>
        <p:spPr>
          <a:xfrm>
            <a:off x="838200" y="1825625"/>
            <a:ext cx="10515600" cy="4407750"/>
          </a:xfrm>
        </p:spPr>
        <p:txBody>
          <a:bodyPr>
            <a:normAutofit/>
          </a:bodyPr>
          <a:lstStyle/>
          <a:p>
            <a:endParaRPr lang="en-US" dirty="0" smtClean="0"/>
          </a:p>
          <a:p>
            <a:r>
              <a:rPr lang="en-US" dirty="0" smtClean="0"/>
              <a:t>Overview: anonymized case study</a:t>
            </a:r>
          </a:p>
          <a:p>
            <a:r>
              <a:rPr lang="en-US" dirty="0" smtClean="0"/>
              <a:t>Setting: Background</a:t>
            </a:r>
          </a:p>
          <a:p>
            <a:r>
              <a:rPr lang="en-US" dirty="0" err="1" smtClean="0"/>
              <a:t>Bonglam’s</a:t>
            </a:r>
            <a:r>
              <a:rPr lang="en-US" dirty="0" smtClean="0"/>
              <a:t> story: Events</a:t>
            </a:r>
          </a:p>
          <a:p>
            <a:r>
              <a:rPr lang="en-US" dirty="0" smtClean="0"/>
              <a:t>Questions for discussion</a:t>
            </a:r>
          </a:p>
          <a:p>
            <a:pPr marL="0" indent="0">
              <a:buNone/>
            </a:pPr>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BDDDE723-B0C6-4AD0-944D-54BBF99D5053}" type="slidenum">
              <a:rPr lang="en-US" smtClean="0"/>
              <a:t>2</a:t>
            </a:fld>
            <a:endParaRPr lang="en-US"/>
          </a:p>
        </p:txBody>
      </p:sp>
      <p:sp>
        <p:nvSpPr>
          <p:cNvPr id="6" name="TextBox 5"/>
          <p:cNvSpPr txBox="1"/>
          <p:nvPr/>
        </p:nvSpPr>
        <p:spPr>
          <a:xfrm>
            <a:off x="540912" y="5507929"/>
            <a:ext cx="11294771" cy="646331"/>
          </a:xfrm>
          <a:prstGeom prst="rect">
            <a:avLst/>
          </a:prstGeom>
          <a:noFill/>
        </p:spPr>
        <p:txBody>
          <a:bodyPr wrap="square" rtlCol="0">
            <a:spAutoFit/>
          </a:bodyPr>
          <a:lstStyle/>
          <a:p>
            <a:r>
              <a:rPr lang="en-US" b="1" dirty="0" smtClean="0">
                <a:solidFill>
                  <a:srgbClr val="FF0000"/>
                </a:solidFill>
                <a:latin typeface="Aharoni" panose="02010803020104030203" pitchFamily="2" charset="-79"/>
                <a:cs typeface="Aharoni" panose="02010803020104030203" pitchFamily="2" charset="-79"/>
              </a:rPr>
              <a:t>Disclaimer: The pictures used in this slide show are used to enhance the presentation and are NOT actual pictures depicting any specific person or place.</a:t>
            </a:r>
            <a:endParaRPr lang="en-US" b="1" dirty="0">
              <a:solidFill>
                <a:srgbClr val="FF0000"/>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4372943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3048" y="0"/>
            <a:ext cx="6462009" cy="6858000"/>
          </a:xfrm>
          <a:prstGeom prst="rect">
            <a:avLst/>
          </a:prstGeom>
        </p:spPr>
      </p:pic>
      <p:sp>
        <p:nvSpPr>
          <p:cNvPr id="2" name="Title 1"/>
          <p:cNvSpPr>
            <a:spLocks noGrp="1"/>
          </p:cNvSpPr>
          <p:nvPr>
            <p:ph type="title"/>
          </p:nvPr>
        </p:nvSpPr>
        <p:spPr>
          <a:xfrm>
            <a:off x="3310943" y="300731"/>
            <a:ext cx="4751231" cy="665185"/>
          </a:xfrm>
          <a:solidFill>
            <a:srgbClr val="FFFFCC"/>
          </a:solidFill>
        </p:spPr>
        <p:txBody>
          <a:bodyPr>
            <a:normAutofit fontScale="90000"/>
          </a:bodyPr>
          <a:lstStyle/>
          <a:p>
            <a:r>
              <a:rPr lang="en-US" dirty="0" smtClean="0"/>
              <a:t>Background: Setting</a:t>
            </a:r>
            <a:endParaRPr lang="en-US" dirty="0"/>
          </a:p>
        </p:txBody>
      </p:sp>
      <p:sp>
        <p:nvSpPr>
          <p:cNvPr id="3" name="Content Placeholder 2"/>
          <p:cNvSpPr>
            <a:spLocks noGrp="1"/>
          </p:cNvSpPr>
          <p:nvPr>
            <p:ph idx="1"/>
          </p:nvPr>
        </p:nvSpPr>
        <p:spPr>
          <a:xfrm>
            <a:off x="838200" y="1658201"/>
            <a:ext cx="10515600" cy="1883490"/>
          </a:xfrm>
        </p:spPr>
        <p:txBody>
          <a:bodyPr>
            <a:normAutofit/>
          </a:bodyPr>
          <a:lstStyle/>
          <a:p>
            <a:pPr marL="0" indent="0">
              <a:buNone/>
            </a:pPr>
            <a:r>
              <a:rPr lang="en-US" sz="3200" dirty="0" smtClean="0"/>
              <a:t>At </a:t>
            </a:r>
            <a:r>
              <a:rPr lang="en-US" sz="3200" dirty="0"/>
              <a:t>the time of the Ebola outbreak in West Africa in 2014, Bonglam </a:t>
            </a:r>
            <a:r>
              <a:rPr lang="en-US" sz="3200" dirty="0" smtClean="0"/>
              <a:t>Kromah (also known as Bonkro) was </a:t>
            </a:r>
            <a:r>
              <a:rPr lang="en-US" sz="3200" dirty="0"/>
              <a:t>working as a doctor’s assistant at the </a:t>
            </a:r>
            <a:r>
              <a:rPr lang="en-US" sz="3200" dirty="0" smtClean="0"/>
              <a:t>Medvale Hospital in </a:t>
            </a:r>
            <a:r>
              <a:rPr lang="en-US" sz="3200" dirty="0"/>
              <a:t>Monrovia, Liberia. </a:t>
            </a:r>
            <a:r>
              <a:rPr lang="en-US" sz="3200" smtClean="0"/>
              <a:t>He is </a:t>
            </a:r>
            <a:r>
              <a:rPr lang="en-US" sz="3200" dirty="0" smtClean="0"/>
              <a:t>in </a:t>
            </a:r>
            <a:r>
              <a:rPr lang="en-US" sz="3200" dirty="0"/>
              <a:t>his mid </a:t>
            </a:r>
            <a:r>
              <a:rPr lang="en-US" sz="3200" dirty="0" smtClean="0"/>
              <a:t>20’s</a:t>
            </a:r>
            <a:r>
              <a:rPr lang="en-US" sz="3200" dirty="0"/>
              <a:t>.</a:t>
            </a:r>
            <a:endParaRPr lang="en-US" sz="3200" dirty="0" smtClean="0"/>
          </a:p>
        </p:txBody>
      </p:sp>
      <p:sp>
        <p:nvSpPr>
          <p:cNvPr id="6" name="Slide Number Placeholder 5"/>
          <p:cNvSpPr>
            <a:spLocks noGrp="1"/>
          </p:cNvSpPr>
          <p:nvPr>
            <p:ph type="sldNum" sz="quarter" idx="12"/>
          </p:nvPr>
        </p:nvSpPr>
        <p:spPr/>
        <p:txBody>
          <a:bodyPr/>
          <a:lstStyle/>
          <a:p>
            <a:fld id="{BDDDE723-B0C6-4AD0-944D-54BBF99D5053}" type="slidenum">
              <a:rPr lang="en-US" smtClean="0"/>
              <a:t>3</a:t>
            </a:fld>
            <a:endParaRPr lang="en-US"/>
          </a:p>
        </p:txBody>
      </p:sp>
    </p:spTree>
    <p:extLst>
      <p:ext uri="{BB962C8B-B14F-4D97-AF65-F5344CB8AC3E}">
        <p14:creationId xmlns:p14="http://schemas.microsoft.com/office/powerpoint/2010/main" val="9100523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4700" y="1231229"/>
            <a:ext cx="11590986" cy="1357425"/>
          </a:xfrm>
        </p:spPr>
        <p:txBody>
          <a:bodyPr>
            <a:normAutofit lnSpcReduction="10000"/>
          </a:bodyPr>
          <a:lstStyle/>
          <a:p>
            <a:pPr marL="0" indent="0">
              <a:buNone/>
            </a:pPr>
            <a:r>
              <a:rPr lang="en-US" sz="3200" dirty="0" smtClean="0"/>
              <a:t>Bonkro cared for a colleague of his, Nurse 1, she was in her late 20’s and was </a:t>
            </a:r>
            <a:r>
              <a:rPr lang="en-US" sz="3200" dirty="0"/>
              <a:t>one of the very first </a:t>
            </a:r>
            <a:r>
              <a:rPr lang="en-US" sz="3200" dirty="0" smtClean="0"/>
              <a:t>people he knew </a:t>
            </a:r>
            <a:r>
              <a:rPr lang="en-US" sz="3200" dirty="0"/>
              <a:t>to come down with Ebola virus </a:t>
            </a:r>
            <a:r>
              <a:rPr lang="en-US" sz="3200" dirty="0" smtClean="0"/>
              <a:t>disease.</a:t>
            </a:r>
          </a:p>
          <a:p>
            <a:endParaRPr lang="en-US" dirty="0"/>
          </a:p>
        </p:txBody>
      </p:sp>
      <p:sp>
        <p:nvSpPr>
          <p:cNvPr id="6" name="Title 5"/>
          <p:cNvSpPr>
            <a:spLocks noGrp="1"/>
          </p:cNvSpPr>
          <p:nvPr>
            <p:ph type="title"/>
          </p:nvPr>
        </p:nvSpPr>
        <p:spPr>
          <a:xfrm>
            <a:off x="1655474" y="351911"/>
            <a:ext cx="8769438" cy="879318"/>
          </a:xfrm>
          <a:noFill/>
        </p:spPr>
        <p:txBody>
          <a:bodyPr/>
          <a:lstStyle/>
          <a:p>
            <a:r>
              <a:rPr lang="en-US" dirty="0" smtClean="0"/>
              <a:t>His Story: Colleague Contracts EVD</a:t>
            </a:r>
            <a:endParaRPr lang="en-US" dirty="0"/>
          </a:p>
        </p:txBody>
      </p:sp>
      <p:sp>
        <p:nvSpPr>
          <p:cNvPr id="7" name="Slide Number Placeholder 6"/>
          <p:cNvSpPr>
            <a:spLocks noGrp="1"/>
          </p:cNvSpPr>
          <p:nvPr>
            <p:ph type="sldNum" sz="quarter" idx="12"/>
          </p:nvPr>
        </p:nvSpPr>
        <p:spPr/>
        <p:txBody>
          <a:bodyPr/>
          <a:lstStyle/>
          <a:p>
            <a:fld id="{BDDDE723-B0C6-4AD0-944D-54BBF99D5053}" type="slidenum">
              <a:rPr lang="en-US" smtClean="0"/>
              <a:t>4</a:t>
            </a:fld>
            <a:endParaRPr lang="en-US"/>
          </a:p>
        </p:txBody>
      </p:sp>
      <p:pic>
        <p:nvPicPr>
          <p:cNvPr id="8" name="Picture 7"/>
          <p:cNvPicPr/>
          <p:nvPr/>
        </p:nvPicPr>
        <p:blipFill rotWithShape="1">
          <a:blip r:embed="rId2"/>
          <a:srcRect l="13783" t="39053" r="41346" b="29328"/>
          <a:stretch/>
        </p:blipFill>
        <p:spPr bwMode="auto">
          <a:xfrm>
            <a:off x="2757423" y="2588655"/>
            <a:ext cx="6565540" cy="379889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293698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3633"/>
          <a:stretch/>
        </p:blipFill>
        <p:spPr>
          <a:xfrm>
            <a:off x="3025058" y="1927315"/>
            <a:ext cx="5698636" cy="4611597"/>
          </a:xfrm>
          <a:prstGeom prst="rect">
            <a:avLst/>
          </a:prstGeom>
        </p:spPr>
      </p:pic>
      <p:sp>
        <p:nvSpPr>
          <p:cNvPr id="3" name="Content Placeholder 2"/>
          <p:cNvSpPr>
            <a:spLocks noGrp="1"/>
          </p:cNvSpPr>
          <p:nvPr>
            <p:ph idx="1"/>
          </p:nvPr>
        </p:nvSpPr>
        <p:spPr>
          <a:xfrm>
            <a:off x="883277" y="1532587"/>
            <a:ext cx="10470523" cy="1133340"/>
          </a:xfrm>
        </p:spPr>
        <p:txBody>
          <a:bodyPr>
            <a:noAutofit/>
          </a:bodyPr>
          <a:lstStyle/>
          <a:p>
            <a:pPr marL="0" indent="0">
              <a:buNone/>
            </a:pPr>
            <a:r>
              <a:rPr lang="en-US" sz="3200" dirty="0" smtClean="0">
                <a:cs typeface="Aharoni" panose="02010803020104030203" pitchFamily="2" charset="-79"/>
              </a:rPr>
              <a:t>A few days after Nurse 1 fell ill, one of the doctors in the hospital who had treated her, tested positive for EVD. </a:t>
            </a:r>
          </a:p>
        </p:txBody>
      </p:sp>
      <p:sp>
        <p:nvSpPr>
          <p:cNvPr id="5" name="Title 1"/>
          <p:cNvSpPr>
            <a:spLocks noGrp="1"/>
          </p:cNvSpPr>
          <p:nvPr>
            <p:ph type="title"/>
          </p:nvPr>
        </p:nvSpPr>
        <p:spPr>
          <a:xfrm>
            <a:off x="1766552" y="274733"/>
            <a:ext cx="8215648" cy="1090188"/>
          </a:xfrm>
          <a:solidFill>
            <a:schemeClr val="accent4">
              <a:lumMod val="20000"/>
              <a:lumOff val="80000"/>
            </a:schemeClr>
          </a:solidFill>
        </p:spPr>
        <p:txBody>
          <a:bodyPr>
            <a:normAutofit/>
          </a:bodyPr>
          <a:lstStyle/>
          <a:p>
            <a:pPr algn="ctr"/>
            <a:r>
              <a:rPr lang="en-US" dirty="0" smtClean="0"/>
              <a:t>His Story: Doctor Tests Positive</a:t>
            </a:r>
            <a:endParaRPr lang="en-US" dirty="0"/>
          </a:p>
        </p:txBody>
      </p:sp>
      <p:sp>
        <p:nvSpPr>
          <p:cNvPr id="2" name="Slide Number Placeholder 1"/>
          <p:cNvSpPr>
            <a:spLocks noGrp="1"/>
          </p:cNvSpPr>
          <p:nvPr>
            <p:ph type="sldNum" sz="quarter" idx="12"/>
          </p:nvPr>
        </p:nvSpPr>
        <p:spPr/>
        <p:txBody>
          <a:bodyPr/>
          <a:lstStyle/>
          <a:p>
            <a:fld id="{BDDDE723-B0C6-4AD0-944D-54BBF99D5053}" type="slidenum">
              <a:rPr lang="en-US" smtClean="0"/>
              <a:t>5</a:t>
            </a:fld>
            <a:endParaRPr lang="en-US"/>
          </a:p>
        </p:txBody>
      </p:sp>
    </p:spTree>
    <p:extLst>
      <p:ext uri="{BB962C8B-B14F-4D97-AF65-F5344CB8AC3E}">
        <p14:creationId xmlns:p14="http://schemas.microsoft.com/office/powerpoint/2010/main" val="3683033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26881" r="44324" b="39343"/>
          <a:stretch/>
        </p:blipFill>
        <p:spPr>
          <a:xfrm>
            <a:off x="4624051" y="1488470"/>
            <a:ext cx="2794719" cy="5233005"/>
          </a:xfrm>
          <a:prstGeom prst="rect">
            <a:avLst/>
          </a:prstGeom>
        </p:spPr>
      </p:pic>
      <p:sp>
        <p:nvSpPr>
          <p:cNvPr id="2" name="Title 1"/>
          <p:cNvSpPr>
            <a:spLocks noGrp="1"/>
          </p:cNvSpPr>
          <p:nvPr>
            <p:ph type="title"/>
          </p:nvPr>
        </p:nvSpPr>
        <p:spPr>
          <a:xfrm>
            <a:off x="3517007" y="363683"/>
            <a:ext cx="5008809" cy="1325563"/>
          </a:xfrm>
          <a:solidFill>
            <a:schemeClr val="bg2">
              <a:lumMod val="90000"/>
            </a:schemeClr>
          </a:solidFill>
        </p:spPr>
        <p:txBody>
          <a:bodyPr/>
          <a:lstStyle/>
          <a:p>
            <a:r>
              <a:rPr lang="en-US" dirty="0" smtClean="0"/>
              <a:t>Doctor Tests Positive</a:t>
            </a:r>
            <a:endParaRPr lang="en-US" dirty="0"/>
          </a:p>
        </p:txBody>
      </p:sp>
      <p:sp>
        <p:nvSpPr>
          <p:cNvPr id="4" name="Slide Number Placeholder 3"/>
          <p:cNvSpPr>
            <a:spLocks noGrp="1"/>
          </p:cNvSpPr>
          <p:nvPr>
            <p:ph type="sldNum" sz="quarter" idx="12"/>
          </p:nvPr>
        </p:nvSpPr>
        <p:spPr/>
        <p:txBody>
          <a:bodyPr/>
          <a:lstStyle/>
          <a:p>
            <a:fld id="{BDDDE723-B0C6-4AD0-944D-54BBF99D5053}" type="slidenum">
              <a:rPr lang="en-US" smtClean="0"/>
              <a:t>6</a:t>
            </a:fld>
            <a:endParaRPr lang="en-US"/>
          </a:p>
        </p:txBody>
      </p:sp>
      <p:sp>
        <p:nvSpPr>
          <p:cNvPr id="9" name="Content Placeholder 8"/>
          <p:cNvSpPr>
            <a:spLocks noGrp="1"/>
          </p:cNvSpPr>
          <p:nvPr>
            <p:ph idx="1"/>
          </p:nvPr>
        </p:nvSpPr>
        <p:spPr>
          <a:xfrm>
            <a:off x="283335" y="1786991"/>
            <a:ext cx="11908665" cy="1535758"/>
          </a:xfrm>
        </p:spPr>
        <p:txBody>
          <a:bodyPr>
            <a:normAutofit/>
          </a:bodyPr>
          <a:lstStyle/>
          <a:p>
            <a:pPr marL="0" indent="0">
              <a:buNone/>
            </a:pPr>
            <a:r>
              <a:rPr lang="en-US" sz="3200" dirty="0">
                <a:ln w="0"/>
                <a:cs typeface="Aharoni" panose="02010803020104030203" pitchFamily="2" charset="-79"/>
              </a:rPr>
              <a:t>The doctor was taken to </a:t>
            </a:r>
            <a:r>
              <a:rPr lang="en-US" sz="3200" dirty="0" smtClean="0">
                <a:ln w="0"/>
                <a:cs typeface="Aharoni" panose="02010803020104030203" pitchFamily="2" charset="-79"/>
              </a:rPr>
              <a:t>an emergency </a:t>
            </a:r>
            <a:r>
              <a:rPr lang="en-US" sz="3200" dirty="0">
                <a:ln w="0"/>
                <a:cs typeface="Aharoni" panose="02010803020104030203" pitchFamily="2" charset="-79"/>
              </a:rPr>
              <a:t>treatment </a:t>
            </a:r>
            <a:r>
              <a:rPr lang="en-US" sz="3200" dirty="0" smtClean="0">
                <a:ln w="0"/>
                <a:cs typeface="Aharoni" panose="02010803020104030203" pitchFamily="2" charset="-79"/>
              </a:rPr>
              <a:t>unit, at Sunydale Hospital, </a:t>
            </a:r>
            <a:r>
              <a:rPr lang="en-US" sz="3200" dirty="0">
                <a:ln w="0"/>
                <a:cs typeface="Aharoni" panose="02010803020104030203" pitchFamily="2" charset="-79"/>
              </a:rPr>
              <a:t>about five kilometers away from the </a:t>
            </a:r>
            <a:r>
              <a:rPr lang="en-US" sz="3200" dirty="0" smtClean="0">
                <a:ln w="0"/>
                <a:cs typeface="Aharoni" panose="02010803020104030203" pitchFamily="2" charset="-79"/>
              </a:rPr>
              <a:t>Medvale Hospital. </a:t>
            </a:r>
            <a:endParaRPr lang="en-US" sz="3200" dirty="0">
              <a:ln w="0"/>
              <a:cs typeface="Aharoni" panose="02010803020104030203" pitchFamily="2" charset="-79"/>
            </a:endParaRPr>
          </a:p>
          <a:p>
            <a:pPr marL="0" indent="0">
              <a:buNone/>
            </a:pPr>
            <a:endParaRPr lang="en-US" dirty="0"/>
          </a:p>
        </p:txBody>
      </p:sp>
    </p:spTree>
    <p:extLst>
      <p:ext uri="{BB962C8B-B14F-4D97-AF65-F5344CB8AC3E}">
        <p14:creationId xmlns:p14="http://schemas.microsoft.com/office/powerpoint/2010/main" val="37799687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3339652" y="256996"/>
            <a:ext cx="5031615" cy="6464479"/>
          </a:xfrm>
          <a:prstGeom prst="rect">
            <a:avLst/>
          </a:prstGeom>
        </p:spPr>
      </p:pic>
      <p:sp>
        <p:nvSpPr>
          <p:cNvPr id="2" name="Title 1"/>
          <p:cNvSpPr>
            <a:spLocks noGrp="1"/>
          </p:cNvSpPr>
          <p:nvPr>
            <p:ph type="title"/>
          </p:nvPr>
        </p:nvSpPr>
        <p:spPr>
          <a:xfrm>
            <a:off x="838200" y="365125"/>
            <a:ext cx="9696718" cy="1325563"/>
          </a:xfrm>
        </p:spPr>
        <p:txBody>
          <a:bodyPr/>
          <a:lstStyle/>
          <a:p>
            <a:r>
              <a:rPr lang="en-US" dirty="0" smtClean="0"/>
              <a:t>Doctor joined </a:t>
            </a:r>
            <a:r>
              <a:rPr lang="en-US" dirty="0"/>
              <a:t>b</a:t>
            </a:r>
            <a:r>
              <a:rPr lang="en-US" dirty="0" smtClean="0"/>
              <a:t>y a nurse from  his team</a:t>
            </a:r>
            <a:endParaRPr lang="en-US" dirty="0"/>
          </a:p>
        </p:txBody>
      </p:sp>
      <p:sp>
        <p:nvSpPr>
          <p:cNvPr id="3" name="Content Placeholder 2"/>
          <p:cNvSpPr>
            <a:spLocks noGrp="1"/>
          </p:cNvSpPr>
          <p:nvPr>
            <p:ph idx="1"/>
          </p:nvPr>
        </p:nvSpPr>
        <p:spPr>
          <a:xfrm>
            <a:off x="838200" y="1825626"/>
            <a:ext cx="11353800" cy="2553192"/>
          </a:xfrm>
        </p:spPr>
        <p:txBody>
          <a:bodyPr>
            <a:normAutofit lnSpcReduction="10000"/>
          </a:bodyPr>
          <a:lstStyle/>
          <a:p>
            <a:r>
              <a:rPr lang="en-US" sz="3200" dirty="0"/>
              <a:t>a few days later </a:t>
            </a:r>
            <a:r>
              <a:rPr lang="en-US" sz="3200" dirty="0" smtClean="0"/>
              <a:t>the doctor was joined by </a:t>
            </a:r>
            <a:r>
              <a:rPr lang="en-US" sz="3200" dirty="0"/>
              <a:t>one of his nurses </a:t>
            </a:r>
            <a:endParaRPr lang="en-US" sz="3200" dirty="0" smtClean="0"/>
          </a:p>
          <a:p>
            <a:r>
              <a:rPr lang="en-US" sz="3200" dirty="0" smtClean="0"/>
              <a:t>Let’s call her Nurse 2</a:t>
            </a:r>
          </a:p>
          <a:p>
            <a:r>
              <a:rPr lang="en-US" sz="3200" dirty="0" smtClean="0"/>
              <a:t>Sadly the doctor died </a:t>
            </a:r>
            <a:r>
              <a:rPr lang="en-US" sz="3200" dirty="0"/>
              <a:t>about a week after admission </a:t>
            </a:r>
            <a:endParaRPr lang="en-US" sz="3200" dirty="0" smtClean="0"/>
          </a:p>
          <a:p>
            <a:r>
              <a:rPr lang="en-US" sz="3200" dirty="0" smtClean="0"/>
              <a:t>After 2 weeks of care by Bonkro, Nurse 1 passed away.</a:t>
            </a:r>
          </a:p>
          <a:p>
            <a:r>
              <a:rPr lang="en-US" sz="3200" dirty="0" smtClean="0"/>
              <a:t>However, Nurse 2 survived </a:t>
            </a:r>
            <a:endParaRPr lang="en-US" sz="3200" dirty="0"/>
          </a:p>
          <a:p>
            <a:endParaRPr lang="en-US" dirty="0"/>
          </a:p>
        </p:txBody>
      </p:sp>
      <p:sp>
        <p:nvSpPr>
          <p:cNvPr id="4" name="Slide Number Placeholder 3"/>
          <p:cNvSpPr>
            <a:spLocks noGrp="1"/>
          </p:cNvSpPr>
          <p:nvPr>
            <p:ph type="sldNum" sz="quarter" idx="12"/>
          </p:nvPr>
        </p:nvSpPr>
        <p:spPr/>
        <p:txBody>
          <a:bodyPr/>
          <a:lstStyle/>
          <a:p>
            <a:fld id="{BDDDE723-B0C6-4AD0-944D-54BBF99D5053}" type="slidenum">
              <a:rPr lang="en-US" smtClean="0"/>
              <a:t>7</a:t>
            </a:fld>
            <a:endParaRPr lang="en-US"/>
          </a:p>
        </p:txBody>
      </p:sp>
    </p:spTree>
    <p:extLst>
      <p:ext uri="{BB962C8B-B14F-4D97-AF65-F5344CB8AC3E}">
        <p14:creationId xmlns:p14="http://schemas.microsoft.com/office/powerpoint/2010/main" val="2531512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BC cameraman with Ebola to be treated in Nebraska"/>
          <p:cNvPicPr>
            <a:picLocks noChangeAspect="1" noChangeArrowheads="1"/>
          </p:cNvPicPr>
          <p:nvPr/>
        </p:nvPicPr>
        <p:blipFill rotWithShape="1">
          <a:blip r:embed="rId2">
            <a:extLst>
              <a:ext uri="{28A0092B-C50C-407E-A947-70E740481C1C}">
                <a14:useLocalDpi xmlns:a14="http://schemas.microsoft.com/office/drawing/2010/main" val="0"/>
              </a:ext>
            </a:extLst>
          </a:blip>
          <a:srcRect r="44991"/>
          <a:stretch/>
        </p:blipFill>
        <p:spPr bwMode="auto">
          <a:xfrm>
            <a:off x="876837" y="1389459"/>
            <a:ext cx="4248954" cy="514945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835203" y="241025"/>
            <a:ext cx="2484549" cy="1148434"/>
          </a:xfrm>
        </p:spPr>
        <p:txBody>
          <a:bodyPr>
            <a:normAutofit/>
          </a:bodyPr>
          <a:lstStyle/>
          <a:p>
            <a:r>
              <a:rPr lang="en-US" dirty="0" smtClean="0"/>
              <a:t>Dilemmas</a:t>
            </a:r>
            <a:endParaRPr lang="en-US" dirty="0"/>
          </a:p>
        </p:txBody>
      </p:sp>
      <p:sp>
        <p:nvSpPr>
          <p:cNvPr id="3" name="Content Placeholder 2"/>
          <p:cNvSpPr>
            <a:spLocks noGrp="1"/>
          </p:cNvSpPr>
          <p:nvPr>
            <p:ph idx="1"/>
          </p:nvPr>
        </p:nvSpPr>
        <p:spPr>
          <a:xfrm>
            <a:off x="5705341" y="1389459"/>
            <a:ext cx="5648459" cy="4705780"/>
          </a:xfrm>
        </p:spPr>
        <p:txBody>
          <a:bodyPr>
            <a:normAutofit/>
          </a:bodyPr>
          <a:lstStyle/>
          <a:p>
            <a:pPr marL="0" indent="0">
              <a:buNone/>
            </a:pPr>
            <a:endParaRPr lang="en-US" sz="3200" dirty="0" smtClean="0"/>
          </a:p>
          <a:p>
            <a:r>
              <a:rPr lang="en-US" sz="3200" dirty="0" smtClean="0"/>
              <a:t>Although </a:t>
            </a:r>
            <a:r>
              <a:rPr lang="en-US" sz="3200" dirty="0"/>
              <a:t>the </a:t>
            </a:r>
            <a:r>
              <a:rPr lang="en-US" sz="3200" dirty="0" smtClean="0"/>
              <a:t>Sunydale ETU was </a:t>
            </a:r>
            <a:r>
              <a:rPr lang="en-US" sz="3200" dirty="0"/>
              <a:t>theoretically </a:t>
            </a:r>
            <a:r>
              <a:rPr lang="en-US" sz="3200" dirty="0" smtClean="0"/>
              <a:t>one of the </a:t>
            </a:r>
            <a:r>
              <a:rPr lang="en-US" sz="3200" dirty="0"/>
              <a:t>best </a:t>
            </a:r>
            <a:r>
              <a:rPr lang="en-US" sz="3200" dirty="0" smtClean="0"/>
              <a:t>places to </a:t>
            </a:r>
            <a:r>
              <a:rPr lang="en-US" sz="3200" dirty="0"/>
              <a:t>send suspected cases of EVD, it created many dilemmas at the practical level. </a:t>
            </a:r>
            <a:endParaRPr lang="en-US" sz="3200" dirty="0" smtClean="0"/>
          </a:p>
          <a:p>
            <a:r>
              <a:rPr lang="en-US" sz="3200" dirty="0" smtClean="0"/>
              <a:t>Outlined are scenarios of  dilemmas that actually occurred</a:t>
            </a:r>
            <a:endParaRPr lang="en-US" sz="3200" dirty="0"/>
          </a:p>
        </p:txBody>
      </p:sp>
      <p:sp>
        <p:nvSpPr>
          <p:cNvPr id="4" name="Slide Number Placeholder 3"/>
          <p:cNvSpPr>
            <a:spLocks noGrp="1"/>
          </p:cNvSpPr>
          <p:nvPr>
            <p:ph type="sldNum" sz="quarter" idx="12"/>
          </p:nvPr>
        </p:nvSpPr>
        <p:spPr/>
        <p:txBody>
          <a:bodyPr/>
          <a:lstStyle/>
          <a:p>
            <a:fld id="{BDDDE723-B0C6-4AD0-944D-54BBF99D5053}" type="slidenum">
              <a:rPr lang="en-US" smtClean="0"/>
              <a:t>8</a:t>
            </a:fld>
            <a:endParaRPr lang="en-US"/>
          </a:p>
        </p:txBody>
      </p:sp>
    </p:spTree>
    <p:extLst>
      <p:ext uri="{BB962C8B-B14F-4D97-AF65-F5344CB8AC3E}">
        <p14:creationId xmlns:p14="http://schemas.microsoft.com/office/powerpoint/2010/main" val="14848713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944462" y="7630"/>
            <a:ext cx="4895248" cy="6531282"/>
          </a:xfrm>
          <a:prstGeom prst="rect">
            <a:avLst/>
          </a:prstGeom>
        </p:spPr>
      </p:pic>
      <p:sp>
        <p:nvSpPr>
          <p:cNvPr id="2" name="Title 1"/>
          <p:cNvSpPr>
            <a:spLocks noGrp="1"/>
          </p:cNvSpPr>
          <p:nvPr>
            <p:ph type="title"/>
          </p:nvPr>
        </p:nvSpPr>
        <p:spPr>
          <a:xfrm>
            <a:off x="320093" y="272832"/>
            <a:ext cx="6458220" cy="1325563"/>
          </a:xfrm>
          <a:solidFill>
            <a:schemeClr val="accent3">
              <a:lumMod val="20000"/>
              <a:lumOff val="80000"/>
            </a:schemeClr>
          </a:solidFill>
        </p:spPr>
        <p:txBody>
          <a:bodyPr/>
          <a:lstStyle/>
          <a:p>
            <a:r>
              <a:rPr lang="en-US" dirty="0" smtClean="0"/>
              <a:t>Dilemma: Case of Woman with sick husband </a:t>
            </a:r>
            <a:r>
              <a:rPr lang="en-US" sz="1600" dirty="0"/>
              <a:t>(1)</a:t>
            </a:r>
          </a:p>
        </p:txBody>
      </p:sp>
      <p:sp>
        <p:nvSpPr>
          <p:cNvPr id="4" name="Slide Number Placeholder 3"/>
          <p:cNvSpPr>
            <a:spLocks noGrp="1"/>
          </p:cNvSpPr>
          <p:nvPr>
            <p:ph type="sldNum" sz="quarter" idx="12"/>
          </p:nvPr>
        </p:nvSpPr>
        <p:spPr/>
        <p:txBody>
          <a:bodyPr/>
          <a:lstStyle/>
          <a:p>
            <a:fld id="{BDDDE723-B0C6-4AD0-944D-54BBF99D5053}" type="slidenum">
              <a:rPr lang="en-US" smtClean="0"/>
              <a:t>9</a:t>
            </a:fld>
            <a:endParaRPr lang="en-US"/>
          </a:p>
        </p:txBody>
      </p:sp>
      <p:sp>
        <p:nvSpPr>
          <p:cNvPr id="6" name="Rectangle 5"/>
          <p:cNvSpPr/>
          <p:nvPr/>
        </p:nvSpPr>
        <p:spPr>
          <a:xfrm>
            <a:off x="541986" y="1979793"/>
            <a:ext cx="5679583" cy="3539430"/>
          </a:xfrm>
          <a:prstGeom prst="rect">
            <a:avLst/>
          </a:prstGeom>
        </p:spPr>
        <p:txBody>
          <a:bodyPr wrap="square">
            <a:spAutoFit/>
          </a:bodyPr>
          <a:lstStyle/>
          <a:p>
            <a:r>
              <a:rPr lang="en-US" sz="3200" dirty="0"/>
              <a:t>There was, for instance, the case of a mother of three young children whose husband showed signs of fever on the day the ETU ambulance came to their village, an hour’s drive away, to pick up a confirmed case of EVD.</a:t>
            </a:r>
          </a:p>
        </p:txBody>
      </p:sp>
    </p:spTree>
    <p:extLst>
      <p:ext uri="{BB962C8B-B14F-4D97-AF65-F5344CB8AC3E}">
        <p14:creationId xmlns:p14="http://schemas.microsoft.com/office/powerpoint/2010/main" val="37335035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156"/>
            <a:ext cx="4857589" cy="6457463"/>
          </a:xfrm>
          <a:prstGeom prst="rect">
            <a:avLst/>
          </a:prstGeom>
        </p:spPr>
      </p:pic>
      <p:sp>
        <p:nvSpPr>
          <p:cNvPr id="2" name="Title 1"/>
          <p:cNvSpPr>
            <a:spLocks noGrp="1"/>
          </p:cNvSpPr>
          <p:nvPr>
            <p:ph type="title"/>
          </p:nvPr>
        </p:nvSpPr>
        <p:spPr>
          <a:xfrm>
            <a:off x="6054143" y="468156"/>
            <a:ext cx="5112913" cy="1077309"/>
          </a:xfrm>
          <a:solidFill>
            <a:srgbClr val="FFFFCC"/>
          </a:solidFill>
        </p:spPr>
        <p:txBody>
          <a:bodyPr>
            <a:normAutofit/>
          </a:bodyPr>
          <a:lstStyle/>
          <a:p>
            <a:r>
              <a:rPr lang="en-US" dirty="0" smtClean="0"/>
              <a:t>Dilemma: Woman  </a:t>
            </a:r>
            <a:r>
              <a:rPr lang="en-US" sz="1800" dirty="0" smtClean="0"/>
              <a:t>(2)</a:t>
            </a:r>
            <a:endParaRPr lang="en-US" sz="1800" dirty="0"/>
          </a:p>
        </p:txBody>
      </p:sp>
      <p:sp>
        <p:nvSpPr>
          <p:cNvPr id="3" name="Content Placeholder 2"/>
          <p:cNvSpPr>
            <a:spLocks noGrp="1"/>
          </p:cNvSpPr>
          <p:nvPr>
            <p:ph idx="1"/>
          </p:nvPr>
        </p:nvSpPr>
        <p:spPr>
          <a:xfrm>
            <a:off x="6054143" y="1874502"/>
            <a:ext cx="4919730" cy="4481848"/>
          </a:xfrm>
        </p:spPr>
        <p:txBody>
          <a:bodyPr>
            <a:noAutofit/>
          </a:bodyPr>
          <a:lstStyle/>
          <a:p>
            <a:pPr marL="0" indent="0">
              <a:buNone/>
            </a:pPr>
            <a:r>
              <a:rPr lang="en-US" sz="3200" dirty="0" smtClean="0">
                <a:cs typeface="Aharoni" panose="02010803020104030203" pitchFamily="2" charset="-79"/>
              </a:rPr>
              <a:t>What was the woman supposed to do? Should she beg the ambulance to take along her husband with all the risk involved in case his fever had a cause other than EVD? </a:t>
            </a:r>
            <a:r>
              <a:rPr lang="en-US" sz="3200" dirty="0"/>
              <a:t>Alternatively, how was she to walk to the ETU with a sick husband and three young children? </a:t>
            </a:r>
          </a:p>
          <a:p>
            <a:pPr marL="0" indent="0">
              <a:buNone/>
            </a:pPr>
            <a:endParaRPr lang="en-US" sz="3200" dirty="0">
              <a:cs typeface="Aharoni" panose="02010803020104030203" pitchFamily="2" charset="-79"/>
            </a:endParaRPr>
          </a:p>
        </p:txBody>
      </p:sp>
      <p:sp>
        <p:nvSpPr>
          <p:cNvPr id="6" name="Slide Number Placeholder 5"/>
          <p:cNvSpPr>
            <a:spLocks noGrp="1"/>
          </p:cNvSpPr>
          <p:nvPr>
            <p:ph type="sldNum" sz="quarter" idx="12"/>
          </p:nvPr>
        </p:nvSpPr>
        <p:spPr/>
        <p:txBody>
          <a:bodyPr/>
          <a:lstStyle/>
          <a:p>
            <a:fld id="{BDDDE723-B0C6-4AD0-944D-54BBF99D5053}" type="slidenum">
              <a:rPr lang="en-US" smtClean="0"/>
              <a:t>10</a:t>
            </a:fld>
            <a:endParaRPr lang="en-US"/>
          </a:p>
        </p:txBody>
      </p:sp>
    </p:spTree>
    <p:extLst>
      <p:ext uri="{BB962C8B-B14F-4D97-AF65-F5344CB8AC3E}">
        <p14:creationId xmlns:p14="http://schemas.microsoft.com/office/powerpoint/2010/main" val="16782517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4875" y="500063"/>
            <a:ext cx="7159581" cy="1325563"/>
          </a:xfrm>
        </p:spPr>
        <p:txBody>
          <a:bodyPr/>
          <a:lstStyle/>
          <a:p>
            <a:r>
              <a:rPr lang="en-US" dirty="0" smtClean="0"/>
              <a:t>Dilemma: Ambulance Drivers </a:t>
            </a:r>
            <a:r>
              <a:rPr lang="en-US" sz="1600" dirty="0" smtClean="0"/>
              <a:t>(1)</a:t>
            </a:r>
            <a:endParaRPr lang="en-US" sz="1600" dirty="0"/>
          </a:p>
        </p:txBody>
      </p:sp>
      <p:sp>
        <p:nvSpPr>
          <p:cNvPr id="3" name="Content Placeholder 2"/>
          <p:cNvSpPr>
            <a:spLocks noGrp="1"/>
          </p:cNvSpPr>
          <p:nvPr>
            <p:ph idx="1"/>
          </p:nvPr>
        </p:nvSpPr>
        <p:spPr>
          <a:xfrm>
            <a:off x="838199" y="1825626"/>
            <a:ext cx="10379299" cy="1406972"/>
          </a:xfrm>
        </p:spPr>
        <p:txBody>
          <a:bodyPr>
            <a:normAutofit/>
          </a:bodyPr>
          <a:lstStyle/>
          <a:p>
            <a:pPr marL="0" indent="0">
              <a:buNone/>
            </a:pPr>
            <a:r>
              <a:rPr lang="en-US" dirty="0" smtClean="0"/>
              <a:t>Ambulance drivers faced some of the most difficult situations. At first they were counseled to avoid all physical contact with members of their family and later to avoid going home altogether. </a:t>
            </a:r>
          </a:p>
          <a:p>
            <a:endParaRPr lang="en-US" dirty="0"/>
          </a:p>
        </p:txBody>
      </p:sp>
      <p:sp>
        <p:nvSpPr>
          <p:cNvPr id="4" name="Slide Number Placeholder 3"/>
          <p:cNvSpPr>
            <a:spLocks noGrp="1"/>
          </p:cNvSpPr>
          <p:nvPr>
            <p:ph type="sldNum" sz="quarter" idx="12"/>
          </p:nvPr>
        </p:nvSpPr>
        <p:spPr/>
        <p:txBody>
          <a:bodyPr/>
          <a:lstStyle/>
          <a:p>
            <a:fld id="{BDDDE723-B0C6-4AD0-944D-54BBF99D5053}" type="slidenum">
              <a:rPr lang="en-US" smtClean="0"/>
              <a:t>11</a:t>
            </a:fld>
            <a:endParaRPr lang="en-US"/>
          </a:p>
        </p:txBody>
      </p:sp>
      <p:pic>
        <p:nvPicPr>
          <p:cNvPr id="3074" name="Picture 2" descr="Making Sure We Give Credit Where It’s Due in the Ebola Outbrea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1958" y="3414410"/>
            <a:ext cx="5518642" cy="3153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8600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tretch>
            <a:fillRect/>
          </a:stretch>
        </p:blipFill>
        <p:spPr>
          <a:xfrm>
            <a:off x="5185221" y="1690689"/>
            <a:ext cx="6697685" cy="4500684"/>
          </a:xfrm>
          <a:prstGeom prst="rect">
            <a:avLst/>
          </a:prstGeom>
        </p:spPr>
      </p:pic>
      <p:sp>
        <p:nvSpPr>
          <p:cNvPr id="2" name="Title 1"/>
          <p:cNvSpPr>
            <a:spLocks noGrp="1"/>
          </p:cNvSpPr>
          <p:nvPr>
            <p:ph type="title"/>
          </p:nvPr>
        </p:nvSpPr>
        <p:spPr>
          <a:xfrm>
            <a:off x="218939" y="200149"/>
            <a:ext cx="7109139" cy="1325563"/>
          </a:xfrm>
          <a:solidFill>
            <a:schemeClr val="bg2"/>
          </a:solidFill>
        </p:spPr>
        <p:txBody>
          <a:bodyPr/>
          <a:lstStyle/>
          <a:p>
            <a:r>
              <a:rPr lang="en-US" dirty="0"/>
              <a:t>Dilemma: </a:t>
            </a:r>
            <a:r>
              <a:rPr lang="en-US" dirty="0" smtClean="0"/>
              <a:t>Ambulance Drivers </a:t>
            </a:r>
            <a:r>
              <a:rPr lang="en-US" sz="1600" dirty="0" smtClean="0"/>
              <a:t>(2)</a:t>
            </a:r>
            <a:endParaRPr lang="en-US" sz="1600" dirty="0"/>
          </a:p>
        </p:txBody>
      </p:sp>
      <p:sp>
        <p:nvSpPr>
          <p:cNvPr id="3" name="Content Placeholder 2"/>
          <p:cNvSpPr>
            <a:spLocks noGrp="1"/>
          </p:cNvSpPr>
          <p:nvPr>
            <p:ph idx="1"/>
          </p:nvPr>
        </p:nvSpPr>
        <p:spPr>
          <a:xfrm>
            <a:off x="451833" y="1825625"/>
            <a:ext cx="4609563" cy="4713287"/>
          </a:xfrm>
        </p:spPr>
        <p:txBody>
          <a:bodyPr>
            <a:normAutofit lnSpcReduction="10000"/>
          </a:bodyPr>
          <a:lstStyle/>
          <a:p>
            <a:r>
              <a:rPr lang="en-US" sz="3200" dirty="0" smtClean="0"/>
              <a:t>They would pick up patients but not find available beds. </a:t>
            </a:r>
            <a:endParaRPr lang="en-US" sz="3200" dirty="0"/>
          </a:p>
          <a:p>
            <a:r>
              <a:rPr lang="en-US" sz="3200" dirty="0" smtClean="0"/>
              <a:t>Should </a:t>
            </a:r>
            <a:r>
              <a:rPr lang="en-US" sz="3200" dirty="0"/>
              <a:t>they abandon the patient at the next </a:t>
            </a:r>
            <a:r>
              <a:rPr lang="en-US" sz="3200" dirty="0" smtClean="0"/>
              <a:t>hospital (on the ground) </a:t>
            </a:r>
            <a:r>
              <a:rPr lang="en-US" sz="3200" dirty="0"/>
              <a:t>or take the patient back home to die under the care of family members with all the risks involved</a:t>
            </a:r>
            <a:r>
              <a:rPr lang="en-US" sz="3200" dirty="0" smtClean="0"/>
              <a:t>?</a:t>
            </a:r>
          </a:p>
          <a:p>
            <a:endParaRPr lang="en-US" sz="3200" dirty="0"/>
          </a:p>
          <a:p>
            <a:endParaRPr lang="en-US" sz="3200" dirty="0" smtClean="0"/>
          </a:p>
          <a:p>
            <a:pPr marL="0" indent="0">
              <a:buNone/>
            </a:pPr>
            <a:endParaRPr lang="en-US" sz="3200" dirty="0"/>
          </a:p>
          <a:p>
            <a:endParaRPr lang="en-US" sz="3200" dirty="0"/>
          </a:p>
        </p:txBody>
      </p:sp>
      <p:sp>
        <p:nvSpPr>
          <p:cNvPr id="4" name="Slide Number Placeholder 3"/>
          <p:cNvSpPr>
            <a:spLocks noGrp="1"/>
          </p:cNvSpPr>
          <p:nvPr>
            <p:ph type="sldNum" sz="quarter" idx="12"/>
          </p:nvPr>
        </p:nvSpPr>
        <p:spPr/>
        <p:txBody>
          <a:bodyPr/>
          <a:lstStyle/>
          <a:p>
            <a:fld id="{BDDDE723-B0C6-4AD0-944D-54BBF99D5053}" type="slidenum">
              <a:rPr lang="en-US" smtClean="0"/>
              <a:t>12</a:t>
            </a:fld>
            <a:endParaRPr lang="en-US" dirty="0"/>
          </a:p>
        </p:txBody>
      </p:sp>
    </p:spTree>
    <p:extLst>
      <p:ext uri="{BB962C8B-B14F-4D97-AF65-F5344CB8AC3E}">
        <p14:creationId xmlns:p14="http://schemas.microsoft.com/office/powerpoint/2010/main" val="14324896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2764" y="244698"/>
            <a:ext cx="4339107" cy="969471"/>
          </a:xfrm>
        </p:spPr>
        <p:txBody>
          <a:bodyPr/>
          <a:lstStyle/>
          <a:p>
            <a:r>
              <a:rPr lang="en-US" dirty="0" smtClean="0"/>
              <a:t>Dilemma: Families</a:t>
            </a:r>
            <a:endParaRPr lang="en-US" dirty="0"/>
          </a:p>
        </p:txBody>
      </p:sp>
      <p:sp>
        <p:nvSpPr>
          <p:cNvPr id="3" name="Content Placeholder 2"/>
          <p:cNvSpPr>
            <a:spLocks noGrp="1"/>
          </p:cNvSpPr>
          <p:nvPr>
            <p:ph idx="1"/>
          </p:nvPr>
        </p:nvSpPr>
        <p:spPr>
          <a:xfrm>
            <a:off x="860201" y="1025549"/>
            <a:ext cx="10515600" cy="1406972"/>
          </a:xfrm>
        </p:spPr>
        <p:txBody>
          <a:bodyPr/>
          <a:lstStyle/>
          <a:p>
            <a:pPr marL="0" indent="0">
              <a:buNone/>
            </a:pPr>
            <a:r>
              <a:rPr lang="en-US" dirty="0"/>
              <a:t>Families also grappled with this as well. One of worst scenarios was of family members taking suspected case of EVD from hospital to hospital without finding a bed. </a:t>
            </a:r>
          </a:p>
          <a:p>
            <a:endParaRPr lang="en-US" dirty="0"/>
          </a:p>
        </p:txBody>
      </p:sp>
      <p:sp>
        <p:nvSpPr>
          <p:cNvPr id="4" name="Slide Number Placeholder 3"/>
          <p:cNvSpPr>
            <a:spLocks noGrp="1"/>
          </p:cNvSpPr>
          <p:nvPr>
            <p:ph type="sldNum" sz="quarter" idx="12"/>
          </p:nvPr>
        </p:nvSpPr>
        <p:spPr/>
        <p:txBody>
          <a:bodyPr/>
          <a:lstStyle/>
          <a:p>
            <a:fld id="{BDDDE723-B0C6-4AD0-944D-54BBF99D5053}" type="slidenum">
              <a:rPr lang="en-US" smtClean="0"/>
              <a:t>13</a:t>
            </a:fld>
            <a:endParaRPr lang="en-US"/>
          </a:p>
        </p:txBody>
      </p:sp>
      <p:pic>
        <p:nvPicPr>
          <p:cNvPr id="5" name="Picture 4"/>
          <p:cNvPicPr/>
          <p:nvPr/>
        </p:nvPicPr>
        <p:blipFill rotWithShape="1">
          <a:blip r:embed="rId2"/>
          <a:srcRect l="1" t="21950" r="1282" b="28449"/>
          <a:stretch/>
        </p:blipFill>
        <p:spPr bwMode="auto">
          <a:xfrm>
            <a:off x="1004552" y="2432521"/>
            <a:ext cx="10371249" cy="39238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037398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t="122" b="8865"/>
          <a:stretch/>
        </p:blipFill>
        <p:spPr>
          <a:xfrm>
            <a:off x="3218732" y="890219"/>
            <a:ext cx="5796478" cy="5972646"/>
          </a:xfrm>
          <a:prstGeom prst="rect">
            <a:avLst/>
          </a:prstGeom>
        </p:spPr>
      </p:pic>
      <p:sp>
        <p:nvSpPr>
          <p:cNvPr id="2" name="Title 1"/>
          <p:cNvSpPr>
            <a:spLocks noGrp="1"/>
          </p:cNvSpPr>
          <p:nvPr>
            <p:ph type="title"/>
          </p:nvPr>
        </p:nvSpPr>
        <p:spPr>
          <a:xfrm>
            <a:off x="4708838" y="98445"/>
            <a:ext cx="2626217" cy="991675"/>
          </a:xfrm>
          <a:solidFill>
            <a:srgbClr val="92D050"/>
          </a:solidFill>
        </p:spPr>
        <p:txBody>
          <a:bodyPr/>
          <a:lstStyle/>
          <a:p>
            <a:r>
              <a:rPr lang="en-US" dirty="0" smtClean="0"/>
              <a:t>His Story</a:t>
            </a:r>
            <a:endParaRPr lang="en-US" dirty="0"/>
          </a:p>
        </p:txBody>
      </p:sp>
      <p:sp>
        <p:nvSpPr>
          <p:cNvPr id="3" name="Content Placeholder 2"/>
          <p:cNvSpPr>
            <a:spLocks noGrp="1"/>
          </p:cNvSpPr>
          <p:nvPr>
            <p:ph idx="1"/>
          </p:nvPr>
        </p:nvSpPr>
        <p:spPr>
          <a:xfrm>
            <a:off x="285524" y="1392516"/>
            <a:ext cx="11662894" cy="1865839"/>
          </a:xfrm>
        </p:spPr>
        <p:txBody>
          <a:bodyPr>
            <a:noAutofit/>
          </a:bodyPr>
          <a:lstStyle/>
          <a:p>
            <a:pPr marL="0" indent="0">
              <a:buNone/>
            </a:pPr>
            <a:r>
              <a:rPr lang="en-US" sz="3200" dirty="0" smtClean="0"/>
              <a:t>Bonkro started to feel ill and became terrified as it dawned on him that he had worked closely with sick people at Medvale Hospital.</a:t>
            </a:r>
          </a:p>
          <a:p>
            <a:pPr marL="0" indent="0">
              <a:buNone/>
            </a:pPr>
            <a:r>
              <a:rPr lang="en-US" sz="3200" dirty="0"/>
              <a:t>He was admitted to </a:t>
            </a:r>
            <a:r>
              <a:rPr lang="en-US" sz="3200" dirty="0" err="1" smtClean="0"/>
              <a:t>Sunyvale</a:t>
            </a:r>
            <a:r>
              <a:rPr lang="en-US" sz="3200" dirty="0" smtClean="0"/>
              <a:t> ETU, </a:t>
            </a:r>
            <a:r>
              <a:rPr lang="en-US" sz="3200" dirty="0"/>
              <a:t>the place where it appeared that </a:t>
            </a:r>
            <a:r>
              <a:rPr lang="en-US" sz="3200" b="1" dirty="0">
                <a:solidFill>
                  <a:schemeClr val="accent6"/>
                </a:solidFill>
              </a:rPr>
              <a:t>no one came out alive!</a:t>
            </a:r>
          </a:p>
          <a:p>
            <a:pPr marL="0" indent="0">
              <a:buNone/>
            </a:pPr>
            <a:endParaRPr lang="en-US" sz="3200" dirty="0" smtClean="0"/>
          </a:p>
        </p:txBody>
      </p:sp>
      <p:sp>
        <p:nvSpPr>
          <p:cNvPr id="4" name="Slide Number Placeholder 3"/>
          <p:cNvSpPr>
            <a:spLocks noGrp="1"/>
          </p:cNvSpPr>
          <p:nvPr>
            <p:ph type="sldNum" sz="quarter" idx="12"/>
          </p:nvPr>
        </p:nvSpPr>
        <p:spPr/>
        <p:txBody>
          <a:bodyPr/>
          <a:lstStyle/>
          <a:p>
            <a:fld id="{BDDDE723-B0C6-4AD0-944D-54BBF99D5053}" type="slidenum">
              <a:rPr lang="en-US" smtClean="0"/>
              <a:t>14</a:t>
            </a:fld>
            <a:endParaRPr lang="en-US"/>
          </a:p>
        </p:txBody>
      </p:sp>
    </p:spTree>
    <p:extLst>
      <p:ext uri="{BB962C8B-B14F-4D97-AF65-F5344CB8AC3E}">
        <p14:creationId xmlns:p14="http://schemas.microsoft.com/office/powerpoint/2010/main" val="16054264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artisticPencilGrayscale/>
                    </a14:imgEffect>
                    <a14:imgEffect>
                      <a14:colorTemperature colorTemp="5300"/>
                    </a14:imgEffect>
                  </a14:imgLayer>
                </a14:imgProps>
              </a:ext>
              <a:ext uri="{28A0092B-C50C-407E-A947-70E740481C1C}">
                <a14:useLocalDpi xmlns:a14="http://schemas.microsoft.com/office/drawing/2010/main" val="0"/>
              </a:ext>
            </a:extLst>
          </a:blip>
          <a:stretch>
            <a:fillRect/>
          </a:stretch>
        </p:blipFill>
        <p:spPr>
          <a:xfrm>
            <a:off x="2472745" y="528034"/>
            <a:ext cx="7193310" cy="6193441"/>
          </a:xfrm>
          <a:prstGeom prst="rect">
            <a:avLst/>
          </a:prstGeom>
        </p:spPr>
      </p:pic>
      <p:sp>
        <p:nvSpPr>
          <p:cNvPr id="2" name="Title 1"/>
          <p:cNvSpPr>
            <a:spLocks noGrp="1"/>
          </p:cNvSpPr>
          <p:nvPr>
            <p:ph type="title"/>
          </p:nvPr>
        </p:nvSpPr>
        <p:spPr>
          <a:xfrm>
            <a:off x="838200" y="365125"/>
            <a:ext cx="2226972" cy="1325563"/>
          </a:xfrm>
        </p:spPr>
        <p:txBody>
          <a:bodyPr/>
          <a:lstStyle/>
          <a:p>
            <a:r>
              <a:rPr lang="en-US" dirty="0" smtClean="0"/>
              <a:t>His Story</a:t>
            </a:r>
            <a:endParaRPr lang="en-US" dirty="0"/>
          </a:p>
        </p:txBody>
      </p:sp>
      <p:sp>
        <p:nvSpPr>
          <p:cNvPr id="3" name="Content Placeholder 2"/>
          <p:cNvSpPr>
            <a:spLocks noGrp="1"/>
          </p:cNvSpPr>
          <p:nvPr>
            <p:ph idx="1"/>
          </p:nvPr>
        </p:nvSpPr>
        <p:spPr>
          <a:xfrm>
            <a:off x="838200" y="1825625"/>
            <a:ext cx="10515600" cy="1973643"/>
          </a:xfrm>
        </p:spPr>
        <p:txBody>
          <a:bodyPr/>
          <a:lstStyle/>
          <a:p>
            <a:pPr marL="0" indent="0">
              <a:buNone/>
            </a:pPr>
            <a:r>
              <a:rPr lang="en-US" sz="3200" dirty="0" smtClean="0"/>
              <a:t>Bonkro </a:t>
            </a:r>
            <a:r>
              <a:rPr lang="en-US" sz="3200" dirty="0"/>
              <a:t>does not remember when he was tested for EVD, but he woke up on June 28, 2014, to see two people dressed in that frightful Personal Protective Equipment (PPE) looking </a:t>
            </a:r>
            <a:r>
              <a:rPr lang="en-US" sz="3200" dirty="0" smtClean="0"/>
              <a:t>down and peering at him.</a:t>
            </a:r>
            <a:endParaRPr lang="en-US" sz="3200" dirty="0"/>
          </a:p>
          <a:p>
            <a:endParaRPr lang="en-US" dirty="0"/>
          </a:p>
        </p:txBody>
      </p:sp>
      <p:sp>
        <p:nvSpPr>
          <p:cNvPr id="4" name="Slide Number Placeholder 3"/>
          <p:cNvSpPr>
            <a:spLocks noGrp="1"/>
          </p:cNvSpPr>
          <p:nvPr>
            <p:ph type="sldNum" sz="quarter" idx="12"/>
          </p:nvPr>
        </p:nvSpPr>
        <p:spPr/>
        <p:txBody>
          <a:bodyPr/>
          <a:lstStyle/>
          <a:p>
            <a:fld id="{BDDDE723-B0C6-4AD0-944D-54BBF99D5053}" type="slidenum">
              <a:rPr lang="en-US" smtClean="0"/>
              <a:t>15</a:t>
            </a:fld>
            <a:endParaRPr lang="en-US"/>
          </a:p>
        </p:txBody>
      </p:sp>
    </p:spTree>
    <p:extLst>
      <p:ext uri="{BB962C8B-B14F-4D97-AF65-F5344CB8AC3E}">
        <p14:creationId xmlns:p14="http://schemas.microsoft.com/office/powerpoint/2010/main" val="39629577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artisticPencilGrayscale/>
                    </a14:imgEffect>
                  </a14:imgLayer>
                </a14:imgProps>
              </a:ext>
              <a:ext uri="{28A0092B-C50C-407E-A947-70E740481C1C}">
                <a14:useLocalDpi xmlns:a14="http://schemas.microsoft.com/office/drawing/2010/main" val="0"/>
              </a:ext>
            </a:extLst>
          </a:blip>
          <a:stretch>
            <a:fillRect/>
          </a:stretch>
        </p:blipFill>
        <p:spPr>
          <a:xfrm>
            <a:off x="6910589" y="365125"/>
            <a:ext cx="4443211" cy="6000412"/>
          </a:xfrm>
          <a:prstGeom prst="rect">
            <a:avLst/>
          </a:prstGeom>
        </p:spPr>
      </p:pic>
      <p:sp>
        <p:nvSpPr>
          <p:cNvPr id="2" name="Title 1"/>
          <p:cNvSpPr>
            <a:spLocks noGrp="1"/>
          </p:cNvSpPr>
          <p:nvPr>
            <p:ph type="title"/>
          </p:nvPr>
        </p:nvSpPr>
        <p:spPr>
          <a:xfrm>
            <a:off x="838200" y="365125"/>
            <a:ext cx="2484549" cy="703821"/>
          </a:xfrm>
          <a:solidFill>
            <a:schemeClr val="bg2"/>
          </a:solidFill>
        </p:spPr>
        <p:txBody>
          <a:bodyPr/>
          <a:lstStyle/>
          <a:p>
            <a:r>
              <a:rPr lang="en-US" dirty="0" smtClean="0"/>
              <a:t>His Story</a:t>
            </a:r>
            <a:endParaRPr lang="en-US" dirty="0"/>
          </a:p>
        </p:txBody>
      </p:sp>
      <p:sp>
        <p:nvSpPr>
          <p:cNvPr id="3" name="Content Placeholder 2"/>
          <p:cNvSpPr>
            <a:spLocks noGrp="1"/>
          </p:cNvSpPr>
          <p:nvPr>
            <p:ph idx="1"/>
          </p:nvPr>
        </p:nvSpPr>
        <p:spPr>
          <a:xfrm>
            <a:off x="631065" y="1184855"/>
            <a:ext cx="6014434" cy="5344733"/>
          </a:xfrm>
        </p:spPr>
        <p:txBody>
          <a:bodyPr>
            <a:noAutofit/>
          </a:bodyPr>
          <a:lstStyle/>
          <a:p>
            <a:r>
              <a:rPr lang="en-US" sz="3200" dirty="0" smtClean="0"/>
              <a:t>Nurse 3</a:t>
            </a:r>
            <a:r>
              <a:rPr lang="en-US" sz="3200" dirty="0"/>
              <a:t>,</a:t>
            </a:r>
            <a:r>
              <a:rPr lang="en-US" sz="3200" dirty="0" smtClean="0"/>
              <a:t> </a:t>
            </a:r>
            <a:r>
              <a:rPr lang="en-US" sz="3200" dirty="0"/>
              <a:t>from </a:t>
            </a:r>
            <a:r>
              <a:rPr lang="en-US" sz="3200" dirty="0" smtClean="0"/>
              <a:t>Medvale </a:t>
            </a:r>
            <a:r>
              <a:rPr lang="en-US" sz="3200" dirty="0"/>
              <a:t>joined </a:t>
            </a:r>
            <a:r>
              <a:rPr lang="en-US" sz="3200" dirty="0" smtClean="0"/>
              <a:t>Bonkro </a:t>
            </a:r>
            <a:r>
              <a:rPr lang="en-US" sz="3200" dirty="0"/>
              <a:t>at the </a:t>
            </a:r>
            <a:r>
              <a:rPr lang="en-US" sz="3200" dirty="0" smtClean="0"/>
              <a:t>Sunydale ETU.</a:t>
            </a:r>
          </a:p>
          <a:p>
            <a:r>
              <a:rPr lang="en-US" sz="3200" dirty="0" smtClean="0"/>
              <a:t>Upon hearing that she tested positive, Nurse 3 became hysterical. </a:t>
            </a:r>
          </a:p>
          <a:p>
            <a:r>
              <a:rPr lang="en-US" sz="3200" dirty="0"/>
              <a:t>S</a:t>
            </a:r>
            <a:r>
              <a:rPr lang="en-US" sz="3200" dirty="0" smtClean="0"/>
              <a:t>he </a:t>
            </a:r>
            <a:r>
              <a:rPr lang="en-US" sz="3200" dirty="0"/>
              <a:t>attacked </a:t>
            </a:r>
            <a:r>
              <a:rPr lang="en-US" sz="3200" dirty="0" smtClean="0"/>
              <a:t>Bonkro who was too weak to fend her off.</a:t>
            </a:r>
          </a:p>
          <a:p>
            <a:r>
              <a:rPr lang="en-US" sz="3200" dirty="0" smtClean="0"/>
              <a:t>Both </a:t>
            </a:r>
            <a:r>
              <a:rPr lang="en-US" sz="3200" dirty="0"/>
              <a:t>of them, however, were to survive the </a:t>
            </a:r>
            <a:r>
              <a:rPr lang="en-US" sz="3200" dirty="0" smtClean="0"/>
              <a:t>infection</a:t>
            </a:r>
          </a:p>
          <a:p>
            <a:r>
              <a:rPr lang="en-US" sz="3200" dirty="0" smtClean="0"/>
              <a:t>Nurse 3 remains emotionally unstable. </a:t>
            </a:r>
            <a:endParaRPr lang="en-US" sz="3200" dirty="0"/>
          </a:p>
          <a:p>
            <a:endParaRPr lang="en-US" sz="3200" dirty="0"/>
          </a:p>
        </p:txBody>
      </p:sp>
      <p:sp>
        <p:nvSpPr>
          <p:cNvPr id="4" name="Slide Number Placeholder 3"/>
          <p:cNvSpPr>
            <a:spLocks noGrp="1"/>
          </p:cNvSpPr>
          <p:nvPr>
            <p:ph type="sldNum" sz="quarter" idx="12"/>
          </p:nvPr>
        </p:nvSpPr>
        <p:spPr/>
        <p:txBody>
          <a:bodyPr/>
          <a:lstStyle/>
          <a:p>
            <a:fld id="{BDDDE723-B0C6-4AD0-944D-54BBF99D5053}" type="slidenum">
              <a:rPr lang="en-US" smtClean="0"/>
              <a:t>16</a:t>
            </a:fld>
            <a:endParaRPr lang="en-US"/>
          </a:p>
        </p:txBody>
      </p:sp>
    </p:spTree>
    <p:extLst>
      <p:ext uri="{BB962C8B-B14F-4D97-AF65-F5344CB8AC3E}">
        <p14:creationId xmlns:p14="http://schemas.microsoft.com/office/powerpoint/2010/main" val="11163489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clrChange>
              <a:clrFrom>
                <a:srgbClr val="EBE9EA"/>
              </a:clrFrom>
              <a:clrTo>
                <a:srgbClr val="EBE9EA">
                  <a:alpha val="0"/>
                </a:srgbClr>
              </a:clrTo>
            </a:clrChange>
            <a:extLst>
              <a:ext uri="{BEBA8EAE-BF5A-486C-A8C5-ECC9F3942E4B}">
                <a14:imgProps xmlns:a14="http://schemas.microsoft.com/office/drawing/2010/main">
                  <a14:imgLayer r:embed="rId3">
                    <a14:imgEffect>
                      <a14:artisticMosiaicBubbles/>
                    </a14:imgEffect>
                  </a14:imgLayer>
                </a14:imgProps>
              </a:ext>
              <a:ext uri="{28A0092B-C50C-407E-A947-70E740481C1C}">
                <a14:useLocalDpi xmlns:a14="http://schemas.microsoft.com/office/drawing/2010/main" val="0"/>
              </a:ext>
            </a:extLst>
          </a:blip>
          <a:srcRect t="16075" b="4641"/>
          <a:stretch/>
        </p:blipFill>
        <p:spPr>
          <a:xfrm>
            <a:off x="4085287" y="2160721"/>
            <a:ext cx="4170071" cy="4408255"/>
          </a:xfrm>
          <a:prstGeom prst="rect">
            <a:avLst/>
          </a:prstGeom>
        </p:spPr>
      </p:pic>
      <p:sp>
        <p:nvSpPr>
          <p:cNvPr id="2" name="Title 1"/>
          <p:cNvSpPr>
            <a:spLocks noGrp="1"/>
          </p:cNvSpPr>
          <p:nvPr>
            <p:ph type="title"/>
          </p:nvPr>
        </p:nvSpPr>
        <p:spPr>
          <a:xfrm>
            <a:off x="2163651" y="159064"/>
            <a:ext cx="9190149" cy="768216"/>
          </a:xfrm>
        </p:spPr>
        <p:txBody>
          <a:bodyPr>
            <a:normAutofit/>
          </a:bodyPr>
          <a:lstStyle/>
          <a:p>
            <a:r>
              <a:rPr lang="en-US" dirty="0" smtClean="0"/>
              <a:t>His Story: Ebola free on July 16, 2014</a:t>
            </a:r>
            <a:endParaRPr lang="en-US" dirty="0"/>
          </a:p>
        </p:txBody>
      </p:sp>
      <p:sp>
        <p:nvSpPr>
          <p:cNvPr id="3" name="Content Placeholder 2"/>
          <p:cNvSpPr>
            <a:spLocks noGrp="1"/>
          </p:cNvSpPr>
          <p:nvPr>
            <p:ph idx="1"/>
          </p:nvPr>
        </p:nvSpPr>
        <p:spPr>
          <a:xfrm>
            <a:off x="257579" y="927280"/>
            <a:ext cx="11797048" cy="1764405"/>
          </a:xfrm>
        </p:spPr>
        <p:txBody>
          <a:bodyPr>
            <a:normAutofit/>
          </a:bodyPr>
          <a:lstStyle/>
          <a:p>
            <a:pPr marL="0" indent="0">
              <a:buNone/>
            </a:pPr>
            <a:r>
              <a:rPr lang="en-US" dirty="0"/>
              <a:t>D</a:t>
            </a:r>
            <a:r>
              <a:rPr lang="en-US" dirty="0" smtClean="0"/>
              <a:t>ischarged </a:t>
            </a:r>
            <a:r>
              <a:rPr lang="en-US" dirty="0"/>
              <a:t>from the </a:t>
            </a:r>
            <a:r>
              <a:rPr lang="en-US" dirty="0" smtClean="0"/>
              <a:t>Sunydale ETU,  Bonkro made his way home. He noticed, people turned away from him. Some acted as if he was a ghost. He had been pronounced dead at least twice just days before. Bonkro was confused and saddened.</a:t>
            </a:r>
            <a:endParaRPr lang="en-US" dirty="0"/>
          </a:p>
        </p:txBody>
      </p:sp>
      <p:sp>
        <p:nvSpPr>
          <p:cNvPr id="4" name="Slide Number Placeholder 3"/>
          <p:cNvSpPr>
            <a:spLocks noGrp="1"/>
          </p:cNvSpPr>
          <p:nvPr>
            <p:ph type="sldNum" sz="quarter" idx="12"/>
          </p:nvPr>
        </p:nvSpPr>
        <p:spPr/>
        <p:txBody>
          <a:bodyPr/>
          <a:lstStyle/>
          <a:p>
            <a:fld id="{BDDDE723-B0C6-4AD0-944D-54BBF99D5053}" type="slidenum">
              <a:rPr lang="en-US" smtClean="0"/>
              <a:t>17</a:t>
            </a:fld>
            <a:endParaRPr lang="en-US"/>
          </a:p>
        </p:txBody>
      </p:sp>
    </p:spTree>
    <p:extLst>
      <p:ext uri="{BB962C8B-B14F-4D97-AF65-F5344CB8AC3E}">
        <p14:creationId xmlns:p14="http://schemas.microsoft.com/office/powerpoint/2010/main" val="8489910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0324" y="365125"/>
            <a:ext cx="9632324" cy="1193219"/>
          </a:xfrm>
        </p:spPr>
        <p:txBody>
          <a:bodyPr>
            <a:normAutofit/>
          </a:bodyPr>
          <a:lstStyle/>
          <a:p>
            <a:r>
              <a:rPr lang="en-US" dirty="0" smtClean="0"/>
              <a:t>After the ETU: Physical and Mental Pains</a:t>
            </a:r>
            <a:endParaRPr lang="en-US" dirty="0"/>
          </a:p>
        </p:txBody>
      </p:sp>
      <p:sp>
        <p:nvSpPr>
          <p:cNvPr id="3" name="Content Placeholder 2"/>
          <p:cNvSpPr>
            <a:spLocks noGrp="1"/>
          </p:cNvSpPr>
          <p:nvPr>
            <p:ph idx="1"/>
          </p:nvPr>
        </p:nvSpPr>
        <p:spPr>
          <a:xfrm>
            <a:off x="838200" y="1413502"/>
            <a:ext cx="10515600" cy="1839038"/>
          </a:xfrm>
        </p:spPr>
        <p:txBody>
          <a:bodyPr>
            <a:normAutofit/>
          </a:bodyPr>
          <a:lstStyle/>
          <a:p>
            <a:pPr marL="0" indent="0">
              <a:buNone/>
            </a:pPr>
            <a:r>
              <a:rPr lang="en-US" dirty="0" smtClean="0"/>
              <a:t>For days, Bonkro was unable to sleep. He felt mental anguish &amp; physical pain. He would close his eyes and become transported back to the  ETU. “Am I really alive?” he would ask. He found out that </a:t>
            </a:r>
            <a:r>
              <a:rPr lang="en-US" dirty="0"/>
              <a:t>while he was in the ETU, his death was, falsely announced at least twice. </a:t>
            </a:r>
          </a:p>
          <a:p>
            <a:endParaRPr lang="en-US" dirty="0"/>
          </a:p>
        </p:txBody>
      </p:sp>
      <p:sp>
        <p:nvSpPr>
          <p:cNvPr id="4" name="Slide Number Placeholder 3"/>
          <p:cNvSpPr>
            <a:spLocks noGrp="1"/>
          </p:cNvSpPr>
          <p:nvPr>
            <p:ph type="sldNum" sz="quarter" idx="12"/>
          </p:nvPr>
        </p:nvSpPr>
        <p:spPr/>
        <p:txBody>
          <a:bodyPr/>
          <a:lstStyle/>
          <a:p>
            <a:fld id="{BDDDE723-B0C6-4AD0-944D-54BBF99D5053}" type="slidenum">
              <a:rPr lang="en-US" smtClean="0"/>
              <a:t>18</a:t>
            </a:fld>
            <a:endParaRPr lang="en-US"/>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7882" t="9912" r="10479" b="24920"/>
          <a:stretch/>
        </p:blipFill>
        <p:spPr>
          <a:xfrm>
            <a:off x="2581432" y="3078051"/>
            <a:ext cx="6878637" cy="3460861"/>
          </a:xfrm>
          <a:prstGeom prst="rect">
            <a:avLst/>
          </a:prstGeom>
        </p:spPr>
      </p:pic>
    </p:spTree>
    <p:extLst>
      <p:ext uri="{BB962C8B-B14F-4D97-AF65-F5344CB8AC3E}">
        <p14:creationId xmlns:p14="http://schemas.microsoft.com/office/powerpoint/2010/main" val="17941072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3106" y="1690688"/>
            <a:ext cx="4184848" cy="4184848"/>
          </a:xfrm>
          <a:prstGeom prst="rect">
            <a:avLst/>
          </a:prstGeom>
        </p:spPr>
      </p:pic>
      <p:sp>
        <p:nvSpPr>
          <p:cNvPr id="2" name="Title 1"/>
          <p:cNvSpPr>
            <a:spLocks noGrp="1"/>
          </p:cNvSpPr>
          <p:nvPr>
            <p:ph type="title"/>
          </p:nvPr>
        </p:nvSpPr>
        <p:spPr/>
        <p:txBody>
          <a:bodyPr/>
          <a:lstStyle/>
          <a:p>
            <a:r>
              <a:rPr lang="en-US" dirty="0" smtClean="0"/>
              <a:t>After the ETU: Researchers</a:t>
            </a:r>
            <a:endParaRPr lang="en-US" dirty="0"/>
          </a:p>
        </p:txBody>
      </p:sp>
      <p:sp>
        <p:nvSpPr>
          <p:cNvPr id="3" name="Content Placeholder 2"/>
          <p:cNvSpPr>
            <a:spLocks noGrp="1"/>
          </p:cNvSpPr>
          <p:nvPr>
            <p:ph idx="1"/>
          </p:nvPr>
        </p:nvSpPr>
        <p:spPr>
          <a:xfrm>
            <a:off x="838200" y="1545465"/>
            <a:ext cx="6155028" cy="4631498"/>
          </a:xfrm>
        </p:spPr>
        <p:txBody>
          <a:bodyPr>
            <a:normAutofit lnSpcReduction="10000"/>
          </a:bodyPr>
          <a:lstStyle/>
          <a:p>
            <a:r>
              <a:rPr lang="en-US" dirty="0"/>
              <a:t>A team of researchers </a:t>
            </a:r>
            <a:r>
              <a:rPr lang="en-US" dirty="0" smtClean="0"/>
              <a:t>approached </a:t>
            </a:r>
            <a:r>
              <a:rPr lang="en-US" dirty="0"/>
              <a:t> </a:t>
            </a:r>
            <a:r>
              <a:rPr lang="en-US" dirty="0" smtClean="0"/>
              <a:t>Bonkro and asked him to </a:t>
            </a:r>
            <a:r>
              <a:rPr lang="en-US" dirty="0"/>
              <a:t>donate </a:t>
            </a:r>
            <a:r>
              <a:rPr lang="en-US" dirty="0" smtClean="0"/>
              <a:t>blood.</a:t>
            </a:r>
          </a:p>
          <a:p>
            <a:r>
              <a:rPr lang="en-US" dirty="0" smtClean="0"/>
              <a:t>They told Bonkro, </a:t>
            </a:r>
            <a:r>
              <a:rPr lang="en-US" dirty="0"/>
              <a:t>he was now immune to further </a:t>
            </a:r>
            <a:r>
              <a:rPr lang="en-US" dirty="0" smtClean="0"/>
              <a:t>infection </a:t>
            </a:r>
            <a:r>
              <a:rPr lang="en-US" dirty="0"/>
              <a:t>and his blood might now act like a </a:t>
            </a:r>
            <a:r>
              <a:rPr lang="en-US" dirty="0" smtClean="0"/>
              <a:t>“medicine” </a:t>
            </a:r>
            <a:r>
              <a:rPr lang="en-US" dirty="0"/>
              <a:t>for those still suffering from the disease</a:t>
            </a:r>
            <a:r>
              <a:rPr lang="en-US" dirty="0" smtClean="0"/>
              <a:t>,</a:t>
            </a:r>
          </a:p>
          <a:p>
            <a:r>
              <a:rPr lang="en-US" dirty="0" smtClean="0"/>
              <a:t>Bonkro started to think about  </a:t>
            </a:r>
            <a:r>
              <a:rPr lang="en-US" dirty="0"/>
              <a:t>how he could help his country and those still suffering from the EVD </a:t>
            </a:r>
            <a:r>
              <a:rPr lang="en-US" dirty="0" smtClean="0"/>
              <a:t>infection</a:t>
            </a:r>
          </a:p>
          <a:p>
            <a:r>
              <a:rPr lang="en-US" dirty="0"/>
              <a:t>Here ends the story of </a:t>
            </a:r>
            <a:r>
              <a:rPr lang="en-US" dirty="0" smtClean="0"/>
              <a:t>Bonkro </a:t>
            </a:r>
            <a:r>
              <a:rPr lang="en-US" dirty="0"/>
              <a:t>for this presentation. </a:t>
            </a:r>
          </a:p>
          <a:p>
            <a:endParaRPr lang="en-US" dirty="0"/>
          </a:p>
        </p:txBody>
      </p:sp>
      <p:sp>
        <p:nvSpPr>
          <p:cNvPr id="4" name="Slide Number Placeholder 3"/>
          <p:cNvSpPr>
            <a:spLocks noGrp="1"/>
          </p:cNvSpPr>
          <p:nvPr>
            <p:ph type="sldNum" sz="quarter" idx="12"/>
          </p:nvPr>
        </p:nvSpPr>
        <p:spPr/>
        <p:txBody>
          <a:bodyPr/>
          <a:lstStyle/>
          <a:p>
            <a:fld id="{BDDDE723-B0C6-4AD0-944D-54BBF99D5053}" type="slidenum">
              <a:rPr lang="en-US" smtClean="0"/>
              <a:t>19</a:t>
            </a:fld>
            <a:endParaRPr lang="en-US"/>
          </a:p>
        </p:txBody>
      </p:sp>
    </p:spTree>
    <p:extLst>
      <p:ext uri="{BB962C8B-B14F-4D97-AF65-F5344CB8AC3E}">
        <p14:creationId xmlns:p14="http://schemas.microsoft.com/office/powerpoint/2010/main" val="33274201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370491" y="640121"/>
            <a:ext cx="6673406" cy="5898791"/>
          </a:xfrm>
          <a:prstGeom prst="rect">
            <a:avLst/>
          </a:prstGeom>
        </p:spPr>
      </p:pic>
      <p:sp>
        <p:nvSpPr>
          <p:cNvPr id="2" name="Title 1"/>
          <p:cNvSpPr>
            <a:spLocks noGrp="1"/>
          </p:cNvSpPr>
          <p:nvPr>
            <p:ph type="title"/>
          </p:nvPr>
        </p:nvSpPr>
        <p:spPr/>
        <p:txBody>
          <a:bodyPr/>
          <a:lstStyle/>
          <a:p>
            <a:r>
              <a:rPr lang="en-US" dirty="0" smtClean="0"/>
              <a:t>Community Engagement: Building Trust</a:t>
            </a:r>
            <a:endParaRPr lang="en-US" dirty="0"/>
          </a:p>
        </p:txBody>
      </p:sp>
      <p:sp>
        <p:nvSpPr>
          <p:cNvPr id="3" name="Content Placeholder 2"/>
          <p:cNvSpPr>
            <a:spLocks noGrp="1"/>
          </p:cNvSpPr>
          <p:nvPr>
            <p:ph idx="1"/>
          </p:nvPr>
        </p:nvSpPr>
        <p:spPr>
          <a:xfrm>
            <a:off x="838200" y="1863881"/>
            <a:ext cx="4236074" cy="4086159"/>
          </a:xfrm>
        </p:spPr>
        <p:txBody>
          <a:bodyPr>
            <a:normAutofit fontScale="85000" lnSpcReduction="20000"/>
          </a:bodyPr>
          <a:lstStyle/>
          <a:p>
            <a:pPr marL="0" lvl="0" indent="0">
              <a:buNone/>
            </a:pPr>
            <a:r>
              <a:rPr lang="en-US" dirty="0" smtClean="0">
                <a:solidFill>
                  <a:schemeClr val="accent1">
                    <a:lumMod val="75000"/>
                  </a:schemeClr>
                </a:solidFill>
              </a:rPr>
              <a:t>Community Engagement</a:t>
            </a:r>
          </a:p>
          <a:p>
            <a:r>
              <a:rPr lang="en-US" dirty="0" smtClean="0"/>
              <a:t>During </a:t>
            </a:r>
            <a:r>
              <a:rPr lang="en-US" dirty="0"/>
              <a:t>involvement in research, </a:t>
            </a:r>
            <a:r>
              <a:rPr lang="en-US" dirty="0" smtClean="0"/>
              <a:t>survivors were </a:t>
            </a:r>
            <a:r>
              <a:rPr lang="en-US" dirty="0"/>
              <a:t>informed of the risks </a:t>
            </a:r>
            <a:r>
              <a:rPr lang="en-US" dirty="0" smtClean="0"/>
              <a:t>and benefits </a:t>
            </a:r>
            <a:r>
              <a:rPr lang="en-US" dirty="0"/>
              <a:t>involved in convalescent blood trials; </a:t>
            </a:r>
            <a:endParaRPr lang="en-US" dirty="0" smtClean="0"/>
          </a:p>
          <a:p>
            <a:pPr marL="0" lvl="0" indent="0">
              <a:buNone/>
            </a:pPr>
            <a:r>
              <a:rPr lang="en-US" dirty="0" smtClean="0">
                <a:solidFill>
                  <a:schemeClr val="accent1">
                    <a:lumMod val="75000"/>
                  </a:schemeClr>
                </a:solidFill>
              </a:rPr>
              <a:t>Social Value: Community Oriented Activities</a:t>
            </a:r>
          </a:p>
          <a:p>
            <a:r>
              <a:rPr lang="en-US" dirty="0" smtClean="0"/>
              <a:t>starting </a:t>
            </a:r>
            <a:r>
              <a:rPr lang="en-US" dirty="0"/>
              <a:t>small income generating activities to establish new sources </a:t>
            </a:r>
            <a:r>
              <a:rPr lang="en-US" dirty="0" smtClean="0"/>
              <a:t>for earning a </a:t>
            </a:r>
            <a:r>
              <a:rPr lang="en-US" dirty="0"/>
              <a:t>living  </a:t>
            </a:r>
          </a:p>
          <a:p>
            <a:pPr marL="0" indent="0">
              <a:buNone/>
            </a:pPr>
            <a:r>
              <a:rPr lang="en-US" dirty="0" smtClean="0">
                <a:hlinkClick r:id="rId3"/>
              </a:rPr>
              <a:t>www.getafrica.org</a:t>
            </a:r>
            <a:endParaRPr lang="en-US" dirty="0"/>
          </a:p>
        </p:txBody>
      </p:sp>
      <p:sp>
        <p:nvSpPr>
          <p:cNvPr id="4" name="Slide Number Placeholder 3"/>
          <p:cNvSpPr>
            <a:spLocks noGrp="1"/>
          </p:cNvSpPr>
          <p:nvPr>
            <p:ph type="sldNum" sz="quarter" idx="12"/>
          </p:nvPr>
        </p:nvSpPr>
        <p:spPr/>
        <p:txBody>
          <a:bodyPr/>
          <a:lstStyle/>
          <a:p>
            <a:fld id="{BDDDE723-B0C6-4AD0-944D-54BBF99D5053}" type="slidenum">
              <a:rPr lang="en-US" smtClean="0"/>
              <a:t>20</a:t>
            </a:fld>
            <a:endParaRPr lang="en-US"/>
          </a:p>
        </p:txBody>
      </p:sp>
      <p:sp>
        <p:nvSpPr>
          <p:cNvPr id="6" name="TextBox 5"/>
          <p:cNvSpPr txBox="1"/>
          <p:nvPr/>
        </p:nvSpPr>
        <p:spPr>
          <a:xfrm>
            <a:off x="9782579" y="5657774"/>
            <a:ext cx="2240924" cy="923330"/>
          </a:xfrm>
          <a:prstGeom prst="rect">
            <a:avLst/>
          </a:prstGeom>
          <a:noFill/>
        </p:spPr>
        <p:txBody>
          <a:bodyPr wrap="square" rtlCol="0">
            <a:spAutoFit/>
          </a:bodyPr>
          <a:lstStyle/>
          <a:p>
            <a:r>
              <a:rPr lang="en-US" dirty="0" smtClean="0">
                <a:solidFill>
                  <a:schemeClr val="bg1"/>
                </a:solidFill>
              </a:rPr>
              <a:t>Session with survivors in West Africa, Feb. 2015</a:t>
            </a:r>
            <a:endParaRPr lang="en-US" dirty="0">
              <a:solidFill>
                <a:schemeClr val="bg1"/>
              </a:solidFill>
            </a:endParaRPr>
          </a:p>
        </p:txBody>
      </p:sp>
    </p:spTree>
    <p:extLst>
      <p:ext uri="{BB962C8B-B14F-4D97-AF65-F5344CB8AC3E}">
        <p14:creationId xmlns:p14="http://schemas.microsoft.com/office/powerpoint/2010/main" val="3567170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144" y="236336"/>
            <a:ext cx="6683062" cy="1325563"/>
          </a:xfrm>
        </p:spPr>
        <p:txBody>
          <a:bodyPr/>
          <a:lstStyle/>
          <a:p>
            <a:r>
              <a:rPr lang="en-US" dirty="0" smtClean="0"/>
              <a:t>Community Engagement</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1387782"/>
            <a:ext cx="4944414" cy="5227710"/>
          </a:xfrm>
        </p:spPr>
      </p:pic>
      <p:sp>
        <p:nvSpPr>
          <p:cNvPr id="4" name="Slide Number Placeholder 3"/>
          <p:cNvSpPr>
            <a:spLocks noGrp="1"/>
          </p:cNvSpPr>
          <p:nvPr>
            <p:ph type="sldNum" sz="quarter" idx="12"/>
          </p:nvPr>
        </p:nvSpPr>
        <p:spPr/>
        <p:txBody>
          <a:bodyPr/>
          <a:lstStyle/>
          <a:p>
            <a:fld id="{BDDDE723-B0C6-4AD0-944D-54BBF99D5053}" type="slidenum">
              <a:rPr lang="en-US" smtClean="0"/>
              <a:t>21</a:t>
            </a:fld>
            <a:endParaRPr lang="en-US"/>
          </a:p>
        </p:txBody>
      </p:sp>
      <p:sp>
        <p:nvSpPr>
          <p:cNvPr id="6" name="Rectangle 5"/>
          <p:cNvSpPr/>
          <p:nvPr/>
        </p:nvSpPr>
        <p:spPr>
          <a:xfrm>
            <a:off x="7000206" y="719832"/>
            <a:ext cx="4494727" cy="6001643"/>
          </a:xfrm>
          <a:prstGeom prst="rect">
            <a:avLst/>
          </a:prstGeom>
        </p:spPr>
        <p:txBody>
          <a:bodyPr wrap="square">
            <a:spAutoFit/>
          </a:bodyPr>
          <a:lstStyle/>
          <a:p>
            <a:pPr marL="457200" indent="-457200">
              <a:buFont typeface="Arial" panose="020B0604020202020204" pitchFamily="34" charset="0"/>
              <a:buChar char="•"/>
            </a:pPr>
            <a:r>
              <a:rPr lang="en-US" sz="3200" dirty="0"/>
              <a:t>mobilizing other survivors to campaign against individual and community discrimination and stigma</a:t>
            </a:r>
          </a:p>
          <a:p>
            <a:pPr marL="457200" lvl="0" indent="-457200">
              <a:buFont typeface="Arial" panose="020B0604020202020204" pitchFamily="34" charset="0"/>
              <a:buChar char="•"/>
            </a:pPr>
            <a:r>
              <a:rPr lang="en-US" sz="3200" dirty="0" smtClean="0"/>
              <a:t>Forming </a:t>
            </a:r>
            <a:r>
              <a:rPr lang="en-US" sz="3200" dirty="0"/>
              <a:t>networks of survivors to educate and empower other survivors on how to become champions in the fight against </a:t>
            </a:r>
            <a:r>
              <a:rPr lang="en-US" sz="3200" dirty="0" smtClean="0"/>
              <a:t>EVD</a:t>
            </a:r>
            <a:endParaRPr lang="en-US" sz="3200" dirty="0"/>
          </a:p>
        </p:txBody>
      </p:sp>
      <p:sp>
        <p:nvSpPr>
          <p:cNvPr id="7" name="TextBox 6"/>
          <p:cNvSpPr txBox="1"/>
          <p:nvPr/>
        </p:nvSpPr>
        <p:spPr>
          <a:xfrm>
            <a:off x="2055792" y="5987018"/>
            <a:ext cx="2524258" cy="369332"/>
          </a:xfrm>
          <a:prstGeom prst="rect">
            <a:avLst/>
          </a:prstGeom>
          <a:noFill/>
        </p:spPr>
        <p:txBody>
          <a:bodyPr wrap="square" rtlCol="0">
            <a:spAutoFit/>
          </a:bodyPr>
          <a:lstStyle/>
          <a:p>
            <a:r>
              <a:rPr lang="en-US" dirty="0" smtClean="0">
                <a:solidFill>
                  <a:schemeClr val="bg1"/>
                </a:solidFill>
              </a:rPr>
              <a:t>ESAL, Monrovia Liberia</a:t>
            </a:r>
            <a:endParaRPr lang="en-US" dirty="0">
              <a:solidFill>
                <a:schemeClr val="bg1"/>
              </a:solidFill>
            </a:endParaRPr>
          </a:p>
        </p:txBody>
      </p:sp>
    </p:spTree>
    <p:extLst>
      <p:ext uri="{BB962C8B-B14F-4D97-AF65-F5344CB8AC3E}">
        <p14:creationId xmlns:p14="http://schemas.microsoft.com/office/powerpoint/2010/main" val="20654069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5169" y="1631626"/>
            <a:ext cx="6542014" cy="4907286"/>
          </a:xfrm>
          <a:prstGeom prst="rect">
            <a:avLst/>
          </a:prstGeom>
        </p:spPr>
      </p:pic>
      <p:sp>
        <p:nvSpPr>
          <p:cNvPr id="2" name="Title 1"/>
          <p:cNvSpPr>
            <a:spLocks noGrp="1"/>
          </p:cNvSpPr>
          <p:nvPr>
            <p:ph type="title"/>
          </p:nvPr>
        </p:nvSpPr>
        <p:spPr>
          <a:xfrm>
            <a:off x="437882" y="544512"/>
            <a:ext cx="11075831" cy="1000953"/>
          </a:xfrm>
          <a:solidFill>
            <a:schemeClr val="accent6">
              <a:lumMod val="20000"/>
              <a:lumOff val="80000"/>
            </a:schemeClr>
          </a:solidFill>
        </p:spPr>
        <p:txBody>
          <a:bodyPr>
            <a:normAutofit fontScale="90000"/>
          </a:bodyPr>
          <a:lstStyle/>
          <a:p>
            <a:r>
              <a:rPr lang="en-US" dirty="0" smtClean="0"/>
              <a:t>What is the Summary of Ethical Challenges Presented in this Case Study? </a:t>
            </a:r>
            <a:endParaRPr lang="en-US" dirty="0"/>
          </a:p>
        </p:txBody>
      </p:sp>
      <p:sp>
        <p:nvSpPr>
          <p:cNvPr id="4" name="Slide Number Placeholder 3"/>
          <p:cNvSpPr>
            <a:spLocks noGrp="1"/>
          </p:cNvSpPr>
          <p:nvPr>
            <p:ph type="sldNum" sz="quarter" idx="12"/>
          </p:nvPr>
        </p:nvSpPr>
        <p:spPr/>
        <p:txBody>
          <a:bodyPr/>
          <a:lstStyle/>
          <a:p>
            <a:fld id="{BDDDE723-B0C6-4AD0-944D-54BBF99D5053}" type="slidenum">
              <a:rPr lang="en-US" smtClean="0"/>
              <a:t>22</a:t>
            </a:fld>
            <a:endParaRPr lang="en-US"/>
          </a:p>
        </p:txBody>
      </p:sp>
    </p:spTree>
    <p:extLst>
      <p:ext uri="{BB962C8B-B14F-4D97-AF65-F5344CB8AC3E}">
        <p14:creationId xmlns:p14="http://schemas.microsoft.com/office/powerpoint/2010/main" val="8230371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358443" y="2104332"/>
            <a:ext cx="7403743" cy="4617143"/>
          </a:xfrm>
          <a:prstGeom prst="rect">
            <a:avLst/>
          </a:prstGeom>
        </p:spPr>
      </p:pic>
      <p:sp>
        <p:nvSpPr>
          <p:cNvPr id="2" name="Title 1"/>
          <p:cNvSpPr>
            <a:spLocks noGrp="1"/>
          </p:cNvSpPr>
          <p:nvPr>
            <p:ph type="title"/>
          </p:nvPr>
        </p:nvSpPr>
        <p:spPr>
          <a:xfrm>
            <a:off x="3833445" y="555940"/>
            <a:ext cx="3386070" cy="550617"/>
          </a:xfrm>
          <a:solidFill>
            <a:srgbClr val="FFFFCC"/>
          </a:solidFill>
        </p:spPr>
        <p:txBody>
          <a:bodyPr>
            <a:normAutofit fontScale="90000"/>
          </a:bodyPr>
          <a:lstStyle/>
          <a:p>
            <a:r>
              <a:rPr lang="en-US" dirty="0" smtClean="0"/>
              <a:t>Key Questions</a:t>
            </a:r>
            <a:endParaRPr lang="en-US" dirty="0"/>
          </a:p>
        </p:txBody>
      </p:sp>
      <p:sp>
        <p:nvSpPr>
          <p:cNvPr id="3" name="Content Placeholder 2"/>
          <p:cNvSpPr>
            <a:spLocks noGrp="1"/>
          </p:cNvSpPr>
          <p:nvPr>
            <p:ph idx="1"/>
          </p:nvPr>
        </p:nvSpPr>
        <p:spPr>
          <a:xfrm>
            <a:off x="838200" y="1335112"/>
            <a:ext cx="10515600" cy="1007727"/>
          </a:xfrm>
        </p:spPr>
        <p:txBody>
          <a:bodyPr/>
          <a:lstStyle/>
          <a:p>
            <a:pPr marL="0" indent="0">
              <a:buNone/>
            </a:pPr>
            <a:r>
              <a:rPr lang="en-US" dirty="0" smtClean="0"/>
              <a:t>Could Bonkro be asked to donate blood </a:t>
            </a:r>
            <a:r>
              <a:rPr lang="en-US" dirty="0"/>
              <a:t>in </a:t>
            </a:r>
            <a:r>
              <a:rPr lang="en-US" dirty="0" smtClean="0"/>
              <a:t>an attempt </a:t>
            </a:r>
            <a:r>
              <a:rPr lang="en-US" dirty="0"/>
              <a:t>to save the life of an EVD patient</a:t>
            </a:r>
            <a:r>
              <a:rPr lang="en-US" dirty="0" smtClean="0"/>
              <a:t>?</a:t>
            </a:r>
          </a:p>
        </p:txBody>
      </p:sp>
      <p:sp>
        <p:nvSpPr>
          <p:cNvPr id="7" name="TextBox 6"/>
          <p:cNvSpPr txBox="1"/>
          <p:nvPr/>
        </p:nvSpPr>
        <p:spPr>
          <a:xfrm>
            <a:off x="2402446" y="6008937"/>
            <a:ext cx="6648510" cy="646331"/>
          </a:xfrm>
          <a:prstGeom prst="rect">
            <a:avLst/>
          </a:prstGeom>
          <a:noFill/>
        </p:spPr>
        <p:txBody>
          <a:bodyPr wrap="square" rtlCol="0">
            <a:spAutoFit/>
          </a:bodyPr>
          <a:lstStyle/>
          <a:p>
            <a:r>
              <a:rPr lang="en-US" dirty="0" smtClean="0">
                <a:solidFill>
                  <a:schemeClr val="bg1"/>
                </a:solidFill>
                <a:latin typeface="Aharoni" panose="02010803020104030203" pitchFamily="2" charset="-79"/>
                <a:cs typeface="Aharoni" panose="02010803020104030203" pitchFamily="2" charset="-79"/>
              </a:rPr>
              <a:t> Monrovia, Liberia </a:t>
            </a:r>
          </a:p>
          <a:p>
            <a:r>
              <a:rPr lang="en-US" dirty="0" smtClean="0">
                <a:solidFill>
                  <a:schemeClr val="bg1"/>
                </a:solidFill>
                <a:latin typeface="Aharoni" panose="02010803020104030203" pitchFamily="2" charset="-79"/>
                <a:cs typeface="Aharoni" panose="02010803020104030203" pitchFamily="2" charset="-79"/>
              </a:rPr>
              <a:t> Clinical Trails - Convalescent plasma 2014/15 </a:t>
            </a:r>
            <a:endParaRPr lang="en-US" dirty="0">
              <a:solidFill>
                <a:schemeClr val="bg1"/>
              </a:solidFill>
              <a:latin typeface="Aharoni" panose="02010803020104030203" pitchFamily="2" charset="-79"/>
              <a:cs typeface="Aharoni" panose="02010803020104030203" pitchFamily="2" charset="-79"/>
            </a:endParaRPr>
          </a:p>
        </p:txBody>
      </p:sp>
      <p:sp>
        <p:nvSpPr>
          <p:cNvPr id="8" name="Slide Number Placeholder 7"/>
          <p:cNvSpPr>
            <a:spLocks noGrp="1"/>
          </p:cNvSpPr>
          <p:nvPr>
            <p:ph type="sldNum" sz="quarter" idx="12"/>
          </p:nvPr>
        </p:nvSpPr>
        <p:spPr/>
        <p:txBody>
          <a:bodyPr/>
          <a:lstStyle/>
          <a:p>
            <a:fld id="{BDDDE723-B0C6-4AD0-944D-54BBF99D5053}" type="slidenum">
              <a:rPr lang="en-US" smtClean="0"/>
              <a:t>23</a:t>
            </a:fld>
            <a:endParaRPr lang="en-US"/>
          </a:p>
        </p:txBody>
      </p:sp>
    </p:spTree>
    <p:extLst>
      <p:ext uri="{BB962C8B-B14F-4D97-AF65-F5344CB8AC3E}">
        <p14:creationId xmlns:p14="http://schemas.microsoft.com/office/powerpoint/2010/main" val="1977686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51727" y="1920865"/>
            <a:ext cx="9360464" cy="4618047"/>
          </a:xfrm>
          <a:prstGeom prst="rect">
            <a:avLst/>
          </a:prstGeom>
        </p:spPr>
      </p:pic>
      <p:sp>
        <p:nvSpPr>
          <p:cNvPr id="2" name="Title 1"/>
          <p:cNvSpPr>
            <a:spLocks noGrp="1"/>
          </p:cNvSpPr>
          <p:nvPr>
            <p:ph type="title"/>
          </p:nvPr>
        </p:nvSpPr>
        <p:spPr>
          <a:xfrm>
            <a:off x="4005329" y="585074"/>
            <a:ext cx="3566375" cy="987157"/>
          </a:xfrm>
          <a:solidFill>
            <a:srgbClr val="FFFFCC"/>
          </a:solidFill>
        </p:spPr>
        <p:txBody>
          <a:bodyPr/>
          <a:lstStyle/>
          <a:p>
            <a:r>
              <a:rPr lang="en-US" dirty="0"/>
              <a:t>Key </a:t>
            </a:r>
            <a:r>
              <a:rPr lang="en-US" dirty="0" smtClean="0"/>
              <a:t>questions</a:t>
            </a:r>
            <a:endParaRPr lang="en-US" dirty="0"/>
          </a:p>
        </p:txBody>
      </p:sp>
      <p:sp>
        <p:nvSpPr>
          <p:cNvPr id="3" name="Content Placeholder 2"/>
          <p:cNvSpPr>
            <a:spLocks noGrp="1"/>
          </p:cNvSpPr>
          <p:nvPr>
            <p:ph idx="1"/>
          </p:nvPr>
        </p:nvSpPr>
        <p:spPr>
          <a:xfrm>
            <a:off x="910107" y="1754794"/>
            <a:ext cx="10515600" cy="4351338"/>
          </a:xfrm>
        </p:spPr>
        <p:txBody>
          <a:bodyPr/>
          <a:lstStyle/>
          <a:p>
            <a:pPr marL="0" lvl="0" indent="0">
              <a:buNone/>
            </a:pPr>
            <a:r>
              <a:rPr lang="en-US" sz="3200" dirty="0" smtClean="0">
                <a:cs typeface="Aharoni" panose="02010803020104030203" pitchFamily="2" charset="-79"/>
              </a:rPr>
              <a:t>Under </a:t>
            </a:r>
            <a:r>
              <a:rPr lang="en-US" sz="3200" dirty="0">
                <a:cs typeface="Aharoni" panose="02010803020104030203" pitchFamily="2" charset="-79"/>
              </a:rPr>
              <a:t>these conditions, could </a:t>
            </a:r>
            <a:r>
              <a:rPr lang="en-US" sz="3200" dirty="0" smtClean="0">
                <a:cs typeface="Aharoni" panose="02010803020104030203" pitchFamily="2" charset="-79"/>
              </a:rPr>
              <a:t>he </a:t>
            </a:r>
            <a:r>
              <a:rPr lang="en-US" sz="3200" dirty="0">
                <a:cs typeface="Aharoni" panose="02010803020104030203" pitchFamily="2" charset="-79"/>
              </a:rPr>
              <a:t>ethically be recruited into a clinical </a:t>
            </a:r>
            <a:r>
              <a:rPr lang="en-US" sz="3200" dirty="0" smtClean="0">
                <a:cs typeface="Aharoni" panose="02010803020104030203" pitchFamily="2" charset="-79"/>
              </a:rPr>
              <a:t>study? </a:t>
            </a:r>
            <a:endParaRPr lang="en-US" sz="3200" dirty="0">
              <a:cs typeface="Aharoni" panose="02010803020104030203" pitchFamily="2" charset="-79"/>
            </a:endParaRPr>
          </a:p>
          <a:p>
            <a:endParaRPr lang="en-US" dirty="0"/>
          </a:p>
        </p:txBody>
      </p:sp>
      <p:sp>
        <p:nvSpPr>
          <p:cNvPr id="5" name="TextBox 4"/>
          <p:cNvSpPr txBox="1"/>
          <p:nvPr/>
        </p:nvSpPr>
        <p:spPr>
          <a:xfrm>
            <a:off x="4005329" y="5856629"/>
            <a:ext cx="5022759" cy="400110"/>
          </a:xfrm>
          <a:prstGeom prst="rect">
            <a:avLst/>
          </a:prstGeom>
          <a:noFill/>
        </p:spPr>
        <p:txBody>
          <a:bodyPr wrap="square" rtlCol="0">
            <a:spAutoFit/>
          </a:bodyPr>
          <a:lstStyle/>
          <a:p>
            <a:r>
              <a:rPr lang="en-US" sz="2000" dirty="0" smtClean="0">
                <a:solidFill>
                  <a:schemeClr val="bg1"/>
                </a:solidFill>
                <a:latin typeface="Aharoni" panose="02010803020104030203" pitchFamily="2" charset="-79"/>
                <a:cs typeface="Aharoni" panose="02010803020104030203" pitchFamily="2" charset="-79"/>
              </a:rPr>
              <a:t>Members of he GET Consortium Team </a:t>
            </a:r>
            <a:endParaRPr lang="en-US" sz="2000" dirty="0">
              <a:solidFill>
                <a:schemeClr val="bg1"/>
              </a:solidFill>
              <a:latin typeface="Aharoni" panose="02010803020104030203" pitchFamily="2" charset="-79"/>
              <a:cs typeface="Aharoni" panose="02010803020104030203" pitchFamily="2" charset="-79"/>
            </a:endParaRPr>
          </a:p>
        </p:txBody>
      </p:sp>
      <p:sp>
        <p:nvSpPr>
          <p:cNvPr id="6" name="Slide Number Placeholder 5"/>
          <p:cNvSpPr>
            <a:spLocks noGrp="1"/>
          </p:cNvSpPr>
          <p:nvPr>
            <p:ph type="sldNum" sz="quarter" idx="12"/>
          </p:nvPr>
        </p:nvSpPr>
        <p:spPr/>
        <p:txBody>
          <a:bodyPr/>
          <a:lstStyle/>
          <a:p>
            <a:fld id="{BDDDE723-B0C6-4AD0-944D-54BBF99D5053}" type="slidenum">
              <a:rPr lang="en-US" smtClean="0"/>
              <a:t>24</a:t>
            </a:fld>
            <a:endParaRPr lang="en-US"/>
          </a:p>
        </p:txBody>
      </p:sp>
    </p:spTree>
    <p:extLst>
      <p:ext uri="{BB962C8B-B14F-4D97-AF65-F5344CB8AC3E}">
        <p14:creationId xmlns:p14="http://schemas.microsoft.com/office/powerpoint/2010/main" val="41310353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0537" t="4712" r="13676" b="26632"/>
          <a:stretch/>
        </p:blipFill>
        <p:spPr>
          <a:xfrm>
            <a:off x="24527" y="2266682"/>
            <a:ext cx="4917554" cy="4454793"/>
          </a:xfrm>
          <a:prstGeom prst="rect">
            <a:avLst/>
          </a:prstGeom>
        </p:spPr>
      </p:pic>
      <p:pic>
        <p:nvPicPr>
          <p:cNvPr id="1026" name="Picture 2" descr="https://media.licdn.com/mpr/mpr/shrinknp_400_400/p/5/000/1c4/2a5/11e1dfe.jpg"/>
          <p:cNvPicPr>
            <a:picLocks noChangeAspect="1" noChangeArrowheads="1"/>
          </p:cNvPicPr>
          <p:nvPr/>
        </p:nvPicPr>
        <p:blipFill rotWithShape="1">
          <a:blip r:embed="rId3">
            <a:extLst>
              <a:ext uri="{28A0092B-C50C-407E-A947-70E740481C1C}">
                <a14:useLocalDpi xmlns:a14="http://schemas.microsoft.com/office/drawing/2010/main" val="0"/>
              </a:ext>
            </a:extLst>
          </a:blip>
          <a:srcRect l="4416" t="-13247" r="-4416" b="17802"/>
          <a:stretch/>
        </p:blipFill>
        <p:spPr bwMode="auto">
          <a:xfrm>
            <a:off x="7475735" y="632464"/>
            <a:ext cx="2815711" cy="26874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458" t="-1" b="47844"/>
          <a:stretch/>
        </p:blipFill>
        <p:spPr>
          <a:xfrm>
            <a:off x="5847007" y="3525681"/>
            <a:ext cx="6099221" cy="3195794"/>
          </a:xfrm>
          <a:prstGeom prst="rect">
            <a:avLst/>
          </a:prstGeom>
        </p:spPr>
        <p:style>
          <a:lnRef idx="2">
            <a:schemeClr val="accent1"/>
          </a:lnRef>
          <a:fillRef idx="1">
            <a:schemeClr val="lt1"/>
          </a:fillRef>
          <a:effectRef idx="0">
            <a:schemeClr val="accent1"/>
          </a:effectRef>
          <a:fontRef idx="minor">
            <a:schemeClr val="dk1"/>
          </a:fontRef>
        </p:style>
      </p:pic>
      <p:sp>
        <p:nvSpPr>
          <p:cNvPr id="2" name="Title 1"/>
          <p:cNvSpPr>
            <a:spLocks noGrp="1"/>
          </p:cNvSpPr>
          <p:nvPr>
            <p:ph type="title"/>
          </p:nvPr>
        </p:nvSpPr>
        <p:spPr>
          <a:xfrm>
            <a:off x="319640" y="253692"/>
            <a:ext cx="4880020" cy="932467"/>
          </a:xfrm>
          <a:solidFill>
            <a:schemeClr val="bg2">
              <a:lumMod val="75000"/>
            </a:schemeClr>
          </a:solidFill>
        </p:spPr>
        <p:txBody>
          <a:bodyPr/>
          <a:lstStyle/>
          <a:p>
            <a:r>
              <a:rPr lang="en-US" dirty="0" smtClean="0"/>
              <a:t>Acknowledgements:</a:t>
            </a:r>
            <a:endParaRPr lang="en-US" dirty="0"/>
          </a:p>
        </p:txBody>
      </p:sp>
      <p:sp>
        <p:nvSpPr>
          <p:cNvPr id="6" name="TextBox 5"/>
          <p:cNvSpPr txBox="1"/>
          <p:nvPr/>
        </p:nvSpPr>
        <p:spPr>
          <a:xfrm>
            <a:off x="88235" y="5409447"/>
            <a:ext cx="4761172" cy="1200329"/>
          </a:xfrm>
          <a:prstGeom prst="rect">
            <a:avLst/>
          </a:prstGeom>
          <a:noFill/>
        </p:spPr>
        <p:txBody>
          <a:bodyPr wrap="square" rtlCol="0">
            <a:spAutoFit/>
          </a:bodyPr>
          <a:lstStyle/>
          <a:p>
            <a:r>
              <a:rPr lang="en-US" sz="2400" dirty="0" smtClean="0">
                <a:solidFill>
                  <a:schemeClr val="bg1"/>
                </a:solidFill>
              </a:rPr>
              <a:t>Photo Credits: John </a:t>
            </a:r>
            <a:r>
              <a:rPr lang="en-US" sz="2400" dirty="0" err="1" smtClean="0">
                <a:solidFill>
                  <a:schemeClr val="bg1"/>
                </a:solidFill>
              </a:rPr>
              <a:t>Strader</a:t>
            </a:r>
            <a:r>
              <a:rPr lang="en-US" sz="2400" dirty="0" smtClean="0">
                <a:solidFill>
                  <a:schemeClr val="bg1"/>
                </a:solidFill>
              </a:rPr>
              <a:t> (L) and Korlia Bonarwolo (R) Ebola Survivors Association </a:t>
            </a:r>
            <a:r>
              <a:rPr lang="en-US" sz="2400" smtClean="0">
                <a:solidFill>
                  <a:schemeClr val="bg1"/>
                </a:solidFill>
              </a:rPr>
              <a:t>of Liberia (ESAL)</a:t>
            </a:r>
            <a:endParaRPr lang="en-US" sz="2400" dirty="0">
              <a:solidFill>
                <a:schemeClr val="bg1"/>
              </a:solidFill>
            </a:endParaRPr>
          </a:p>
        </p:txBody>
      </p:sp>
      <p:sp>
        <p:nvSpPr>
          <p:cNvPr id="7" name="TextBox 6"/>
          <p:cNvSpPr txBox="1"/>
          <p:nvPr/>
        </p:nvSpPr>
        <p:spPr>
          <a:xfrm>
            <a:off x="6375043" y="5816364"/>
            <a:ext cx="5306096" cy="830997"/>
          </a:xfrm>
          <a:prstGeom prst="rect">
            <a:avLst/>
          </a:prstGeom>
          <a:noFill/>
        </p:spPr>
        <p:txBody>
          <a:bodyPr wrap="square" rtlCol="0">
            <a:spAutoFit/>
          </a:bodyPr>
          <a:lstStyle/>
          <a:p>
            <a:r>
              <a:rPr lang="en-US" sz="2400" dirty="0" smtClean="0">
                <a:solidFill>
                  <a:schemeClr val="bg1"/>
                </a:solidFill>
              </a:rPr>
              <a:t>Photo Credits: </a:t>
            </a:r>
            <a:r>
              <a:rPr lang="en-US" sz="2400" dirty="0" err="1" smtClean="0">
                <a:solidFill>
                  <a:schemeClr val="bg1"/>
                </a:solidFill>
              </a:rPr>
              <a:t>Ashoka</a:t>
            </a:r>
            <a:r>
              <a:rPr lang="en-US" sz="2400" dirty="0" smtClean="0">
                <a:solidFill>
                  <a:schemeClr val="bg1"/>
                </a:solidFill>
              </a:rPr>
              <a:t> Mukpo, survivor &amp; photo journalist</a:t>
            </a:r>
            <a:endParaRPr lang="en-US" sz="2400" dirty="0">
              <a:solidFill>
                <a:schemeClr val="bg1"/>
              </a:solidFill>
            </a:endParaRPr>
          </a:p>
        </p:txBody>
      </p:sp>
      <p:sp>
        <p:nvSpPr>
          <p:cNvPr id="8" name="Slide Number Placeholder 7"/>
          <p:cNvSpPr>
            <a:spLocks noGrp="1"/>
          </p:cNvSpPr>
          <p:nvPr>
            <p:ph type="sldNum" sz="quarter" idx="12"/>
          </p:nvPr>
        </p:nvSpPr>
        <p:spPr/>
        <p:txBody>
          <a:bodyPr/>
          <a:lstStyle/>
          <a:p>
            <a:fld id="{BDDDE723-B0C6-4AD0-944D-54BBF99D5053}" type="slidenum">
              <a:rPr lang="en-US" smtClean="0"/>
              <a:t>25</a:t>
            </a:fld>
            <a:endParaRPr lang="en-US"/>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42886" y="785207"/>
            <a:ext cx="2305610" cy="2305610"/>
          </a:xfrm>
          <a:prstGeom prst="rect">
            <a:avLst/>
          </a:prstGeom>
        </p:spPr>
      </p:pic>
      <p:pic>
        <p:nvPicPr>
          <p:cNvPr id="1028" name="Picture 4" descr="http://www.pathologyinafrica.org/sites/default/files/member-pictures/akin-abayomi.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81078" y="694912"/>
            <a:ext cx="1865150" cy="259048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567881" y="3031862"/>
            <a:ext cx="2080615" cy="369332"/>
          </a:xfrm>
          <a:prstGeom prst="rect">
            <a:avLst/>
          </a:prstGeom>
          <a:noFill/>
        </p:spPr>
        <p:txBody>
          <a:bodyPr wrap="square" rtlCol="0">
            <a:spAutoFit/>
          </a:bodyPr>
          <a:lstStyle/>
          <a:p>
            <a:r>
              <a:rPr lang="en-US" dirty="0"/>
              <a:t>Syntia </a:t>
            </a:r>
            <a:r>
              <a:rPr lang="en-US" dirty="0" err="1"/>
              <a:t>Nachangwi</a:t>
            </a:r>
            <a:endParaRPr lang="en-US" dirty="0"/>
          </a:p>
        </p:txBody>
      </p:sp>
      <p:sp>
        <p:nvSpPr>
          <p:cNvPr id="13" name="TextBox 12"/>
          <p:cNvSpPr txBox="1"/>
          <p:nvPr/>
        </p:nvSpPr>
        <p:spPr>
          <a:xfrm>
            <a:off x="7917399" y="658669"/>
            <a:ext cx="1932384" cy="369332"/>
          </a:xfrm>
          <a:prstGeom prst="rect">
            <a:avLst/>
          </a:prstGeom>
          <a:noFill/>
        </p:spPr>
        <p:txBody>
          <a:bodyPr wrap="square" rtlCol="0">
            <a:spAutoFit/>
          </a:bodyPr>
          <a:lstStyle/>
          <a:p>
            <a:r>
              <a:rPr lang="en-US"/>
              <a:t>Francis Kombe</a:t>
            </a:r>
            <a:endParaRPr lang="en-US" dirty="0"/>
          </a:p>
        </p:txBody>
      </p:sp>
      <p:sp>
        <p:nvSpPr>
          <p:cNvPr id="14" name="TextBox 13"/>
          <p:cNvSpPr txBox="1"/>
          <p:nvPr/>
        </p:nvSpPr>
        <p:spPr>
          <a:xfrm>
            <a:off x="10260456" y="2916065"/>
            <a:ext cx="1685772" cy="369332"/>
          </a:xfrm>
          <a:prstGeom prst="rect">
            <a:avLst/>
          </a:prstGeom>
          <a:noFill/>
        </p:spPr>
        <p:txBody>
          <a:bodyPr wrap="square" rtlCol="0">
            <a:spAutoFit/>
          </a:bodyPr>
          <a:lstStyle/>
          <a:p>
            <a:r>
              <a:rPr lang="en-US" dirty="0">
                <a:solidFill>
                  <a:schemeClr val="bg1"/>
                </a:solidFill>
              </a:rPr>
              <a:t>Akin Abayomi</a:t>
            </a:r>
          </a:p>
        </p:txBody>
      </p:sp>
    </p:spTree>
    <p:extLst>
      <p:ext uri="{BB962C8B-B14F-4D97-AF65-F5344CB8AC3E}">
        <p14:creationId xmlns:p14="http://schemas.microsoft.com/office/powerpoint/2010/main" val="9410589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1395</TotalTime>
  <Words>1130</Words>
  <Application>Microsoft Office PowerPoint</Application>
  <PresentationFormat>Widescreen</PresentationFormat>
  <Paragraphs>115</Paragraphs>
  <Slides>25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Aharoni</vt:lpstr>
      <vt:lpstr>Arial</vt:lpstr>
      <vt:lpstr>Calibri</vt:lpstr>
      <vt:lpstr>Calibri Light</vt:lpstr>
      <vt:lpstr>Office Theme</vt:lpstr>
      <vt:lpstr>Bonglam Kromah, Physician’s Assistant: Using Convalescent Blood from Ebola Survivors</vt:lpstr>
      <vt:lpstr>OUTLINE OF PRESENTATION</vt:lpstr>
      <vt:lpstr>Background: Setting</vt:lpstr>
      <vt:lpstr>His Story: Colleague Contracts EVD</vt:lpstr>
      <vt:lpstr>His Story: Doctor Tests Positive</vt:lpstr>
      <vt:lpstr>Doctor Tests Positive</vt:lpstr>
      <vt:lpstr>Doctor joined by a nurse from  his team</vt:lpstr>
      <vt:lpstr>Dilemmas</vt:lpstr>
      <vt:lpstr>Dilemma: Case of Woman with sick husband (1)</vt:lpstr>
      <vt:lpstr>Dilemma: Woman  (2)</vt:lpstr>
      <vt:lpstr>Dilemma: Ambulance Drivers (1)</vt:lpstr>
      <vt:lpstr>Dilemma: Ambulance Drivers (2)</vt:lpstr>
      <vt:lpstr>Dilemma: Families</vt:lpstr>
      <vt:lpstr>His Story</vt:lpstr>
      <vt:lpstr>His Story</vt:lpstr>
      <vt:lpstr>His Story</vt:lpstr>
      <vt:lpstr>His Story: Ebola free on July 16, 2014</vt:lpstr>
      <vt:lpstr>After the ETU: Physical and Mental Pains</vt:lpstr>
      <vt:lpstr>After the ETU: Researchers</vt:lpstr>
      <vt:lpstr>Community Engagement: Building Trust</vt:lpstr>
      <vt:lpstr>Community Engagement</vt:lpstr>
      <vt:lpstr>What is the Summary of Ethical Challenges Presented in this Case Study? </vt:lpstr>
      <vt:lpstr>Key Questions</vt:lpstr>
      <vt:lpstr>Key questions</vt:lpstr>
      <vt:lpstr>Acknowledgements: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Bonglam Kromah, Physician’s Assistant, June 2014</dc:title>
  <dc:creator>Jennyfer</dc:creator>
  <cp:lastModifiedBy>Jennyfer Ambe</cp:lastModifiedBy>
  <cp:revision>86</cp:revision>
  <cp:lastPrinted>2015-11-01T05:04:41Z</cp:lastPrinted>
  <dcterms:created xsi:type="dcterms:W3CDTF">2015-10-20T19:45:10Z</dcterms:created>
  <dcterms:modified xsi:type="dcterms:W3CDTF">2015-11-03T06:16:02Z</dcterms:modified>
</cp:coreProperties>
</file>