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22"/>
  </p:notesMasterIdLst>
  <p:handoutMasterIdLst>
    <p:handoutMasterId r:id="rId23"/>
  </p:handoutMasterIdLst>
  <p:sldIdLst>
    <p:sldId id="257" r:id="rId3"/>
    <p:sldId id="272" r:id="rId4"/>
    <p:sldId id="292" r:id="rId5"/>
    <p:sldId id="298" r:id="rId6"/>
    <p:sldId id="300" r:id="rId7"/>
    <p:sldId id="309" r:id="rId8"/>
    <p:sldId id="312" r:id="rId9"/>
    <p:sldId id="313" r:id="rId10"/>
    <p:sldId id="316" r:id="rId11"/>
    <p:sldId id="304" r:id="rId12"/>
    <p:sldId id="278" r:id="rId13"/>
    <p:sldId id="286" r:id="rId14"/>
    <p:sldId id="282" r:id="rId15"/>
    <p:sldId id="305" r:id="rId16"/>
    <p:sldId id="283" r:id="rId17"/>
    <p:sldId id="315" r:id="rId18"/>
    <p:sldId id="306" r:id="rId19"/>
    <p:sldId id="280" r:id="rId20"/>
    <p:sldId id="307" r:id="rId21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94631" autoAdjust="0"/>
  </p:normalViewPr>
  <p:slideViewPr>
    <p:cSldViewPr>
      <p:cViewPr varScale="1">
        <p:scale>
          <a:sx n="69" d="100"/>
          <a:sy n="69" d="100"/>
        </p:scale>
        <p:origin x="444" y="66"/>
      </p:cViewPr>
      <p:guideLst>
        <p:guide pos="3839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7698"/>
    </p:cViewPr>
  </p:sorterViewPr>
  <p:notesViewPr>
    <p:cSldViewPr>
      <p:cViewPr varScale="1">
        <p:scale>
          <a:sx n="61" d="100"/>
          <a:sy n="61" d="100"/>
        </p:scale>
        <p:origin x="1902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7AA888-B4B9-49B9-BD89-B709AC2DE0E9}" type="doc">
      <dgm:prSet loTypeId="urn:microsoft.com/office/officeart/2005/8/layout/radial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F7882836-C889-4D72-B18D-0D5CC53777AB}">
      <dgm:prSet phldrT="[Text]"/>
      <dgm:spPr/>
      <dgm:t>
        <a:bodyPr/>
        <a:lstStyle/>
        <a:p>
          <a:r>
            <a:rPr lang="en-GB" dirty="0" smtClean="0"/>
            <a:t>Engage</a:t>
          </a:r>
          <a:endParaRPr lang="en-GB" dirty="0"/>
        </a:p>
      </dgm:t>
    </dgm:pt>
    <dgm:pt modelId="{FBAC36CB-88AE-490F-B5A0-7A8E8D2A15F4}" type="parTrans" cxnId="{9F470A0B-61E6-43D4-991B-B3E989F87669}">
      <dgm:prSet/>
      <dgm:spPr/>
      <dgm:t>
        <a:bodyPr/>
        <a:lstStyle/>
        <a:p>
          <a:endParaRPr lang="en-GB"/>
        </a:p>
      </dgm:t>
    </dgm:pt>
    <dgm:pt modelId="{B8ADB8B3-4BF6-4DD2-93F3-E811E8C2A586}" type="sibTrans" cxnId="{9F470A0B-61E6-43D4-991B-B3E989F87669}">
      <dgm:prSet/>
      <dgm:spPr/>
      <dgm:t>
        <a:bodyPr/>
        <a:lstStyle/>
        <a:p>
          <a:endParaRPr lang="en-GB"/>
        </a:p>
      </dgm:t>
    </dgm:pt>
    <dgm:pt modelId="{24BEA5ED-E59E-4F52-8FB4-DA6FEA6CACD2}">
      <dgm:prSet phldrT="[Text]"/>
      <dgm:spPr/>
      <dgm:t>
        <a:bodyPr/>
        <a:lstStyle/>
        <a:p>
          <a:r>
            <a:rPr lang="en-GB" dirty="0" smtClean="0"/>
            <a:t>KHDSS Community</a:t>
          </a:r>
          <a:endParaRPr lang="en-GB" dirty="0"/>
        </a:p>
      </dgm:t>
    </dgm:pt>
    <dgm:pt modelId="{DBF396CE-6D45-4909-B6E5-9CC8E85E2096}" type="parTrans" cxnId="{EC3DA7DF-F560-4C94-A53C-1AB2725AF271}">
      <dgm:prSet/>
      <dgm:spPr/>
      <dgm:t>
        <a:bodyPr/>
        <a:lstStyle/>
        <a:p>
          <a:endParaRPr lang="en-GB"/>
        </a:p>
      </dgm:t>
    </dgm:pt>
    <dgm:pt modelId="{8329E783-F3CA-4DA2-B983-A25E3BD14D9A}" type="sibTrans" cxnId="{EC3DA7DF-F560-4C94-A53C-1AB2725AF271}">
      <dgm:prSet/>
      <dgm:spPr/>
      <dgm:t>
        <a:bodyPr/>
        <a:lstStyle/>
        <a:p>
          <a:endParaRPr lang="en-GB"/>
        </a:p>
      </dgm:t>
    </dgm:pt>
    <dgm:pt modelId="{71C886F4-94F3-4B70-9B87-7C10ACC1FA6C}">
      <dgm:prSet phldrT="[Text]"/>
      <dgm:spPr/>
      <dgm:t>
        <a:bodyPr/>
        <a:lstStyle/>
        <a:p>
          <a:r>
            <a:rPr lang="en-GB" dirty="0" smtClean="0"/>
            <a:t>KWTRP Staff</a:t>
          </a:r>
          <a:endParaRPr lang="en-GB" dirty="0"/>
        </a:p>
      </dgm:t>
    </dgm:pt>
    <dgm:pt modelId="{60349E84-526B-4FF5-9AEA-6E36D8BF8761}" type="parTrans" cxnId="{FF58E380-9A49-4187-A3AC-BAB36D69CA2F}">
      <dgm:prSet/>
      <dgm:spPr/>
      <dgm:t>
        <a:bodyPr/>
        <a:lstStyle/>
        <a:p>
          <a:endParaRPr lang="en-GB"/>
        </a:p>
      </dgm:t>
    </dgm:pt>
    <dgm:pt modelId="{69BE9B33-3374-4054-9F51-4BDC0D6C93A0}" type="sibTrans" cxnId="{FF58E380-9A49-4187-A3AC-BAB36D69CA2F}">
      <dgm:prSet/>
      <dgm:spPr/>
      <dgm:t>
        <a:bodyPr/>
        <a:lstStyle/>
        <a:p>
          <a:endParaRPr lang="en-GB"/>
        </a:p>
      </dgm:t>
    </dgm:pt>
    <dgm:pt modelId="{9E4713A1-0D1B-4986-B309-08CFC038AA83}">
      <dgm:prSet phldrT="[Text]"/>
      <dgm:spPr/>
      <dgm:t>
        <a:bodyPr/>
        <a:lstStyle/>
        <a:p>
          <a:r>
            <a:rPr lang="en-GB" dirty="0" smtClean="0"/>
            <a:t>Stakeholders </a:t>
          </a:r>
          <a:endParaRPr lang="en-GB" dirty="0"/>
        </a:p>
      </dgm:t>
    </dgm:pt>
    <dgm:pt modelId="{4F1968BF-8973-4E9E-9EA4-5F1D0EC4C0FA}" type="parTrans" cxnId="{58F6F452-785B-4701-8DA5-8D7C21E527C2}">
      <dgm:prSet/>
      <dgm:spPr/>
      <dgm:t>
        <a:bodyPr/>
        <a:lstStyle/>
        <a:p>
          <a:endParaRPr lang="en-GB"/>
        </a:p>
      </dgm:t>
    </dgm:pt>
    <dgm:pt modelId="{49F6C682-9736-44DA-BD00-C7F4E141063F}" type="sibTrans" cxnId="{58F6F452-785B-4701-8DA5-8D7C21E527C2}">
      <dgm:prSet/>
      <dgm:spPr/>
      <dgm:t>
        <a:bodyPr/>
        <a:lstStyle/>
        <a:p>
          <a:endParaRPr lang="en-GB"/>
        </a:p>
      </dgm:t>
    </dgm:pt>
    <dgm:pt modelId="{84D334C1-9BA9-423E-9287-3A8BD3416601}">
      <dgm:prSet phldrT="[Text]"/>
      <dgm:spPr/>
      <dgm:t>
        <a:bodyPr/>
        <a:lstStyle/>
        <a:p>
          <a:r>
            <a:rPr lang="en-GB" dirty="0" smtClean="0"/>
            <a:t>Researchers</a:t>
          </a:r>
          <a:endParaRPr lang="en-GB" dirty="0"/>
        </a:p>
      </dgm:t>
    </dgm:pt>
    <dgm:pt modelId="{A569DF9D-C356-42A1-AC71-0CA3A4FAECB6}" type="parTrans" cxnId="{04F34468-9316-4163-B841-4CCA5DF38B17}">
      <dgm:prSet/>
      <dgm:spPr/>
      <dgm:t>
        <a:bodyPr/>
        <a:lstStyle/>
        <a:p>
          <a:endParaRPr lang="en-GB"/>
        </a:p>
      </dgm:t>
    </dgm:pt>
    <dgm:pt modelId="{14347D8A-E157-43CF-B5F3-BED6DDCBC536}" type="sibTrans" cxnId="{04F34468-9316-4163-B841-4CCA5DF38B17}">
      <dgm:prSet/>
      <dgm:spPr/>
      <dgm:t>
        <a:bodyPr/>
        <a:lstStyle/>
        <a:p>
          <a:endParaRPr lang="en-GB"/>
        </a:p>
      </dgm:t>
    </dgm:pt>
    <dgm:pt modelId="{EB7B6B7A-A128-4B14-A3D2-9170237E549C}">
      <dgm:prSet/>
      <dgm:spPr/>
      <dgm:t>
        <a:bodyPr/>
        <a:lstStyle/>
        <a:p>
          <a:r>
            <a:rPr lang="en-GB" dirty="0" smtClean="0"/>
            <a:t>Research Participants</a:t>
          </a:r>
          <a:endParaRPr lang="en-GB" dirty="0"/>
        </a:p>
      </dgm:t>
    </dgm:pt>
    <dgm:pt modelId="{D1D3209B-9A69-4002-8D72-24940CD50B1F}" type="parTrans" cxnId="{2FCB50A5-D05D-44D0-91C5-958BD5E9DBB6}">
      <dgm:prSet/>
      <dgm:spPr/>
      <dgm:t>
        <a:bodyPr/>
        <a:lstStyle/>
        <a:p>
          <a:endParaRPr lang="en-GB"/>
        </a:p>
      </dgm:t>
    </dgm:pt>
    <dgm:pt modelId="{FD23F819-BB35-4866-87DC-FDA23C565AF7}" type="sibTrans" cxnId="{2FCB50A5-D05D-44D0-91C5-958BD5E9DBB6}">
      <dgm:prSet/>
      <dgm:spPr/>
      <dgm:t>
        <a:bodyPr/>
        <a:lstStyle/>
        <a:p>
          <a:endParaRPr lang="en-GB"/>
        </a:p>
      </dgm:t>
    </dgm:pt>
    <dgm:pt modelId="{86A51654-86B3-4C57-BD11-6F054257E483}" type="pres">
      <dgm:prSet presAssocID="{1C7AA888-B4B9-49B9-BD89-B709AC2DE0E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1330AB6D-338C-429D-A03B-3172785A43BA}" type="pres">
      <dgm:prSet presAssocID="{F7882836-C889-4D72-B18D-0D5CC53777AB}" presName="centerShape" presStyleLbl="node0" presStyleIdx="0" presStyleCnt="1"/>
      <dgm:spPr/>
      <dgm:t>
        <a:bodyPr/>
        <a:lstStyle/>
        <a:p>
          <a:endParaRPr lang="en-GB"/>
        </a:p>
      </dgm:t>
    </dgm:pt>
    <dgm:pt modelId="{0D815CED-43AA-4136-9CE9-6883CC7375C7}" type="pres">
      <dgm:prSet presAssocID="{DBF396CE-6D45-4909-B6E5-9CC8E85E2096}" presName="Name9" presStyleLbl="parChTrans1D2" presStyleIdx="0" presStyleCnt="5"/>
      <dgm:spPr/>
      <dgm:t>
        <a:bodyPr/>
        <a:lstStyle/>
        <a:p>
          <a:endParaRPr lang="en-GB"/>
        </a:p>
      </dgm:t>
    </dgm:pt>
    <dgm:pt modelId="{973350D7-2278-4F3B-BEBE-2AA6536848B7}" type="pres">
      <dgm:prSet presAssocID="{DBF396CE-6D45-4909-B6E5-9CC8E85E2096}" presName="connTx" presStyleLbl="parChTrans1D2" presStyleIdx="0" presStyleCnt="5"/>
      <dgm:spPr/>
      <dgm:t>
        <a:bodyPr/>
        <a:lstStyle/>
        <a:p>
          <a:endParaRPr lang="en-GB"/>
        </a:p>
      </dgm:t>
    </dgm:pt>
    <dgm:pt modelId="{52CEC0A9-653B-437B-A555-D616CB02382B}" type="pres">
      <dgm:prSet presAssocID="{24BEA5ED-E59E-4F52-8FB4-DA6FEA6CACD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2674131-152D-4498-B23E-0CACFE1F04C4}" type="pres">
      <dgm:prSet presAssocID="{D1D3209B-9A69-4002-8D72-24940CD50B1F}" presName="Name9" presStyleLbl="parChTrans1D2" presStyleIdx="1" presStyleCnt="5"/>
      <dgm:spPr/>
      <dgm:t>
        <a:bodyPr/>
        <a:lstStyle/>
        <a:p>
          <a:endParaRPr lang="en-GB"/>
        </a:p>
      </dgm:t>
    </dgm:pt>
    <dgm:pt modelId="{90A0ABE9-4431-42B5-8FE7-18CEB95E6D4F}" type="pres">
      <dgm:prSet presAssocID="{D1D3209B-9A69-4002-8D72-24940CD50B1F}" presName="connTx" presStyleLbl="parChTrans1D2" presStyleIdx="1" presStyleCnt="5"/>
      <dgm:spPr/>
      <dgm:t>
        <a:bodyPr/>
        <a:lstStyle/>
        <a:p>
          <a:endParaRPr lang="en-GB"/>
        </a:p>
      </dgm:t>
    </dgm:pt>
    <dgm:pt modelId="{AC0FCCEF-3583-4C3A-A116-F1F22B82B422}" type="pres">
      <dgm:prSet presAssocID="{EB7B6B7A-A128-4B14-A3D2-9170237E549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B67047E-E3FF-40CF-A836-1C731093D25B}" type="pres">
      <dgm:prSet presAssocID="{60349E84-526B-4FF5-9AEA-6E36D8BF8761}" presName="Name9" presStyleLbl="parChTrans1D2" presStyleIdx="2" presStyleCnt="5"/>
      <dgm:spPr/>
      <dgm:t>
        <a:bodyPr/>
        <a:lstStyle/>
        <a:p>
          <a:endParaRPr lang="en-GB"/>
        </a:p>
      </dgm:t>
    </dgm:pt>
    <dgm:pt modelId="{4B960F38-721C-4ADA-BBD9-6A7206E0979D}" type="pres">
      <dgm:prSet presAssocID="{60349E84-526B-4FF5-9AEA-6E36D8BF8761}" presName="connTx" presStyleLbl="parChTrans1D2" presStyleIdx="2" presStyleCnt="5"/>
      <dgm:spPr/>
      <dgm:t>
        <a:bodyPr/>
        <a:lstStyle/>
        <a:p>
          <a:endParaRPr lang="en-GB"/>
        </a:p>
      </dgm:t>
    </dgm:pt>
    <dgm:pt modelId="{09CEA66B-BB7B-4C87-8C3A-961A59C25A0B}" type="pres">
      <dgm:prSet presAssocID="{71C886F4-94F3-4B70-9B87-7C10ACC1FA6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595E17F-4F84-4AF9-A332-0FA7F3A1105B}" type="pres">
      <dgm:prSet presAssocID="{4F1968BF-8973-4E9E-9EA4-5F1D0EC4C0FA}" presName="Name9" presStyleLbl="parChTrans1D2" presStyleIdx="3" presStyleCnt="5"/>
      <dgm:spPr/>
      <dgm:t>
        <a:bodyPr/>
        <a:lstStyle/>
        <a:p>
          <a:endParaRPr lang="en-GB"/>
        </a:p>
      </dgm:t>
    </dgm:pt>
    <dgm:pt modelId="{EFC35D2B-5378-4E18-A0FF-E2C0994CE32E}" type="pres">
      <dgm:prSet presAssocID="{4F1968BF-8973-4E9E-9EA4-5F1D0EC4C0FA}" presName="connTx" presStyleLbl="parChTrans1D2" presStyleIdx="3" presStyleCnt="5"/>
      <dgm:spPr/>
      <dgm:t>
        <a:bodyPr/>
        <a:lstStyle/>
        <a:p>
          <a:endParaRPr lang="en-GB"/>
        </a:p>
      </dgm:t>
    </dgm:pt>
    <dgm:pt modelId="{776FA9AE-CC49-47B6-A9E8-7217A8586FF2}" type="pres">
      <dgm:prSet presAssocID="{9E4713A1-0D1B-4986-B309-08CFC038AA8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505C5C0-8527-4844-8C12-F0C2DB45240A}" type="pres">
      <dgm:prSet presAssocID="{A569DF9D-C356-42A1-AC71-0CA3A4FAECB6}" presName="Name9" presStyleLbl="parChTrans1D2" presStyleIdx="4" presStyleCnt="5"/>
      <dgm:spPr/>
      <dgm:t>
        <a:bodyPr/>
        <a:lstStyle/>
        <a:p>
          <a:endParaRPr lang="en-GB"/>
        </a:p>
      </dgm:t>
    </dgm:pt>
    <dgm:pt modelId="{BE33D656-6111-4197-8B6B-2B13EE934AB3}" type="pres">
      <dgm:prSet presAssocID="{A569DF9D-C356-42A1-AC71-0CA3A4FAECB6}" presName="connTx" presStyleLbl="parChTrans1D2" presStyleIdx="4" presStyleCnt="5"/>
      <dgm:spPr/>
      <dgm:t>
        <a:bodyPr/>
        <a:lstStyle/>
        <a:p>
          <a:endParaRPr lang="en-GB"/>
        </a:p>
      </dgm:t>
    </dgm:pt>
    <dgm:pt modelId="{0D638DA8-5F21-47FB-A556-68728FE46BC0}" type="pres">
      <dgm:prSet presAssocID="{84D334C1-9BA9-423E-9287-3A8BD341660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F470A0B-61E6-43D4-991B-B3E989F87669}" srcId="{1C7AA888-B4B9-49B9-BD89-B709AC2DE0E9}" destId="{F7882836-C889-4D72-B18D-0D5CC53777AB}" srcOrd="0" destOrd="0" parTransId="{FBAC36CB-88AE-490F-B5A0-7A8E8D2A15F4}" sibTransId="{B8ADB8B3-4BF6-4DD2-93F3-E811E8C2A586}"/>
    <dgm:cxn modelId="{72A6A057-75EB-4CA0-B803-C84FC608B1F6}" type="presOf" srcId="{24BEA5ED-E59E-4F52-8FB4-DA6FEA6CACD2}" destId="{52CEC0A9-653B-437B-A555-D616CB02382B}" srcOrd="0" destOrd="0" presId="urn:microsoft.com/office/officeart/2005/8/layout/radial1"/>
    <dgm:cxn modelId="{85A162A5-019C-4CBF-A82E-B6CFC14A17F1}" type="presOf" srcId="{9E4713A1-0D1B-4986-B309-08CFC038AA83}" destId="{776FA9AE-CC49-47B6-A9E8-7217A8586FF2}" srcOrd="0" destOrd="0" presId="urn:microsoft.com/office/officeart/2005/8/layout/radial1"/>
    <dgm:cxn modelId="{D715AC54-1E9A-40F8-BAC9-6F34CD0690D6}" type="presOf" srcId="{4F1968BF-8973-4E9E-9EA4-5F1D0EC4C0FA}" destId="{0595E17F-4F84-4AF9-A332-0FA7F3A1105B}" srcOrd="0" destOrd="0" presId="urn:microsoft.com/office/officeart/2005/8/layout/radial1"/>
    <dgm:cxn modelId="{2FCB50A5-D05D-44D0-91C5-958BD5E9DBB6}" srcId="{F7882836-C889-4D72-B18D-0D5CC53777AB}" destId="{EB7B6B7A-A128-4B14-A3D2-9170237E549C}" srcOrd="1" destOrd="0" parTransId="{D1D3209B-9A69-4002-8D72-24940CD50B1F}" sibTransId="{FD23F819-BB35-4866-87DC-FDA23C565AF7}"/>
    <dgm:cxn modelId="{39EF9790-8A8B-4B81-B607-D9AFC99E7A6C}" type="presOf" srcId="{A569DF9D-C356-42A1-AC71-0CA3A4FAECB6}" destId="{BE33D656-6111-4197-8B6B-2B13EE934AB3}" srcOrd="1" destOrd="0" presId="urn:microsoft.com/office/officeart/2005/8/layout/radial1"/>
    <dgm:cxn modelId="{48C5987F-1F52-4F28-8FB8-125B375CD05E}" type="presOf" srcId="{1C7AA888-B4B9-49B9-BD89-B709AC2DE0E9}" destId="{86A51654-86B3-4C57-BD11-6F054257E483}" srcOrd="0" destOrd="0" presId="urn:microsoft.com/office/officeart/2005/8/layout/radial1"/>
    <dgm:cxn modelId="{0BB651E2-A827-4EBF-9B09-C727822A2E3B}" type="presOf" srcId="{DBF396CE-6D45-4909-B6E5-9CC8E85E2096}" destId="{0D815CED-43AA-4136-9CE9-6883CC7375C7}" srcOrd="0" destOrd="0" presId="urn:microsoft.com/office/officeart/2005/8/layout/radial1"/>
    <dgm:cxn modelId="{FDEA7CFC-895E-4037-8582-A6A047DB9AEC}" type="presOf" srcId="{71C886F4-94F3-4B70-9B87-7C10ACC1FA6C}" destId="{09CEA66B-BB7B-4C87-8C3A-961A59C25A0B}" srcOrd="0" destOrd="0" presId="urn:microsoft.com/office/officeart/2005/8/layout/radial1"/>
    <dgm:cxn modelId="{7440237B-EC13-4827-8EE6-CC114A0436BD}" type="presOf" srcId="{60349E84-526B-4FF5-9AEA-6E36D8BF8761}" destId="{4B960F38-721C-4ADA-BBD9-6A7206E0979D}" srcOrd="1" destOrd="0" presId="urn:microsoft.com/office/officeart/2005/8/layout/radial1"/>
    <dgm:cxn modelId="{58F6F452-785B-4701-8DA5-8D7C21E527C2}" srcId="{F7882836-C889-4D72-B18D-0D5CC53777AB}" destId="{9E4713A1-0D1B-4986-B309-08CFC038AA83}" srcOrd="3" destOrd="0" parTransId="{4F1968BF-8973-4E9E-9EA4-5F1D0EC4C0FA}" sibTransId="{49F6C682-9736-44DA-BD00-C7F4E141063F}"/>
    <dgm:cxn modelId="{E80EDF76-C4BA-4E00-9A04-19DA32742E82}" type="presOf" srcId="{EB7B6B7A-A128-4B14-A3D2-9170237E549C}" destId="{AC0FCCEF-3583-4C3A-A116-F1F22B82B422}" srcOrd="0" destOrd="0" presId="urn:microsoft.com/office/officeart/2005/8/layout/radial1"/>
    <dgm:cxn modelId="{B913E434-EEA2-4BFB-ADC8-B1B6BE0D61C9}" type="presOf" srcId="{D1D3209B-9A69-4002-8D72-24940CD50B1F}" destId="{22674131-152D-4498-B23E-0CACFE1F04C4}" srcOrd="0" destOrd="0" presId="urn:microsoft.com/office/officeart/2005/8/layout/radial1"/>
    <dgm:cxn modelId="{B7062B67-E76A-492B-8648-757DBED5F497}" type="presOf" srcId="{A569DF9D-C356-42A1-AC71-0CA3A4FAECB6}" destId="{7505C5C0-8527-4844-8C12-F0C2DB45240A}" srcOrd="0" destOrd="0" presId="urn:microsoft.com/office/officeart/2005/8/layout/radial1"/>
    <dgm:cxn modelId="{404F3894-FF7E-47C7-9F4D-9B2EA719EEE9}" type="presOf" srcId="{DBF396CE-6D45-4909-B6E5-9CC8E85E2096}" destId="{973350D7-2278-4F3B-BEBE-2AA6536848B7}" srcOrd="1" destOrd="0" presId="urn:microsoft.com/office/officeart/2005/8/layout/radial1"/>
    <dgm:cxn modelId="{04F34468-9316-4163-B841-4CCA5DF38B17}" srcId="{F7882836-C889-4D72-B18D-0D5CC53777AB}" destId="{84D334C1-9BA9-423E-9287-3A8BD3416601}" srcOrd="4" destOrd="0" parTransId="{A569DF9D-C356-42A1-AC71-0CA3A4FAECB6}" sibTransId="{14347D8A-E157-43CF-B5F3-BED6DDCBC536}"/>
    <dgm:cxn modelId="{980235EC-877A-47E6-94EF-387B3ECEFB7E}" type="presOf" srcId="{F7882836-C889-4D72-B18D-0D5CC53777AB}" destId="{1330AB6D-338C-429D-A03B-3172785A43BA}" srcOrd="0" destOrd="0" presId="urn:microsoft.com/office/officeart/2005/8/layout/radial1"/>
    <dgm:cxn modelId="{BA58B9A4-E65D-4653-BDB6-E5D9C2B1D5AC}" type="presOf" srcId="{D1D3209B-9A69-4002-8D72-24940CD50B1F}" destId="{90A0ABE9-4431-42B5-8FE7-18CEB95E6D4F}" srcOrd="1" destOrd="0" presId="urn:microsoft.com/office/officeart/2005/8/layout/radial1"/>
    <dgm:cxn modelId="{DE2C7496-620A-4C76-A641-282CAFA1EAC1}" type="presOf" srcId="{84D334C1-9BA9-423E-9287-3A8BD3416601}" destId="{0D638DA8-5F21-47FB-A556-68728FE46BC0}" srcOrd="0" destOrd="0" presId="urn:microsoft.com/office/officeart/2005/8/layout/radial1"/>
    <dgm:cxn modelId="{25793249-3FEB-4113-B47C-4E151580C006}" type="presOf" srcId="{60349E84-526B-4FF5-9AEA-6E36D8BF8761}" destId="{6B67047E-E3FF-40CF-A836-1C731093D25B}" srcOrd="0" destOrd="0" presId="urn:microsoft.com/office/officeart/2005/8/layout/radial1"/>
    <dgm:cxn modelId="{FF58E380-9A49-4187-A3AC-BAB36D69CA2F}" srcId="{F7882836-C889-4D72-B18D-0D5CC53777AB}" destId="{71C886F4-94F3-4B70-9B87-7C10ACC1FA6C}" srcOrd="2" destOrd="0" parTransId="{60349E84-526B-4FF5-9AEA-6E36D8BF8761}" sibTransId="{69BE9B33-3374-4054-9F51-4BDC0D6C93A0}"/>
    <dgm:cxn modelId="{8F538910-72F3-43F0-B989-42AE8FD80D4A}" type="presOf" srcId="{4F1968BF-8973-4E9E-9EA4-5F1D0EC4C0FA}" destId="{EFC35D2B-5378-4E18-A0FF-E2C0994CE32E}" srcOrd="1" destOrd="0" presId="urn:microsoft.com/office/officeart/2005/8/layout/radial1"/>
    <dgm:cxn modelId="{EC3DA7DF-F560-4C94-A53C-1AB2725AF271}" srcId="{F7882836-C889-4D72-B18D-0D5CC53777AB}" destId="{24BEA5ED-E59E-4F52-8FB4-DA6FEA6CACD2}" srcOrd="0" destOrd="0" parTransId="{DBF396CE-6D45-4909-B6E5-9CC8E85E2096}" sibTransId="{8329E783-F3CA-4DA2-B983-A25E3BD14D9A}"/>
    <dgm:cxn modelId="{319B3D1B-2758-49F3-951E-D5C895DF6B26}" type="presParOf" srcId="{86A51654-86B3-4C57-BD11-6F054257E483}" destId="{1330AB6D-338C-429D-A03B-3172785A43BA}" srcOrd="0" destOrd="0" presId="urn:microsoft.com/office/officeart/2005/8/layout/radial1"/>
    <dgm:cxn modelId="{19FD9E69-6C69-48F7-952A-405F021AACFB}" type="presParOf" srcId="{86A51654-86B3-4C57-BD11-6F054257E483}" destId="{0D815CED-43AA-4136-9CE9-6883CC7375C7}" srcOrd="1" destOrd="0" presId="urn:microsoft.com/office/officeart/2005/8/layout/radial1"/>
    <dgm:cxn modelId="{144F2A54-3454-4902-B163-8AEE4374B7B5}" type="presParOf" srcId="{0D815CED-43AA-4136-9CE9-6883CC7375C7}" destId="{973350D7-2278-4F3B-BEBE-2AA6536848B7}" srcOrd="0" destOrd="0" presId="urn:microsoft.com/office/officeart/2005/8/layout/radial1"/>
    <dgm:cxn modelId="{A3746759-A17B-4A2A-AE86-1AACD9C7028C}" type="presParOf" srcId="{86A51654-86B3-4C57-BD11-6F054257E483}" destId="{52CEC0A9-653B-437B-A555-D616CB02382B}" srcOrd="2" destOrd="0" presId="urn:microsoft.com/office/officeart/2005/8/layout/radial1"/>
    <dgm:cxn modelId="{78DAB638-6ED4-4ECA-815A-5A12144D1DC3}" type="presParOf" srcId="{86A51654-86B3-4C57-BD11-6F054257E483}" destId="{22674131-152D-4498-B23E-0CACFE1F04C4}" srcOrd="3" destOrd="0" presId="urn:microsoft.com/office/officeart/2005/8/layout/radial1"/>
    <dgm:cxn modelId="{CE7DE756-CA8B-445B-AD32-51A3651A0079}" type="presParOf" srcId="{22674131-152D-4498-B23E-0CACFE1F04C4}" destId="{90A0ABE9-4431-42B5-8FE7-18CEB95E6D4F}" srcOrd="0" destOrd="0" presId="urn:microsoft.com/office/officeart/2005/8/layout/radial1"/>
    <dgm:cxn modelId="{ACC67EB3-61C7-4ABD-8118-612D4FBE2B93}" type="presParOf" srcId="{86A51654-86B3-4C57-BD11-6F054257E483}" destId="{AC0FCCEF-3583-4C3A-A116-F1F22B82B422}" srcOrd="4" destOrd="0" presId="urn:microsoft.com/office/officeart/2005/8/layout/radial1"/>
    <dgm:cxn modelId="{1E2C1970-3814-46EA-854D-C3E5E9DF29C2}" type="presParOf" srcId="{86A51654-86B3-4C57-BD11-6F054257E483}" destId="{6B67047E-E3FF-40CF-A836-1C731093D25B}" srcOrd="5" destOrd="0" presId="urn:microsoft.com/office/officeart/2005/8/layout/radial1"/>
    <dgm:cxn modelId="{47713BEC-D361-4CBB-9161-7CD1F304C2D3}" type="presParOf" srcId="{6B67047E-E3FF-40CF-A836-1C731093D25B}" destId="{4B960F38-721C-4ADA-BBD9-6A7206E0979D}" srcOrd="0" destOrd="0" presId="urn:microsoft.com/office/officeart/2005/8/layout/radial1"/>
    <dgm:cxn modelId="{6D43B9B5-8469-4DEA-9CF9-321C2CF2DC9D}" type="presParOf" srcId="{86A51654-86B3-4C57-BD11-6F054257E483}" destId="{09CEA66B-BB7B-4C87-8C3A-961A59C25A0B}" srcOrd="6" destOrd="0" presId="urn:microsoft.com/office/officeart/2005/8/layout/radial1"/>
    <dgm:cxn modelId="{6621444A-602A-41E2-8B8D-B3B30C5041EF}" type="presParOf" srcId="{86A51654-86B3-4C57-BD11-6F054257E483}" destId="{0595E17F-4F84-4AF9-A332-0FA7F3A1105B}" srcOrd="7" destOrd="0" presId="urn:microsoft.com/office/officeart/2005/8/layout/radial1"/>
    <dgm:cxn modelId="{A7B3B7FE-43F6-45AC-A131-61A0535F9AFB}" type="presParOf" srcId="{0595E17F-4F84-4AF9-A332-0FA7F3A1105B}" destId="{EFC35D2B-5378-4E18-A0FF-E2C0994CE32E}" srcOrd="0" destOrd="0" presId="urn:microsoft.com/office/officeart/2005/8/layout/radial1"/>
    <dgm:cxn modelId="{67BB4CE2-017D-4A0E-8942-2414D29BC91B}" type="presParOf" srcId="{86A51654-86B3-4C57-BD11-6F054257E483}" destId="{776FA9AE-CC49-47B6-A9E8-7217A8586FF2}" srcOrd="8" destOrd="0" presId="urn:microsoft.com/office/officeart/2005/8/layout/radial1"/>
    <dgm:cxn modelId="{6D294775-8B13-49EC-BDD4-8EF80D72DD33}" type="presParOf" srcId="{86A51654-86B3-4C57-BD11-6F054257E483}" destId="{7505C5C0-8527-4844-8C12-F0C2DB45240A}" srcOrd="9" destOrd="0" presId="urn:microsoft.com/office/officeart/2005/8/layout/radial1"/>
    <dgm:cxn modelId="{9D78B6A4-707D-4E44-A14D-6482CE11B7C9}" type="presParOf" srcId="{7505C5C0-8527-4844-8C12-F0C2DB45240A}" destId="{BE33D656-6111-4197-8B6B-2B13EE934AB3}" srcOrd="0" destOrd="0" presId="urn:microsoft.com/office/officeart/2005/8/layout/radial1"/>
    <dgm:cxn modelId="{A5066A15-E8E3-4DC5-A873-94505C883EB4}" type="presParOf" srcId="{86A51654-86B3-4C57-BD11-6F054257E483}" destId="{0D638DA8-5F21-47FB-A556-68728FE46BC0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E6180B-E43D-4298-B236-AC9CE159AD18}" type="doc">
      <dgm:prSet loTypeId="urn:microsoft.com/office/officeart/2005/8/layout/radial6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AA73431-9F52-4B76-A160-F595293A580D}">
      <dgm:prSet phldrT="[Text]"/>
      <dgm:spPr/>
      <dgm:t>
        <a:bodyPr/>
        <a:lstStyle/>
        <a:p>
          <a:r>
            <a:rPr lang="en-US" dirty="0" smtClean="0"/>
            <a:t>Study managers </a:t>
          </a:r>
          <a:endParaRPr lang="en-US" dirty="0"/>
        </a:p>
      </dgm:t>
    </dgm:pt>
    <dgm:pt modelId="{2B6DD3BE-C553-446D-B455-630FA9F3EAF6}" type="parTrans" cxnId="{4AF0BD83-E6A6-48F0-A5C5-4F721904D98A}">
      <dgm:prSet/>
      <dgm:spPr/>
      <dgm:t>
        <a:bodyPr/>
        <a:lstStyle/>
        <a:p>
          <a:endParaRPr lang="en-US"/>
        </a:p>
      </dgm:t>
    </dgm:pt>
    <dgm:pt modelId="{9D5B2345-3A59-4E08-B064-968D38E31406}" type="sibTrans" cxnId="{4AF0BD83-E6A6-48F0-A5C5-4F721904D98A}">
      <dgm:prSet/>
      <dgm:spPr/>
      <dgm:t>
        <a:bodyPr/>
        <a:lstStyle/>
        <a:p>
          <a:endParaRPr lang="en-US"/>
        </a:p>
      </dgm:t>
    </dgm:pt>
    <dgm:pt modelId="{BC692AE7-1D43-40A6-9160-350C5F49F128}">
      <dgm:prSet phldrT="[Text]" custT="1"/>
      <dgm:spPr/>
      <dgm:t>
        <a:bodyPr/>
        <a:lstStyle/>
        <a:p>
          <a:r>
            <a:rPr lang="en-US" sz="2800" dirty="0" smtClean="0"/>
            <a:t>Regulatory</a:t>
          </a:r>
          <a:r>
            <a:rPr lang="en-US" sz="1800" dirty="0" smtClean="0"/>
            <a:t> </a:t>
          </a:r>
          <a:endParaRPr lang="en-US" sz="1800" dirty="0"/>
        </a:p>
      </dgm:t>
    </dgm:pt>
    <dgm:pt modelId="{C1BB026F-22EE-4852-8943-6098EBE3372E}" type="parTrans" cxnId="{B6611471-12D9-4BF2-ACE9-D809C482C54A}">
      <dgm:prSet/>
      <dgm:spPr/>
      <dgm:t>
        <a:bodyPr/>
        <a:lstStyle/>
        <a:p>
          <a:endParaRPr lang="en-US"/>
        </a:p>
      </dgm:t>
    </dgm:pt>
    <dgm:pt modelId="{2296D8FB-96D3-4CCB-A2F2-85D7B2E078D5}" type="sibTrans" cxnId="{B6611471-12D9-4BF2-ACE9-D809C482C54A}">
      <dgm:prSet/>
      <dgm:spPr/>
      <dgm:t>
        <a:bodyPr/>
        <a:lstStyle/>
        <a:p>
          <a:endParaRPr lang="en-US"/>
        </a:p>
      </dgm:t>
    </dgm:pt>
    <dgm:pt modelId="{BAD411D0-0A38-4A1E-A9B8-A883E29EF473}">
      <dgm:prSet phldrT="[Text]" custT="1"/>
      <dgm:spPr/>
      <dgm:t>
        <a:bodyPr/>
        <a:lstStyle/>
        <a:p>
          <a:r>
            <a:rPr lang="en-US" sz="2400" dirty="0" smtClean="0"/>
            <a:t>Quality assurance </a:t>
          </a:r>
          <a:endParaRPr lang="en-US" sz="2400" dirty="0"/>
        </a:p>
      </dgm:t>
    </dgm:pt>
    <dgm:pt modelId="{EF6D0C62-2C76-4745-A092-2817379DC6BA}" type="parTrans" cxnId="{D71125D2-0A20-434E-9A8C-F3550828105B}">
      <dgm:prSet/>
      <dgm:spPr/>
      <dgm:t>
        <a:bodyPr/>
        <a:lstStyle/>
        <a:p>
          <a:endParaRPr lang="en-US"/>
        </a:p>
      </dgm:t>
    </dgm:pt>
    <dgm:pt modelId="{76ECB34A-7A1A-4CB4-9A4D-215C612779CE}" type="sibTrans" cxnId="{D71125D2-0A20-434E-9A8C-F3550828105B}">
      <dgm:prSet/>
      <dgm:spPr/>
      <dgm:t>
        <a:bodyPr/>
        <a:lstStyle/>
        <a:p>
          <a:endParaRPr lang="en-US"/>
        </a:p>
      </dgm:t>
    </dgm:pt>
    <dgm:pt modelId="{FD000C6F-03D5-4E5A-96CA-ED95C9850C7F}">
      <dgm:prSet phldrT="[Text]" custT="1"/>
      <dgm:spPr/>
      <dgm:t>
        <a:bodyPr/>
        <a:lstStyle/>
        <a:p>
          <a:r>
            <a:rPr lang="en-US" sz="2800" dirty="0" smtClean="0"/>
            <a:t>Monitoring </a:t>
          </a:r>
          <a:endParaRPr lang="en-US" sz="2800" dirty="0"/>
        </a:p>
      </dgm:t>
    </dgm:pt>
    <dgm:pt modelId="{884C6C92-DAF3-494D-A352-9D65AD0B4D63}" type="parTrans" cxnId="{7106EB6B-0ADA-4FD5-9F6A-8EA5FDD57595}">
      <dgm:prSet/>
      <dgm:spPr/>
      <dgm:t>
        <a:bodyPr/>
        <a:lstStyle/>
        <a:p>
          <a:endParaRPr lang="en-US"/>
        </a:p>
      </dgm:t>
    </dgm:pt>
    <dgm:pt modelId="{48ABA367-40BE-4DC4-B4B3-EFBE801D7B8A}" type="sibTrans" cxnId="{7106EB6B-0ADA-4FD5-9F6A-8EA5FDD57595}">
      <dgm:prSet/>
      <dgm:spPr/>
      <dgm:t>
        <a:bodyPr/>
        <a:lstStyle/>
        <a:p>
          <a:endParaRPr lang="en-US"/>
        </a:p>
      </dgm:t>
    </dgm:pt>
    <dgm:pt modelId="{EA80EC20-089D-405B-A5A1-01B7AF0A6219}">
      <dgm:prSet phldrT="[Text]" custT="1"/>
      <dgm:spPr/>
      <dgm:t>
        <a:bodyPr/>
        <a:lstStyle/>
        <a:p>
          <a:r>
            <a:rPr lang="en-US" sz="2000" dirty="0" smtClean="0"/>
            <a:t>Data management </a:t>
          </a:r>
          <a:endParaRPr lang="en-US" sz="2000" dirty="0"/>
        </a:p>
      </dgm:t>
    </dgm:pt>
    <dgm:pt modelId="{A2069D4C-4E1B-4870-B8A0-2717D4CA1DB1}" type="parTrans" cxnId="{EBE9881B-5DED-4FDE-9E7E-F26130A1B474}">
      <dgm:prSet/>
      <dgm:spPr/>
      <dgm:t>
        <a:bodyPr/>
        <a:lstStyle/>
        <a:p>
          <a:endParaRPr lang="en-US"/>
        </a:p>
      </dgm:t>
    </dgm:pt>
    <dgm:pt modelId="{4E140480-4FA1-4A36-801C-5BFF2BBF316C}" type="sibTrans" cxnId="{EBE9881B-5DED-4FDE-9E7E-F26130A1B474}">
      <dgm:prSet/>
      <dgm:spPr/>
      <dgm:t>
        <a:bodyPr/>
        <a:lstStyle/>
        <a:p>
          <a:endParaRPr lang="en-US"/>
        </a:p>
      </dgm:t>
    </dgm:pt>
    <dgm:pt modelId="{37741689-826D-40C0-8AFD-AD9B1B1D6062}" type="pres">
      <dgm:prSet presAssocID="{0BE6180B-E43D-4298-B236-AC9CE159AD1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053640E-B6F6-488F-92E4-77FAF77A4733}" type="pres">
      <dgm:prSet presAssocID="{9AA73431-9F52-4B76-A160-F595293A580D}" presName="centerShape" presStyleLbl="node0" presStyleIdx="0" presStyleCnt="1" custLinFactNeighborX="1459" custLinFactNeighborY="0"/>
      <dgm:spPr/>
      <dgm:t>
        <a:bodyPr/>
        <a:lstStyle/>
        <a:p>
          <a:endParaRPr lang="en-US"/>
        </a:p>
      </dgm:t>
    </dgm:pt>
    <dgm:pt modelId="{33D23943-5462-4516-B438-7C6E1B32F650}" type="pres">
      <dgm:prSet presAssocID="{BC692AE7-1D43-40A6-9160-350C5F49F128}" presName="node" presStyleLbl="node1" presStyleIdx="0" presStyleCnt="4" custScaleX="2263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4E30BC-5770-4F45-8A76-4A3F527090E6}" type="pres">
      <dgm:prSet presAssocID="{BC692AE7-1D43-40A6-9160-350C5F49F128}" presName="dummy" presStyleCnt="0"/>
      <dgm:spPr/>
    </dgm:pt>
    <dgm:pt modelId="{885C1187-9DE6-442A-95BE-DE23D84F1E77}" type="pres">
      <dgm:prSet presAssocID="{2296D8FB-96D3-4CCB-A2F2-85D7B2E078D5}" presName="sibTrans" presStyleLbl="sibTrans2D1" presStyleIdx="0" presStyleCnt="4"/>
      <dgm:spPr/>
      <dgm:t>
        <a:bodyPr/>
        <a:lstStyle/>
        <a:p>
          <a:endParaRPr lang="en-US"/>
        </a:p>
      </dgm:t>
    </dgm:pt>
    <dgm:pt modelId="{E75DB511-FB59-40A2-9D42-7C96A2791AFA}" type="pres">
      <dgm:prSet presAssocID="{BAD411D0-0A38-4A1E-A9B8-A883E29EF473}" presName="node" presStyleLbl="node1" presStyleIdx="1" presStyleCnt="4" custScaleX="1834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EAD772-2497-4C7B-AEC7-8F9BB6D483A4}" type="pres">
      <dgm:prSet presAssocID="{BAD411D0-0A38-4A1E-A9B8-A883E29EF473}" presName="dummy" presStyleCnt="0"/>
      <dgm:spPr/>
    </dgm:pt>
    <dgm:pt modelId="{E61AE864-1D24-43DA-8711-E8195A297164}" type="pres">
      <dgm:prSet presAssocID="{76ECB34A-7A1A-4CB4-9A4D-215C612779CE}" presName="sibTrans" presStyleLbl="sibTrans2D1" presStyleIdx="1" presStyleCnt="4"/>
      <dgm:spPr/>
      <dgm:t>
        <a:bodyPr/>
        <a:lstStyle/>
        <a:p>
          <a:endParaRPr lang="en-US"/>
        </a:p>
      </dgm:t>
    </dgm:pt>
    <dgm:pt modelId="{BBBF2D98-618E-4327-9283-36A76362E723}" type="pres">
      <dgm:prSet presAssocID="{FD000C6F-03D5-4E5A-96CA-ED95C9850C7F}" presName="node" presStyleLbl="node1" presStyleIdx="2" presStyleCnt="4" custScaleX="2376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E55639-8879-4463-8B85-A7F1BECAF42E}" type="pres">
      <dgm:prSet presAssocID="{FD000C6F-03D5-4E5A-96CA-ED95C9850C7F}" presName="dummy" presStyleCnt="0"/>
      <dgm:spPr/>
    </dgm:pt>
    <dgm:pt modelId="{CB18AF73-3BC4-4CD2-BE38-6694E0064A57}" type="pres">
      <dgm:prSet presAssocID="{48ABA367-40BE-4DC4-B4B3-EFBE801D7B8A}" presName="sibTrans" presStyleLbl="sibTrans2D1" presStyleIdx="2" presStyleCnt="4"/>
      <dgm:spPr/>
      <dgm:t>
        <a:bodyPr/>
        <a:lstStyle/>
        <a:p>
          <a:endParaRPr lang="en-US"/>
        </a:p>
      </dgm:t>
    </dgm:pt>
    <dgm:pt modelId="{A60CFB4A-5433-41EB-9C9F-7BFAE85701E5}" type="pres">
      <dgm:prSet presAssocID="{EA80EC20-089D-405B-A5A1-01B7AF0A6219}" presName="node" presStyleLbl="node1" presStyleIdx="3" presStyleCnt="4" custScaleX="1971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C0A6FA-5AF5-4F96-9121-EDB37A506065}" type="pres">
      <dgm:prSet presAssocID="{EA80EC20-089D-405B-A5A1-01B7AF0A6219}" presName="dummy" presStyleCnt="0"/>
      <dgm:spPr/>
    </dgm:pt>
    <dgm:pt modelId="{D1D5655E-2BD0-49F5-B2B8-6E50F7A6F032}" type="pres">
      <dgm:prSet presAssocID="{4E140480-4FA1-4A36-801C-5BFF2BBF316C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21F37B36-F2F6-4683-87C8-F1150E1C0466}" type="presOf" srcId="{4E140480-4FA1-4A36-801C-5BFF2BBF316C}" destId="{D1D5655E-2BD0-49F5-B2B8-6E50F7A6F032}" srcOrd="0" destOrd="0" presId="urn:microsoft.com/office/officeart/2005/8/layout/radial6"/>
    <dgm:cxn modelId="{7106EB6B-0ADA-4FD5-9F6A-8EA5FDD57595}" srcId="{9AA73431-9F52-4B76-A160-F595293A580D}" destId="{FD000C6F-03D5-4E5A-96CA-ED95C9850C7F}" srcOrd="2" destOrd="0" parTransId="{884C6C92-DAF3-494D-A352-9D65AD0B4D63}" sibTransId="{48ABA367-40BE-4DC4-B4B3-EFBE801D7B8A}"/>
    <dgm:cxn modelId="{47750C00-BDB6-4970-AB28-305A76F3882C}" type="presOf" srcId="{BC692AE7-1D43-40A6-9160-350C5F49F128}" destId="{33D23943-5462-4516-B438-7C6E1B32F650}" srcOrd="0" destOrd="0" presId="urn:microsoft.com/office/officeart/2005/8/layout/radial6"/>
    <dgm:cxn modelId="{872C9488-5F3C-404F-8E3D-6668EC00B221}" type="presOf" srcId="{9AA73431-9F52-4B76-A160-F595293A580D}" destId="{B053640E-B6F6-488F-92E4-77FAF77A4733}" srcOrd="0" destOrd="0" presId="urn:microsoft.com/office/officeart/2005/8/layout/radial6"/>
    <dgm:cxn modelId="{9F7E5228-51D9-4B0C-BBC9-3DD056E876C4}" type="presOf" srcId="{48ABA367-40BE-4DC4-B4B3-EFBE801D7B8A}" destId="{CB18AF73-3BC4-4CD2-BE38-6694E0064A57}" srcOrd="0" destOrd="0" presId="urn:microsoft.com/office/officeart/2005/8/layout/radial6"/>
    <dgm:cxn modelId="{CA016ED1-5C9D-4C22-98F2-F8E7CCB7095D}" type="presOf" srcId="{FD000C6F-03D5-4E5A-96CA-ED95C9850C7F}" destId="{BBBF2D98-618E-4327-9283-36A76362E723}" srcOrd="0" destOrd="0" presId="urn:microsoft.com/office/officeart/2005/8/layout/radial6"/>
    <dgm:cxn modelId="{EBE9881B-5DED-4FDE-9E7E-F26130A1B474}" srcId="{9AA73431-9F52-4B76-A160-F595293A580D}" destId="{EA80EC20-089D-405B-A5A1-01B7AF0A6219}" srcOrd="3" destOrd="0" parTransId="{A2069D4C-4E1B-4870-B8A0-2717D4CA1DB1}" sibTransId="{4E140480-4FA1-4A36-801C-5BFF2BBF316C}"/>
    <dgm:cxn modelId="{EC5C882E-547E-44EC-BC67-0D4B66A511CD}" type="presOf" srcId="{EA80EC20-089D-405B-A5A1-01B7AF0A6219}" destId="{A60CFB4A-5433-41EB-9C9F-7BFAE85701E5}" srcOrd="0" destOrd="0" presId="urn:microsoft.com/office/officeart/2005/8/layout/radial6"/>
    <dgm:cxn modelId="{E1123787-0F6B-4844-8F10-1250C5D979DC}" type="presOf" srcId="{0BE6180B-E43D-4298-B236-AC9CE159AD18}" destId="{37741689-826D-40C0-8AFD-AD9B1B1D6062}" srcOrd="0" destOrd="0" presId="urn:microsoft.com/office/officeart/2005/8/layout/radial6"/>
    <dgm:cxn modelId="{8E067549-9262-4919-822B-2F98D6AAA5BD}" type="presOf" srcId="{BAD411D0-0A38-4A1E-A9B8-A883E29EF473}" destId="{E75DB511-FB59-40A2-9D42-7C96A2791AFA}" srcOrd="0" destOrd="0" presId="urn:microsoft.com/office/officeart/2005/8/layout/radial6"/>
    <dgm:cxn modelId="{83F0683A-C6F0-4336-89A8-CAA42D058F77}" type="presOf" srcId="{2296D8FB-96D3-4CCB-A2F2-85D7B2E078D5}" destId="{885C1187-9DE6-442A-95BE-DE23D84F1E77}" srcOrd="0" destOrd="0" presId="urn:microsoft.com/office/officeart/2005/8/layout/radial6"/>
    <dgm:cxn modelId="{250CC467-425A-4F91-8086-DFE74C7178F5}" type="presOf" srcId="{76ECB34A-7A1A-4CB4-9A4D-215C612779CE}" destId="{E61AE864-1D24-43DA-8711-E8195A297164}" srcOrd="0" destOrd="0" presId="urn:microsoft.com/office/officeart/2005/8/layout/radial6"/>
    <dgm:cxn modelId="{D71125D2-0A20-434E-9A8C-F3550828105B}" srcId="{9AA73431-9F52-4B76-A160-F595293A580D}" destId="{BAD411D0-0A38-4A1E-A9B8-A883E29EF473}" srcOrd="1" destOrd="0" parTransId="{EF6D0C62-2C76-4745-A092-2817379DC6BA}" sibTransId="{76ECB34A-7A1A-4CB4-9A4D-215C612779CE}"/>
    <dgm:cxn modelId="{4AF0BD83-E6A6-48F0-A5C5-4F721904D98A}" srcId="{0BE6180B-E43D-4298-B236-AC9CE159AD18}" destId="{9AA73431-9F52-4B76-A160-F595293A580D}" srcOrd="0" destOrd="0" parTransId="{2B6DD3BE-C553-446D-B455-630FA9F3EAF6}" sibTransId="{9D5B2345-3A59-4E08-B064-968D38E31406}"/>
    <dgm:cxn modelId="{B6611471-12D9-4BF2-ACE9-D809C482C54A}" srcId="{9AA73431-9F52-4B76-A160-F595293A580D}" destId="{BC692AE7-1D43-40A6-9160-350C5F49F128}" srcOrd="0" destOrd="0" parTransId="{C1BB026F-22EE-4852-8943-6098EBE3372E}" sibTransId="{2296D8FB-96D3-4CCB-A2F2-85D7B2E078D5}"/>
    <dgm:cxn modelId="{28475423-C807-4B04-95F8-FA7B05CF6CDC}" type="presParOf" srcId="{37741689-826D-40C0-8AFD-AD9B1B1D6062}" destId="{B053640E-B6F6-488F-92E4-77FAF77A4733}" srcOrd="0" destOrd="0" presId="urn:microsoft.com/office/officeart/2005/8/layout/radial6"/>
    <dgm:cxn modelId="{D6046EB1-FDB8-4C89-AD45-7FAA3DE06E48}" type="presParOf" srcId="{37741689-826D-40C0-8AFD-AD9B1B1D6062}" destId="{33D23943-5462-4516-B438-7C6E1B32F650}" srcOrd="1" destOrd="0" presId="urn:microsoft.com/office/officeart/2005/8/layout/radial6"/>
    <dgm:cxn modelId="{8D743A31-F20D-444D-9BD5-B70AABCD27B2}" type="presParOf" srcId="{37741689-826D-40C0-8AFD-AD9B1B1D6062}" destId="{AC4E30BC-5770-4F45-8A76-4A3F527090E6}" srcOrd="2" destOrd="0" presId="urn:microsoft.com/office/officeart/2005/8/layout/radial6"/>
    <dgm:cxn modelId="{1879C9B2-5344-4049-A4D8-963066C4CC60}" type="presParOf" srcId="{37741689-826D-40C0-8AFD-AD9B1B1D6062}" destId="{885C1187-9DE6-442A-95BE-DE23D84F1E77}" srcOrd="3" destOrd="0" presId="urn:microsoft.com/office/officeart/2005/8/layout/radial6"/>
    <dgm:cxn modelId="{09471F33-E326-4E73-96CE-6A0CD70373B9}" type="presParOf" srcId="{37741689-826D-40C0-8AFD-AD9B1B1D6062}" destId="{E75DB511-FB59-40A2-9D42-7C96A2791AFA}" srcOrd="4" destOrd="0" presId="urn:microsoft.com/office/officeart/2005/8/layout/radial6"/>
    <dgm:cxn modelId="{992F12F0-5EA9-4667-8F70-F66C44B28CA7}" type="presParOf" srcId="{37741689-826D-40C0-8AFD-AD9B1B1D6062}" destId="{73EAD772-2497-4C7B-AEC7-8F9BB6D483A4}" srcOrd="5" destOrd="0" presId="urn:microsoft.com/office/officeart/2005/8/layout/radial6"/>
    <dgm:cxn modelId="{2DF81C24-0695-4414-A246-862A4C21A5B3}" type="presParOf" srcId="{37741689-826D-40C0-8AFD-AD9B1B1D6062}" destId="{E61AE864-1D24-43DA-8711-E8195A297164}" srcOrd="6" destOrd="0" presId="urn:microsoft.com/office/officeart/2005/8/layout/radial6"/>
    <dgm:cxn modelId="{D0850EA6-69B7-4801-97D0-CAB4EC771A79}" type="presParOf" srcId="{37741689-826D-40C0-8AFD-AD9B1B1D6062}" destId="{BBBF2D98-618E-4327-9283-36A76362E723}" srcOrd="7" destOrd="0" presId="urn:microsoft.com/office/officeart/2005/8/layout/radial6"/>
    <dgm:cxn modelId="{45FCD60E-4D17-4FB3-A30E-70A8C73DBCD4}" type="presParOf" srcId="{37741689-826D-40C0-8AFD-AD9B1B1D6062}" destId="{4EE55639-8879-4463-8B85-A7F1BECAF42E}" srcOrd="8" destOrd="0" presId="urn:microsoft.com/office/officeart/2005/8/layout/radial6"/>
    <dgm:cxn modelId="{C641836C-EA29-44B0-A309-A409B37CB555}" type="presParOf" srcId="{37741689-826D-40C0-8AFD-AD9B1B1D6062}" destId="{CB18AF73-3BC4-4CD2-BE38-6694E0064A57}" srcOrd="9" destOrd="0" presId="urn:microsoft.com/office/officeart/2005/8/layout/radial6"/>
    <dgm:cxn modelId="{4BAEE588-02C6-4EF5-AC70-95B35A09724C}" type="presParOf" srcId="{37741689-826D-40C0-8AFD-AD9B1B1D6062}" destId="{A60CFB4A-5433-41EB-9C9F-7BFAE85701E5}" srcOrd="10" destOrd="0" presId="urn:microsoft.com/office/officeart/2005/8/layout/radial6"/>
    <dgm:cxn modelId="{CA209621-CF4C-485F-AEF0-B7B29BDA5619}" type="presParOf" srcId="{37741689-826D-40C0-8AFD-AD9B1B1D6062}" destId="{7EC0A6FA-5AF5-4F96-9121-EDB37A506065}" srcOrd="11" destOrd="0" presId="urn:microsoft.com/office/officeart/2005/8/layout/radial6"/>
    <dgm:cxn modelId="{1612A485-9EB9-465B-9A09-6B9D2B65D6D7}" type="presParOf" srcId="{37741689-826D-40C0-8AFD-AD9B1B1D6062}" destId="{D1D5655E-2BD0-49F5-B2B8-6E50F7A6F032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E4466E-9847-4B90-9373-22C49B0BC254}" type="doc">
      <dgm:prSet loTypeId="urn:diagrams.loki3.com/VaryingWidthList" loCatId="list" qsTypeId="urn:microsoft.com/office/officeart/2005/8/quickstyle/simple1" qsCatId="simple" csTypeId="urn:microsoft.com/office/officeart/2005/8/colors/accent1_2" csCatId="accent1" phldr="1"/>
      <dgm:spPr/>
    </dgm:pt>
    <dgm:pt modelId="{0E593458-13B6-4821-B6C5-5DCB663DF843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800" dirty="0" smtClean="0">
              <a:ln>
                <a:solidFill>
                  <a:schemeClr val="bg1"/>
                </a:solidFill>
              </a:ln>
            </a:rPr>
            <a:t>correspondence, interviews, press briefs </a:t>
          </a:r>
          <a:endParaRPr lang="en-GB" sz="1800" dirty="0">
            <a:ln>
              <a:solidFill>
                <a:schemeClr val="bg1"/>
              </a:solidFill>
            </a:ln>
          </a:endParaRPr>
        </a:p>
      </dgm:t>
    </dgm:pt>
    <dgm:pt modelId="{1D4CBCF6-80B5-47EE-A07C-19B5AF77F22D}" type="parTrans" cxnId="{C8050B76-0E87-497E-BF79-54B4B14479ED}">
      <dgm:prSet/>
      <dgm:spPr/>
      <dgm:t>
        <a:bodyPr/>
        <a:lstStyle/>
        <a:p>
          <a:endParaRPr lang="en-GB"/>
        </a:p>
      </dgm:t>
    </dgm:pt>
    <dgm:pt modelId="{DF10936B-D02B-4263-9E0C-7792E98D12EA}" type="sibTrans" cxnId="{C8050B76-0E87-497E-BF79-54B4B14479ED}">
      <dgm:prSet/>
      <dgm:spPr/>
      <dgm:t>
        <a:bodyPr/>
        <a:lstStyle/>
        <a:p>
          <a:endParaRPr lang="en-GB"/>
        </a:p>
      </dgm:t>
    </dgm:pt>
    <dgm:pt modelId="{89E4FAAD-AAC2-4B2F-8914-5BAA4033ADBE}">
      <dgm:prSet phldrT="[Text]" custT="1"/>
      <dgm:spPr/>
      <dgm:t>
        <a:bodyPr/>
        <a:lstStyle/>
        <a:p>
          <a:r>
            <a:rPr lang="en-GB" sz="1800" dirty="0" smtClean="0"/>
            <a:t>Briefing meetings, </a:t>
          </a:r>
          <a:r>
            <a:rPr lang="en-GB" sz="1800" dirty="0" err="1" smtClean="0"/>
            <a:t>Adhoc</a:t>
          </a:r>
          <a:r>
            <a:rPr lang="en-GB" sz="1800" dirty="0" smtClean="0"/>
            <a:t> briefs   </a:t>
          </a:r>
          <a:endParaRPr lang="en-GB" sz="1800" dirty="0"/>
        </a:p>
      </dgm:t>
    </dgm:pt>
    <dgm:pt modelId="{FF517396-1710-4AE0-896F-8F326A61BC13}" type="parTrans" cxnId="{F28854CC-FA77-4C3C-9EC3-8EB0FF554C6A}">
      <dgm:prSet/>
      <dgm:spPr/>
      <dgm:t>
        <a:bodyPr/>
        <a:lstStyle/>
        <a:p>
          <a:endParaRPr lang="en-GB"/>
        </a:p>
      </dgm:t>
    </dgm:pt>
    <dgm:pt modelId="{1FAC6014-6862-49DD-8799-A791C8864FAF}" type="sibTrans" cxnId="{F28854CC-FA77-4C3C-9EC3-8EB0FF554C6A}">
      <dgm:prSet/>
      <dgm:spPr/>
      <dgm:t>
        <a:bodyPr/>
        <a:lstStyle/>
        <a:p>
          <a:endParaRPr lang="en-GB"/>
        </a:p>
      </dgm:t>
    </dgm:pt>
    <dgm:pt modelId="{5E48F53F-8B06-43D2-AE73-DA7CF09CEDF8}">
      <dgm:prSet phldrT="[Text]" custT="1"/>
      <dgm:spPr>
        <a:solidFill>
          <a:srgbClr val="FFC000"/>
        </a:solidFill>
      </dgm:spPr>
      <dgm:t>
        <a:bodyPr/>
        <a:lstStyle/>
        <a:p>
          <a:r>
            <a:rPr lang="en-GB" sz="1800" dirty="0" smtClean="0"/>
            <a:t>Seminars</a:t>
          </a:r>
        </a:p>
        <a:p>
          <a:r>
            <a:rPr lang="en-GB" sz="1800" dirty="0" smtClean="0"/>
            <a:t>Info giving</a:t>
          </a:r>
        </a:p>
        <a:p>
          <a:r>
            <a:rPr lang="en-GB" sz="1800" dirty="0" smtClean="0"/>
            <a:t>Consent sessions</a:t>
          </a:r>
          <a:endParaRPr lang="en-GB" sz="1800" dirty="0"/>
        </a:p>
      </dgm:t>
    </dgm:pt>
    <dgm:pt modelId="{66D88822-A272-46D4-9CFD-C13E4FFEE7A8}" type="parTrans" cxnId="{2068106C-A629-4DBD-9A2A-3344631F5D58}">
      <dgm:prSet/>
      <dgm:spPr/>
      <dgm:t>
        <a:bodyPr/>
        <a:lstStyle/>
        <a:p>
          <a:endParaRPr lang="en-GB"/>
        </a:p>
      </dgm:t>
    </dgm:pt>
    <dgm:pt modelId="{260FF4D7-6D7A-4CA5-AF08-9BE03FB72292}" type="sibTrans" cxnId="{2068106C-A629-4DBD-9A2A-3344631F5D58}">
      <dgm:prSet/>
      <dgm:spPr/>
      <dgm:t>
        <a:bodyPr/>
        <a:lstStyle/>
        <a:p>
          <a:endParaRPr lang="en-GB"/>
        </a:p>
      </dgm:t>
    </dgm:pt>
    <dgm:pt modelId="{EC4CC5CB-5239-4D69-A109-16BD5C5C9C71}" type="pres">
      <dgm:prSet presAssocID="{ADE4466E-9847-4B90-9373-22C49B0BC254}" presName="Name0" presStyleCnt="0">
        <dgm:presLayoutVars>
          <dgm:resizeHandles/>
        </dgm:presLayoutVars>
      </dgm:prSet>
      <dgm:spPr/>
    </dgm:pt>
    <dgm:pt modelId="{C4220579-FFA4-4F4F-AAFA-9E7B37A42338}" type="pres">
      <dgm:prSet presAssocID="{0E593458-13B6-4821-B6C5-5DCB663DF843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4A38EA9-CC73-432B-90C1-4F9954521EBA}" type="pres">
      <dgm:prSet presAssocID="{DF10936B-D02B-4263-9E0C-7792E98D12EA}" presName="space" presStyleCnt="0"/>
      <dgm:spPr/>
    </dgm:pt>
    <dgm:pt modelId="{E3115DA0-B1FC-46C2-A764-0AF383A30183}" type="pres">
      <dgm:prSet presAssocID="{89E4FAAD-AAC2-4B2F-8914-5BAA4033ADBE}" presName="text" presStyleLbl="node1" presStyleIdx="1" presStyleCnt="3" custScaleX="16864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610C521-8307-4A22-918A-D9C676BC7D07}" type="pres">
      <dgm:prSet presAssocID="{1FAC6014-6862-49DD-8799-A791C8864FAF}" presName="space" presStyleCnt="0"/>
      <dgm:spPr/>
    </dgm:pt>
    <dgm:pt modelId="{3A47302E-BA6F-4517-8CCC-CBFBEE6DCEF7}" type="pres">
      <dgm:prSet presAssocID="{5E48F53F-8B06-43D2-AE73-DA7CF09CEDF8}" presName="text" presStyleLbl="node1" presStyleIdx="2" presStyleCnt="3" custScaleX="18069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8050B76-0E87-497E-BF79-54B4B14479ED}" srcId="{ADE4466E-9847-4B90-9373-22C49B0BC254}" destId="{0E593458-13B6-4821-B6C5-5DCB663DF843}" srcOrd="0" destOrd="0" parTransId="{1D4CBCF6-80B5-47EE-A07C-19B5AF77F22D}" sibTransId="{DF10936B-D02B-4263-9E0C-7792E98D12EA}"/>
    <dgm:cxn modelId="{30CB143F-F5C2-4D43-88F3-F574D0A9FDE3}" type="presOf" srcId="{ADE4466E-9847-4B90-9373-22C49B0BC254}" destId="{EC4CC5CB-5239-4D69-A109-16BD5C5C9C71}" srcOrd="0" destOrd="0" presId="urn:diagrams.loki3.com/VaryingWidthList"/>
    <dgm:cxn modelId="{6806CCE8-A291-4642-99E9-EBB0E31262B7}" type="presOf" srcId="{5E48F53F-8B06-43D2-AE73-DA7CF09CEDF8}" destId="{3A47302E-BA6F-4517-8CCC-CBFBEE6DCEF7}" srcOrd="0" destOrd="0" presId="urn:diagrams.loki3.com/VaryingWidthList"/>
    <dgm:cxn modelId="{F28854CC-FA77-4C3C-9EC3-8EB0FF554C6A}" srcId="{ADE4466E-9847-4B90-9373-22C49B0BC254}" destId="{89E4FAAD-AAC2-4B2F-8914-5BAA4033ADBE}" srcOrd="1" destOrd="0" parTransId="{FF517396-1710-4AE0-896F-8F326A61BC13}" sibTransId="{1FAC6014-6862-49DD-8799-A791C8864FAF}"/>
    <dgm:cxn modelId="{86E08B1C-E744-4F51-A79F-57602E922C73}" type="presOf" srcId="{89E4FAAD-AAC2-4B2F-8914-5BAA4033ADBE}" destId="{E3115DA0-B1FC-46C2-A764-0AF383A30183}" srcOrd="0" destOrd="0" presId="urn:diagrams.loki3.com/VaryingWidthList"/>
    <dgm:cxn modelId="{2068106C-A629-4DBD-9A2A-3344631F5D58}" srcId="{ADE4466E-9847-4B90-9373-22C49B0BC254}" destId="{5E48F53F-8B06-43D2-AE73-DA7CF09CEDF8}" srcOrd="2" destOrd="0" parTransId="{66D88822-A272-46D4-9CFD-C13E4FFEE7A8}" sibTransId="{260FF4D7-6D7A-4CA5-AF08-9BE03FB72292}"/>
    <dgm:cxn modelId="{EE91F1C2-97AD-449C-86D8-FEBCB70343EF}" type="presOf" srcId="{0E593458-13B6-4821-B6C5-5DCB663DF843}" destId="{C4220579-FFA4-4F4F-AAFA-9E7B37A42338}" srcOrd="0" destOrd="0" presId="urn:diagrams.loki3.com/VaryingWidthList"/>
    <dgm:cxn modelId="{62758912-4890-4F97-B1E3-7608E45511B7}" type="presParOf" srcId="{EC4CC5CB-5239-4D69-A109-16BD5C5C9C71}" destId="{C4220579-FFA4-4F4F-AAFA-9E7B37A42338}" srcOrd="0" destOrd="0" presId="urn:diagrams.loki3.com/VaryingWidthList"/>
    <dgm:cxn modelId="{618CD038-7B46-4B0A-8EFA-6AEC50ACFEF5}" type="presParOf" srcId="{EC4CC5CB-5239-4D69-A109-16BD5C5C9C71}" destId="{B4A38EA9-CC73-432B-90C1-4F9954521EBA}" srcOrd="1" destOrd="0" presId="urn:diagrams.loki3.com/VaryingWidthList"/>
    <dgm:cxn modelId="{52A20C5C-AAA8-468B-ACA4-599CCA047E88}" type="presParOf" srcId="{EC4CC5CB-5239-4D69-A109-16BD5C5C9C71}" destId="{E3115DA0-B1FC-46C2-A764-0AF383A30183}" srcOrd="2" destOrd="0" presId="urn:diagrams.loki3.com/VaryingWidthList"/>
    <dgm:cxn modelId="{E1B2A000-76F0-4FE5-B495-C4F12DD7EA0B}" type="presParOf" srcId="{EC4CC5CB-5239-4D69-A109-16BD5C5C9C71}" destId="{C610C521-8307-4A22-918A-D9C676BC7D07}" srcOrd="3" destOrd="0" presId="urn:diagrams.loki3.com/VaryingWidthList"/>
    <dgm:cxn modelId="{AE1EC3D1-1D2F-4EFC-B0D0-44D8B135E50C}" type="presParOf" srcId="{EC4CC5CB-5239-4D69-A109-16BD5C5C9C71}" destId="{3A47302E-BA6F-4517-8CCC-CBFBEE6DCEF7}" srcOrd="4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30AB6D-338C-429D-A03B-3172785A43BA}">
      <dsp:nvSpPr>
        <dsp:cNvPr id="0" name=""/>
        <dsp:cNvSpPr/>
      </dsp:nvSpPr>
      <dsp:spPr>
        <a:xfrm>
          <a:off x="2620943" y="1714471"/>
          <a:ext cx="1316075" cy="13160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Engage</a:t>
          </a:r>
          <a:endParaRPr lang="en-GB" sz="2400" kern="1200" dirty="0"/>
        </a:p>
      </dsp:txBody>
      <dsp:txXfrm>
        <a:off x="2813678" y="1907206"/>
        <a:ext cx="930605" cy="930605"/>
      </dsp:txXfrm>
    </dsp:sp>
    <dsp:sp modelId="{0D815CED-43AA-4136-9CE9-6883CC7375C7}">
      <dsp:nvSpPr>
        <dsp:cNvPr id="0" name=""/>
        <dsp:cNvSpPr/>
      </dsp:nvSpPr>
      <dsp:spPr>
        <a:xfrm rot="16200000">
          <a:off x="3080906" y="1498335"/>
          <a:ext cx="396149" cy="36123"/>
        </a:xfrm>
        <a:custGeom>
          <a:avLst/>
          <a:gdLst/>
          <a:ahLst/>
          <a:cxnLst/>
          <a:rect l="0" t="0" r="0" b="0"/>
          <a:pathLst>
            <a:path>
              <a:moveTo>
                <a:pt x="0" y="18061"/>
              </a:moveTo>
              <a:lnTo>
                <a:pt x="396149" y="1806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3269077" y="1506492"/>
        <a:ext cx="19807" cy="19807"/>
      </dsp:txXfrm>
    </dsp:sp>
    <dsp:sp modelId="{52CEC0A9-653B-437B-A555-D616CB02382B}">
      <dsp:nvSpPr>
        <dsp:cNvPr id="0" name=""/>
        <dsp:cNvSpPr/>
      </dsp:nvSpPr>
      <dsp:spPr>
        <a:xfrm>
          <a:off x="2620943" y="2246"/>
          <a:ext cx="1316075" cy="131607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KHDSS Community</a:t>
          </a:r>
          <a:endParaRPr lang="en-GB" sz="1300" kern="1200" dirty="0"/>
        </a:p>
      </dsp:txBody>
      <dsp:txXfrm>
        <a:off x="2813678" y="194981"/>
        <a:ext cx="930605" cy="930605"/>
      </dsp:txXfrm>
    </dsp:sp>
    <dsp:sp modelId="{22674131-152D-4498-B23E-0CACFE1F04C4}">
      <dsp:nvSpPr>
        <dsp:cNvPr id="0" name=""/>
        <dsp:cNvSpPr/>
      </dsp:nvSpPr>
      <dsp:spPr>
        <a:xfrm rot="20520000">
          <a:off x="3895117" y="2089894"/>
          <a:ext cx="396149" cy="36123"/>
        </a:xfrm>
        <a:custGeom>
          <a:avLst/>
          <a:gdLst/>
          <a:ahLst/>
          <a:cxnLst/>
          <a:rect l="0" t="0" r="0" b="0"/>
          <a:pathLst>
            <a:path>
              <a:moveTo>
                <a:pt x="0" y="18061"/>
              </a:moveTo>
              <a:lnTo>
                <a:pt x="396149" y="1806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4083288" y="2098051"/>
        <a:ext cx="19807" cy="19807"/>
      </dsp:txXfrm>
    </dsp:sp>
    <dsp:sp modelId="{AC0FCCEF-3583-4C3A-A116-F1F22B82B422}">
      <dsp:nvSpPr>
        <dsp:cNvPr id="0" name=""/>
        <dsp:cNvSpPr/>
      </dsp:nvSpPr>
      <dsp:spPr>
        <a:xfrm>
          <a:off x="4249365" y="1185364"/>
          <a:ext cx="1316075" cy="131607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Research Participants</a:t>
          </a:r>
          <a:endParaRPr lang="en-GB" sz="1300" kern="1200" dirty="0"/>
        </a:p>
      </dsp:txBody>
      <dsp:txXfrm>
        <a:off x="4442100" y="1378099"/>
        <a:ext cx="930605" cy="930605"/>
      </dsp:txXfrm>
    </dsp:sp>
    <dsp:sp modelId="{6B67047E-E3FF-40CF-A836-1C731093D25B}">
      <dsp:nvSpPr>
        <dsp:cNvPr id="0" name=""/>
        <dsp:cNvSpPr/>
      </dsp:nvSpPr>
      <dsp:spPr>
        <a:xfrm rot="3240000">
          <a:off x="3584116" y="3047056"/>
          <a:ext cx="396149" cy="36123"/>
        </a:xfrm>
        <a:custGeom>
          <a:avLst/>
          <a:gdLst/>
          <a:ahLst/>
          <a:cxnLst/>
          <a:rect l="0" t="0" r="0" b="0"/>
          <a:pathLst>
            <a:path>
              <a:moveTo>
                <a:pt x="0" y="18061"/>
              </a:moveTo>
              <a:lnTo>
                <a:pt x="396149" y="1806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3772287" y="3055214"/>
        <a:ext cx="19807" cy="19807"/>
      </dsp:txXfrm>
    </dsp:sp>
    <dsp:sp modelId="{09CEA66B-BB7B-4C87-8C3A-961A59C25A0B}">
      <dsp:nvSpPr>
        <dsp:cNvPr id="0" name=""/>
        <dsp:cNvSpPr/>
      </dsp:nvSpPr>
      <dsp:spPr>
        <a:xfrm>
          <a:off x="3627363" y="3099690"/>
          <a:ext cx="1316075" cy="131607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KWTRP Staff</a:t>
          </a:r>
          <a:endParaRPr lang="en-GB" sz="1300" kern="1200" dirty="0"/>
        </a:p>
      </dsp:txBody>
      <dsp:txXfrm>
        <a:off x="3820098" y="3292425"/>
        <a:ext cx="930605" cy="930605"/>
      </dsp:txXfrm>
    </dsp:sp>
    <dsp:sp modelId="{0595E17F-4F84-4AF9-A332-0FA7F3A1105B}">
      <dsp:nvSpPr>
        <dsp:cNvPr id="0" name=""/>
        <dsp:cNvSpPr/>
      </dsp:nvSpPr>
      <dsp:spPr>
        <a:xfrm rot="7560000">
          <a:off x="2577696" y="3047056"/>
          <a:ext cx="396149" cy="36123"/>
        </a:xfrm>
        <a:custGeom>
          <a:avLst/>
          <a:gdLst/>
          <a:ahLst/>
          <a:cxnLst/>
          <a:rect l="0" t="0" r="0" b="0"/>
          <a:pathLst>
            <a:path>
              <a:moveTo>
                <a:pt x="0" y="18061"/>
              </a:moveTo>
              <a:lnTo>
                <a:pt x="396149" y="1806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2765867" y="3055214"/>
        <a:ext cx="19807" cy="19807"/>
      </dsp:txXfrm>
    </dsp:sp>
    <dsp:sp modelId="{776FA9AE-CC49-47B6-A9E8-7217A8586FF2}">
      <dsp:nvSpPr>
        <dsp:cNvPr id="0" name=""/>
        <dsp:cNvSpPr/>
      </dsp:nvSpPr>
      <dsp:spPr>
        <a:xfrm>
          <a:off x="1614522" y="3099690"/>
          <a:ext cx="1316075" cy="131607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Stakeholders </a:t>
          </a:r>
          <a:endParaRPr lang="en-GB" sz="1300" kern="1200" dirty="0"/>
        </a:p>
      </dsp:txBody>
      <dsp:txXfrm>
        <a:off x="1807257" y="3292425"/>
        <a:ext cx="930605" cy="930605"/>
      </dsp:txXfrm>
    </dsp:sp>
    <dsp:sp modelId="{7505C5C0-8527-4844-8C12-F0C2DB45240A}">
      <dsp:nvSpPr>
        <dsp:cNvPr id="0" name=""/>
        <dsp:cNvSpPr/>
      </dsp:nvSpPr>
      <dsp:spPr>
        <a:xfrm rot="11880000">
          <a:off x="2266695" y="2089894"/>
          <a:ext cx="396149" cy="36123"/>
        </a:xfrm>
        <a:custGeom>
          <a:avLst/>
          <a:gdLst/>
          <a:ahLst/>
          <a:cxnLst/>
          <a:rect l="0" t="0" r="0" b="0"/>
          <a:pathLst>
            <a:path>
              <a:moveTo>
                <a:pt x="0" y="18061"/>
              </a:moveTo>
              <a:lnTo>
                <a:pt x="396149" y="1806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2454866" y="2098051"/>
        <a:ext cx="19807" cy="19807"/>
      </dsp:txXfrm>
    </dsp:sp>
    <dsp:sp modelId="{0D638DA8-5F21-47FB-A556-68728FE46BC0}">
      <dsp:nvSpPr>
        <dsp:cNvPr id="0" name=""/>
        <dsp:cNvSpPr/>
      </dsp:nvSpPr>
      <dsp:spPr>
        <a:xfrm>
          <a:off x="992520" y="1185364"/>
          <a:ext cx="1316075" cy="1316075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Researchers</a:t>
          </a:r>
          <a:endParaRPr lang="en-GB" sz="1300" kern="1200" dirty="0"/>
        </a:p>
      </dsp:txBody>
      <dsp:txXfrm>
        <a:off x="1185255" y="1378099"/>
        <a:ext cx="930605" cy="9306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D5655E-2BD0-49F5-B2B8-6E50F7A6F032}">
      <dsp:nvSpPr>
        <dsp:cNvPr id="0" name=""/>
        <dsp:cNvSpPr/>
      </dsp:nvSpPr>
      <dsp:spPr>
        <a:xfrm>
          <a:off x="1062166" y="502750"/>
          <a:ext cx="3345836" cy="3345836"/>
        </a:xfrm>
        <a:prstGeom prst="blockArc">
          <a:avLst>
            <a:gd name="adj1" fmla="val 10800000"/>
            <a:gd name="adj2" fmla="val 16200000"/>
            <a:gd name="adj3" fmla="val 4644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18AF73-3BC4-4CD2-BE38-6694E0064A57}">
      <dsp:nvSpPr>
        <dsp:cNvPr id="0" name=""/>
        <dsp:cNvSpPr/>
      </dsp:nvSpPr>
      <dsp:spPr>
        <a:xfrm>
          <a:off x="1062166" y="502750"/>
          <a:ext cx="3345836" cy="3345836"/>
        </a:xfrm>
        <a:prstGeom prst="blockArc">
          <a:avLst>
            <a:gd name="adj1" fmla="val 5400000"/>
            <a:gd name="adj2" fmla="val 10800000"/>
            <a:gd name="adj3" fmla="val 4644"/>
          </a:avLst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1AE864-1D24-43DA-8711-E8195A297164}">
      <dsp:nvSpPr>
        <dsp:cNvPr id="0" name=""/>
        <dsp:cNvSpPr/>
      </dsp:nvSpPr>
      <dsp:spPr>
        <a:xfrm>
          <a:off x="1062166" y="502750"/>
          <a:ext cx="3345836" cy="3345836"/>
        </a:xfrm>
        <a:prstGeom prst="blockArc">
          <a:avLst>
            <a:gd name="adj1" fmla="val 0"/>
            <a:gd name="adj2" fmla="val 5400000"/>
            <a:gd name="adj3" fmla="val 4644"/>
          </a:avLst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5C1187-9DE6-442A-95BE-DE23D84F1E77}">
      <dsp:nvSpPr>
        <dsp:cNvPr id="0" name=""/>
        <dsp:cNvSpPr/>
      </dsp:nvSpPr>
      <dsp:spPr>
        <a:xfrm>
          <a:off x="1062166" y="502750"/>
          <a:ext cx="3345836" cy="3345836"/>
        </a:xfrm>
        <a:prstGeom prst="blockArc">
          <a:avLst>
            <a:gd name="adj1" fmla="val 16200000"/>
            <a:gd name="adj2" fmla="val 0"/>
            <a:gd name="adj3" fmla="val 4644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53640E-B6F6-488F-92E4-77FAF77A4733}">
      <dsp:nvSpPr>
        <dsp:cNvPr id="0" name=""/>
        <dsp:cNvSpPr/>
      </dsp:nvSpPr>
      <dsp:spPr>
        <a:xfrm>
          <a:off x="2012039" y="1404941"/>
          <a:ext cx="1541454" cy="15414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Study managers </a:t>
          </a:r>
          <a:endParaRPr lang="en-US" sz="2000" kern="1200" dirty="0"/>
        </a:p>
      </dsp:txBody>
      <dsp:txXfrm>
        <a:off x="2237780" y="1630682"/>
        <a:ext cx="1089972" cy="1089972"/>
      </dsp:txXfrm>
    </dsp:sp>
    <dsp:sp modelId="{33D23943-5462-4516-B438-7C6E1B32F650}">
      <dsp:nvSpPr>
        <dsp:cNvPr id="0" name=""/>
        <dsp:cNvSpPr/>
      </dsp:nvSpPr>
      <dsp:spPr>
        <a:xfrm>
          <a:off x="1513922" y="2086"/>
          <a:ext cx="2442324" cy="107901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Regulatory</a:t>
          </a:r>
          <a:r>
            <a:rPr lang="en-US" sz="1800" kern="1200" dirty="0" smtClean="0"/>
            <a:t> </a:t>
          </a:r>
          <a:endParaRPr lang="en-US" sz="1800" kern="1200" dirty="0"/>
        </a:p>
      </dsp:txBody>
      <dsp:txXfrm>
        <a:off x="1871592" y="160104"/>
        <a:ext cx="1726984" cy="762981"/>
      </dsp:txXfrm>
    </dsp:sp>
    <dsp:sp modelId="{E75DB511-FB59-40A2-9D42-7C96A2791AFA}">
      <dsp:nvSpPr>
        <dsp:cNvPr id="0" name=""/>
        <dsp:cNvSpPr/>
      </dsp:nvSpPr>
      <dsp:spPr>
        <a:xfrm>
          <a:off x="3379320" y="1636160"/>
          <a:ext cx="1979674" cy="1079017"/>
        </a:xfrm>
        <a:prstGeom prst="ellipse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Quality assurance </a:t>
          </a:r>
          <a:endParaRPr lang="en-US" sz="2400" kern="1200" dirty="0"/>
        </a:p>
      </dsp:txBody>
      <dsp:txXfrm>
        <a:off x="3669237" y="1794178"/>
        <a:ext cx="1399840" cy="762981"/>
      </dsp:txXfrm>
    </dsp:sp>
    <dsp:sp modelId="{BBBF2D98-618E-4327-9283-36A76362E723}">
      <dsp:nvSpPr>
        <dsp:cNvPr id="0" name=""/>
        <dsp:cNvSpPr/>
      </dsp:nvSpPr>
      <dsp:spPr>
        <a:xfrm>
          <a:off x="1453054" y="3270233"/>
          <a:ext cx="2564059" cy="1079017"/>
        </a:xfrm>
        <a:prstGeom prst="ellips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Monitoring </a:t>
          </a:r>
          <a:endParaRPr lang="en-US" sz="2800" kern="1200" dirty="0"/>
        </a:p>
      </dsp:txBody>
      <dsp:txXfrm>
        <a:off x="1828552" y="3428251"/>
        <a:ext cx="1813063" cy="762981"/>
      </dsp:txXfrm>
    </dsp:sp>
    <dsp:sp modelId="{A60CFB4A-5433-41EB-9C9F-7BFAE85701E5}">
      <dsp:nvSpPr>
        <dsp:cNvPr id="0" name=""/>
        <dsp:cNvSpPr/>
      </dsp:nvSpPr>
      <dsp:spPr>
        <a:xfrm>
          <a:off x="37411" y="1636160"/>
          <a:ext cx="2127197" cy="1079017"/>
        </a:xfrm>
        <a:prstGeom prst="ellips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Data management </a:t>
          </a:r>
          <a:endParaRPr lang="en-US" sz="2000" kern="1200" dirty="0"/>
        </a:p>
      </dsp:txBody>
      <dsp:txXfrm>
        <a:off x="348932" y="1794178"/>
        <a:ext cx="1504155" cy="7629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220579-FFA4-4F4F-AAFA-9E7B37A42338}">
      <dsp:nvSpPr>
        <dsp:cNvPr id="0" name=""/>
        <dsp:cNvSpPr/>
      </dsp:nvSpPr>
      <dsp:spPr>
        <a:xfrm>
          <a:off x="4423712" y="2124"/>
          <a:ext cx="1665000" cy="1402286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n>
                <a:solidFill>
                  <a:schemeClr val="bg1"/>
                </a:solidFill>
              </a:ln>
            </a:rPr>
            <a:t>correspondence, interviews, press briefs </a:t>
          </a:r>
          <a:endParaRPr lang="en-GB" sz="1800" kern="1200" dirty="0">
            <a:ln>
              <a:solidFill>
                <a:schemeClr val="bg1"/>
              </a:solidFill>
            </a:ln>
          </a:endParaRPr>
        </a:p>
      </dsp:txBody>
      <dsp:txXfrm>
        <a:off x="4423712" y="2124"/>
        <a:ext cx="1665000" cy="1402286"/>
      </dsp:txXfrm>
    </dsp:sp>
    <dsp:sp modelId="{E3115DA0-B1FC-46C2-A764-0AF383A30183}">
      <dsp:nvSpPr>
        <dsp:cNvPr id="0" name=""/>
        <dsp:cNvSpPr/>
      </dsp:nvSpPr>
      <dsp:spPr>
        <a:xfrm>
          <a:off x="4402452" y="1474525"/>
          <a:ext cx="1707520" cy="14022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Briefing meetings, </a:t>
          </a:r>
          <a:r>
            <a:rPr lang="en-GB" sz="1800" kern="1200" dirty="0" err="1" smtClean="0"/>
            <a:t>Adhoc</a:t>
          </a:r>
          <a:r>
            <a:rPr lang="en-GB" sz="1800" kern="1200" dirty="0" smtClean="0"/>
            <a:t> briefs   </a:t>
          </a:r>
          <a:endParaRPr lang="en-GB" sz="1800" kern="1200" dirty="0"/>
        </a:p>
      </dsp:txBody>
      <dsp:txXfrm>
        <a:off x="4402452" y="1474525"/>
        <a:ext cx="1707520" cy="1402286"/>
      </dsp:txXfrm>
    </dsp:sp>
    <dsp:sp modelId="{3A47302E-BA6F-4517-8CCC-CBFBEE6DCEF7}">
      <dsp:nvSpPr>
        <dsp:cNvPr id="0" name=""/>
        <dsp:cNvSpPr/>
      </dsp:nvSpPr>
      <dsp:spPr>
        <a:xfrm>
          <a:off x="4300814" y="2946926"/>
          <a:ext cx="1910796" cy="1402286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Seminars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Info giving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Consent sessions</a:t>
          </a:r>
          <a:endParaRPr lang="en-GB" sz="1800" kern="1200" dirty="0"/>
        </a:p>
      </dsp:txBody>
      <dsp:txXfrm>
        <a:off x="4300814" y="2946926"/>
        <a:ext cx="1910796" cy="14022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A207F-0F91-42F2-96D0-049C6003623B}" type="datetimeFigureOut">
              <a:rPr lang="en-US"/>
              <a:t>11/9/2015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67D4A-04CB-4EDF-8FB1-342A02FC8EC5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C13F5-F2B1-464B-BE8F-27ABFBD2FBDE}" type="datetimeFigureOut">
              <a:rPr lang="en-US"/>
              <a:t>11/9/2015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1351F-DBB1-4664-ADA9-83BC7CB8848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Amid the background of such media in Kenya we began the study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2821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study was part</a:t>
            </a:r>
            <a:r>
              <a:rPr lang="en-GB" baseline="0" dirty="0" smtClean="0"/>
              <a:t> of a consortium funded by the WT, ZEBOV. It includes the Geneva, Gabon, Germany sites with WHO oversight.  Approvals were 18</a:t>
            </a:r>
            <a:r>
              <a:rPr lang="en-GB" baseline="30000" dirty="0" smtClean="0"/>
              <a:t>th</a:t>
            </a:r>
            <a:r>
              <a:rPr lang="en-GB" baseline="0" dirty="0" smtClean="0"/>
              <a:t> November and 8</a:t>
            </a:r>
            <a:r>
              <a:rPr lang="en-GB" baseline="30000" dirty="0" smtClean="0"/>
              <a:t>th</a:t>
            </a:r>
            <a:r>
              <a:rPr lang="en-GB" baseline="0" dirty="0" smtClean="0"/>
              <a:t> December 2014 for IRB and regulatory. There are other Ebola vaccines under investigation: cAd3</a:t>
            </a:r>
          </a:p>
          <a:p>
            <a:r>
              <a:rPr lang="en-GB" baseline="0" dirty="0" smtClean="0"/>
              <a:t>-</a:t>
            </a:r>
          </a:p>
          <a:p>
            <a:r>
              <a:rPr lang="en-GB" baseline="0" dirty="0" smtClean="0"/>
              <a:t>EBO, Ad26.ZEBOV/MVA</a:t>
            </a:r>
          </a:p>
          <a:p>
            <a:r>
              <a:rPr lang="en-GB" baseline="0" dirty="0" smtClean="0"/>
              <a:t>-</a:t>
            </a:r>
          </a:p>
          <a:p>
            <a:r>
              <a:rPr lang="en-GB" baseline="0" dirty="0" smtClean="0"/>
              <a:t>BN</a:t>
            </a:r>
          </a:p>
          <a:p>
            <a:r>
              <a:rPr lang="en-GB" baseline="0" dirty="0" smtClean="0"/>
              <a:t>-</a:t>
            </a:r>
          </a:p>
          <a:p>
            <a:r>
              <a:rPr lang="en-GB" baseline="0" dirty="0" smtClean="0"/>
              <a:t>Filo,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4417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doses are 3X10(^6) and 2</a:t>
            </a:r>
            <a:r>
              <a:rPr lang="en-GB" baseline="0" dirty="0" smtClean="0"/>
              <a:t> </a:t>
            </a:r>
            <a:r>
              <a:rPr lang="en-GB" dirty="0" smtClean="0"/>
              <a:t>X10(^7).</a:t>
            </a:r>
            <a:r>
              <a:rPr lang="en-GB" baseline="0" dirty="0" smtClean="0"/>
              <a:t> Other doses, higher and lower were tested at other sites.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5267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What does CAST mean</a:t>
            </a:r>
            <a:r>
              <a:rPr lang="en-GB" baseline="0" dirty="0" smtClean="0"/>
              <a:t> 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5810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They did not vary between groups but safety was more prominent</a:t>
            </a:r>
            <a:r>
              <a:rPr lang="en-GB" baseline="0" dirty="0" smtClean="0"/>
              <a:t> to those who chose to enrol than those just interested to hear about it or being informed.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34385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 phase 2/3 trial with plans to vaccinate 10,000 people in 190 rings, with those vaccinated followed up for three months. The trial is voluntary.</a:t>
            </a:r>
          </a:p>
          <a:p>
            <a:r>
              <a:rPr lang="en-GB" dirty="0" smtClean="0"/>
              <a:t>No</a:t>
            </a:r>
            <a:r>
              <a:rPr lang="en-GB" baseline="0" dirty="0" smtClean="0"/>
              <a:t> cases in Liberia since July 2015. Still cases and deaths reported in Guinea and Sierra Leone.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781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02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92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25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11/9/2015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999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11/9/2015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46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11/9/2015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8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11/9/2015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73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11/9/2015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08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E47C5-A7EA-4662-BC40-AF622032861F}" type="datetimeFigureOut">
              <a:rPr lang="en-US" smtClean="0"/>
              <a:t>11/9/2015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F7EEA-B098-45C3-A03D-4FBFBAA12F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26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65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9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9712D-992A-4AB1-A5C2-575F75921AA2}" type="datetimeFigureOut">
              <a:rPr lang="en-US" smtClean="0"/>
              <a:pPr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323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em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llcome.ac.uk/News/Media-office/Press-releases/2014/WTP057790.ht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emf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1226517"/>
          </a:xfrm>
        </p:spPr>
        <p:txBody>
          <a:bodyPr/>
          <a:lstStyle/>
          <a:p>
            <a:r>
              <a:rPr lang="en-US" b="1" dirty="0" smtClean="0"/>
              <a:t>Ebola phase 1 vaccine trial 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3892" y="3140968"/>
            <a:ext cx="9611369" cy="2116832"/>
          </a:xfrm>
        </p:spPr>
        <p:txBody>
          <a:bodyPr>
            <a:noAutofit/>
          </a:bodyPr>
          <a:lstStyle/>
          <a:p>
            <a:r>
              <a:rPr lang="en-GB" sz="3200" dirty="0" smtClean="0"/>
              <a:t>A case study of ‘best practices’ in community engagement</a:t>
            </a:r>
          </a:p>
          <a:p>
            <a:endParaRPr lang="en-GB" sz="3200" dirty="0"/>
          </a:p>
          <a:p>
            <a:r>
              <a:rPr lang="en-GB" sz="3200" dirty="0" smtClean="0"/>
              <a:t>Ms </a:t>
            </a:r>
            <a:r>
              <a:rPr lang="en-GB" sz="3200" dirty="0"/>
              <a:t>Maureen </a:t>
            </a:r>
            <a:r>
              <a:rPr lang="en-GB" sz="3200" dirty="0" smtClean="0"/>
              <a:t>Njue </a:t>
            </a:r>
            <a:endParaRPr lang="en-GB" sz="3200" dirty="0"/>
          </a:p>
          <a:p>
            <a:r>
              <a:rPr lang="en-GB" sz="3200" dirty="0" smtClean="0"/>
              <a:t>Dr Patricia </a:t>
            </a:r>
            <a:r>
              <a:rPr lang="en-GB" sz="3200" dirty="0" smtClean="0"/>
              <a:t>Njuguna</a:t>
            </a:r>
          </a:p>
          <a:p>
            <a:r>
              <a:rPr lang="en-GB" sz="3200" dirty="0" smtClean="0"/>
              <a:t>KEMRI </a:t>
            </a:r>
            <a:r>
              <a:rPr lang="en-GB" sz="3200" dirty="0" err="1" smtClean="0"/>
              <a:t>Wellcome</a:t>
            </a:r>
            <a:r>
              <a:rPr lang="en-GB" sz="3200" dirty="0" smtClean="0"/>
              <a:t> Trust Research Programme, Kenya.</a:t>
            </a:r>
            <a:r>
              <a:rPr lang="en-GB" sz="3200" dirty="0" smtClean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7982" y="365127"/>
            <a:ext cx="10512862" cy="759618"/>
          </a:xfrm>
        </p:spPr>
        <p:txBody>
          <a:bodyPr/>
          <a:lstStyle/>
          <a:p>
            <a:r>
              <a:rPr lang="en-US" b="1" dirty="0" smtClean="0"/>
              <a:t>Outline </a:t>
            </a:r>
            <a:endParaRPr lang="en-US" b="1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7982" y="1124745"/>
            <a:ext cx="10512862" cy="505221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 smtClean="0"/>
              <a:t>KEMRI-Wellcome Trust, Kilifi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 smtClean="0"/>
              <a:t>KEMRI’s Community Engagement Programme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 smtClean="0"/>
              <a:t>The Phase 1 Ebola trial in Kenya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 smtClean="0"/>
              <a:t>Study Specific Community </a:t>
            </a:r>
            <a:r>
              <a:rPr lang="en-US" sz="3200" dirty="0"/>
              <a:t>E</a:t>
            </a:r>
            <a:r>
              <a:rPr lang="en-US" sz="3200" dirty="0" smtClean="0"/>
              <a:t>ngagement plan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 smtClean="0"/>
              <a:t>Issues  arising from various stakeholders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 smtClean="0"/>
              <a:t>Reflections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7082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188640"/>
            <a:ext cx="6600799" cy="720080"/>
          </a:xfrm>
        </p:spPr>
        <p:txBody>
          <a:bodyPr>
            <a:normAutofit/>
          </a:bodyPr>
          <a:lstStyle/>
          <a:p>
            <a:r>
              <a:rPr lang="en-US" dirty="0" smtClean="0"/>
              <a:t>KEMRI/Wellcome Trust, Kilifi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1844" y="4518045"/>
            <a:ext cx="5036389" cy="1658918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6" descr="viewim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93812" y="1057085"/>
            <a:ext cx="3277104" cy="2734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23338" y="4145012"/>
            <a:ext cx="116037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KEMRI/WT, </a:t>
            </a:r>
            <a:r>
              <a:rPr lang="en-US" sz="2400" dirty="0"/>
              <a:t>Kilifi </a:t>
            </a:r>
            <a:r>
              <a:rPr lang="en-US" sz="2400" dirty="0" smtClean="0"/>
              <a:t>- one </a:t>
            </a:r>
            <a:r>
              <a:rPr lang="en-US" sz="2400" dirty="0"/>
              <a:t>of the 12 centers of the Kenya Medical Research Institute (KEMRI)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Collaborative site between KEMRI, Oxford University and the Wellcome Trust, UK </a:t>
            </a:r>
            <a:endParaRPr lang="en-US" sz="2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In operation in Kilifi for over 25 years; 16 DSS locations; Kilifi Hospital; Peripheral facilities  </a:t>
            </a: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Kilifi </a:t>
            </a:r>
            <a:r>
              <a:rPr lang="en-US" sz="2400" dirty="0"/>
              <a:t>and Nairobi </a:t>
            </a:r>
            <a:r>
              <a:rPr lang="en-US" sz="2400" dirty="0" smtClean="0"/>
              <a:t>sites; Nearly </a:t>
            </a:r>
            <a:r>
              <a:rPr lang="en-US" sz="2400" dirty="0"/>
              <a:t>800 </a:t>
            </a:r>
            <a:r>
              <a:rPr lang="en-US" sz="2400" dirty="0" smtClean="0"/>
              <a:t>staff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Many international collaborations; main funder – Wellcome Trust, UK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4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916" y="1097062"/>
            <a:ext cx="3424096" cy="269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softkenya.com/county/wp-content/uploads/sites/107/2015/05/Counties-in-Keny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180" y="87927"/>
            <a:ext cx="3035727" cy="392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12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27429" y="215007"/>
            <a:ext cx="10512862" cy="543594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Kilifi Context </a:t>
            </a:r>
            <a:endParaRPr lang="en-US" b="1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333772" y="4496236"/>
            <a:ext cx="11305255" cy="2109486"/>
          </a:xfrm>
        </p:spPr>
        <p:txBody>
          <a:bodyPr>
            <a:normAutofit fontScale="40000" lnSpcReduction="20000"/>
          </a:bodyPr>
          <a:lstStyle/>
          <a:p>
            <a:pPr algn="ctr">
              <a:buFont typeface="Wingdings" panose="05000000000000000000" pitchFamily="2" charset="2"/>
              <a:buChar char="§"/>
            </a:pPr>
            <a:r>
              <a:rPr lang="en-US" altLang="en-US" sz="6000" dirty="0" smtClean="0"/>
              <a:t>High poverty rates; low literacy levels  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en-US" altLang="en-US" sz="6000" dirty="0" smtClean="0"/>
              <a:t>High morbidity and mortality rates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en-US" altLang="en-US" sz="6000" dirty="0" smtClean="0"/>
              <a:t>Public health facilities constrained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en-US" altLang="en-US" sz="6000" dirty="0" smtClean="0"/>
              <a:t>Differing norms, values, technological info 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en-US" altLang="en-US" sz="6000" dirty="0" smtClean="0"/>
              <a:t>Differences in resources and power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6" name="Picture 3" descr="C:\Documents and Settings\mnjue\Desktop\Maureen\Tiah Photos\Pingilikani\IMG_09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48961" y="925572"/>
            <a:ext cx="3393775" cy="3437397"/>
          </a:xfrm>
          <a:prstGeom prst="rect">
            <a:avLst/>
          </a:prstGeom>
          <a:noFill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58" y="925572"/>
            <a:ext cx="4117958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http://keshokenya.org/theneed/theneed/athome_files/blocks_image_3_1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90" y="925572"/>
            <a:ext cx="4039370" cy="304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464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37828" y="548680"/>
            <a:ext cx="10512862" cy="90363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 dirty="0" smtClean="0"/>
              <a:t>Goals of KWTRP’s Community Engagement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53852" y="1916832"/>
            <a:ext cx="9865096" cy="4255368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3200" dirty="0" smtClean="0"/>
              <a:t>Building </a:t>
            </a:r>
            <a:r>
              <a:rPr lang="en-US" sz="3200" dirty="0"/>
              <a:t>mutual understanding with </a:t>
            </a:r>
            <a:r>
              <a:rPr lang="en-US" sz="3200" dirty="0" smtClean="0"/>
              <a:t>communities</a:t>
            </a:r>
          </a:p>
          <a:p>
            <a:pPr marL="0" indent="0">
              <a:spcAft>
                <a:spcPts val="1200"/>
              </a:spcAft>
              <a:buNone/>
            </a:pPr>
            <a:endParaRPr lang="en-US" sz="3200" dirty="0"/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3200" dirty="0" smtClean="0"/>
              <a:t>Enhancing </a:t>
            </a:r>
            <a:r>
              <a:rPr lang="en-US" sz="3200" dirty="0"/>
              <a:t>ethical aspects of </a:t>
            </a:r>
            <a:r>
              <a:rPr lang="en-US" sz="3200" dirty="0" smtClean="0"/>
              <a:t>research</a:t>
            </a:r>
          </a:p>
          <a:p>
            <a:pPr marL="0" indent="0">
              <a:spcAft>
                <a:spcPts val="1200"/>
              </a:spcAft>
              <a:buNone/>
            </a:pPr>
            <a:endParaRPr lang="en-US" sz="3200" dirty="0"/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3200" dirty="0" smtClean="0"/>
              <a:t>Providing </a:t>
            </a:r>
            <a:r>
              <a:rPr lang="en-US" sz="3200" dirty="0"/>
              <a:t>feedback on research findings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en-US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en-US" dirty="0" smtClean="0"/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en-US" sz="28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en-US" sz="28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6244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21804" y="371832"/>
            <a:ext cx="10873056" cy="68761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Community Engagement Strategies at KWTRP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05780" y="1375414"/>
            <a:ext cx="5468437" cy="39978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Programme-wide CE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Focuses on the KHDSS area (16 locations)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KCR Network (222 Community Members)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Community Outreaches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Open Days for opinion leaders (chiefs, village elders, CBO chairs)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School Engagement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6310436" y="1412777"/>
            <a:ext cx="5332610" cy="396044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Study Specific CE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CE template developed for study teams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Communication language and ICF translation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CLG </a:t>
            </a:r>
            <a:r>
              <a:rPr lang="en-US" dirty="0"/>
              <a:t>&amp; Study teams </a:t>
            </a:r>
            <a:r>
              <a:rPr lang="en-US" dirty="0" smtClean="0"/>
              <a:t>meetings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CAST (Community Advice for Study Specific Teams)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13676" y="5392278"/>
            <a:ext cx="10265311" cy="914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Community Liaison Group (CLG) 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3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342345"/>
            <a:ext cx="9144000" cy="638383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latin typeface="+mn-lt"/>
              </a:rPr>
              <a:t>Who do we engage? </a:t>
            </a:r>
            <a:endParaRPr lang="en-GB" b="1" dirty="0">
              <a:latin typeface="+mn-lt"/>
            </a:endParaRPr>
          </a:p>
        </p:txBody>
      </p:sp>
      <p:graphicFrame>
        <p:nvGraphicFramePr>
          <p:cNvPr id="5" name="Diagram 4"/>
          <p:cNvGraphicFramePr/>
          <p:nvPr>
            <p:extLst/>
          </p:nvPr>
        </p:nvGraphicFramePr>
        <p:xfrm>
          <a:off x="2722563" y="1554163"/>
          <a:ext cx="6557962" cy="4418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22501" y="1928813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KCR Network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32801" y="1928813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Open Days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438" y="3509963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Schools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32801" y="3509963"/>
            <a:ext cx="204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Outreach activities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32800" y="5281614"/>
            <a:ext cx="191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Interface Staff training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03438" y="5361545"/>
            <a:ext cx="191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Review-research proposals</a:t>
            </a:r>
          </a:p>
        </p:txBody>
      </p:sp>
    </p:spTree>
    <p:extLst>
      <p:ext uri="{BB962C8B-B14F-4D97-AF65-F5344CB8AC3E}">
        <p14:creationId xmlns:p14="http://schemas.microsoft.com/office/powerpoint/2010/main" val="162198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01924" y="2564904"/>
            <a:ext cx="9720774" cy="1286025"/>
          </a:xfrm>
        </p:spPr>
        <p:txBody>
          <a:bodyPr/>
          <a:lstStyle/>
          <a:p>
            <a:r>
              <a:rPr lang="en-US" b="1" dirty="0" smtClean="0"/>
              <a:t>The Ebola Vaccine Trial in Kilifi, Kenya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54782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7084" y="1691630"/>
            <a:ext cx="6996031" cy="16023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916" y="4551263"/>
            <a:ext cx="8170322" cy="21711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7" y="40831"/>
            <a:ext cx="6494358" cy="13045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3049" y="562540"/>
            <a:ext cx="6452908" cy="9270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/>
          <a:srcRect t="50" b="-50"/>
          <a:stretch/>
        </p:blipFill>
        <p:spPr>
          <a:xfrm>
            <a:off x="2854897" y="3141873"/>
            <a:ext cx="7989394" cy="16473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07606" y="2849410"/>
            <a:ext cx="3175508" cy="36923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1799" dirty="0"/>
          </a:p>
        </p:txBody>
      </p:sp>
      <p:sp>
        <p:nvSpPr>
          <p:cNvPr id="8" name="TextBox 7"/>
          <p:cNvSpPr txBox="1"/>
          <p:nvPr/>
        </p:nvSpPr>
        <p:spPr>
          <a:xfrm>
            <a:off x="6820127" y="4376426"/>
            <a:ext cx="4024164" cy="369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1799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62831" y="6269728"/>
            <a:ext cx="4142944" cy="49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83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Clinical </a:t>
            </a:r>
            <a:r>
              <a:rPr lang="en-GB" dirty="0"/>
              <a:t>T</a:t>
            </a:r>
            <a:r>
              <a:rPr lang="en-GB" dirty="0" smtClean="0"/>
              <a:t>rials </a:t>
            </a:r>
            <a:r>
              <a:rPr lang="en-GB" dirty="0"/>
              <a:t>F</a:t>
            </a:r>
            <a:r>
              <a:rPr lang="en-GB" dirty="0" smtClean="0"/>
              <a:t>acility, 2006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"To be a centre of regional excellence in the conduct of clinical trials and research training“</a:t>
            </a:r>
          </a:p>
          <a:p>
            <a:r>
              <a:rPr lang="en-US" u="sng" dirty="0" smtClean="0"/>
              <a:t>Key studies </a:t>
            </a:r>
          </a:p>
          <a:p>
            <a:r>
              <a:rPr lang="en-GB" dirty="0" err="1" smtClean="0"/>
              <a:t>iPrep</a:t>
            </a:r>
            <a:r>
              <a:rPr lang="en-GB" dirty="0" smtClean="0"/>
              <a:t> phase 1</a:t>
            </a:r>
          </a:p>
          <a:p>
            <a:r>
              <a:rPr lang="en-GB" dirty="0" err="1" smtClean="0"/>
              <a:t>Cotrimoxazole</a:t>
            </a:r>
            <a:endParaRPr lang="en-GB" dirty="0" smtClean="0"/>
          </a:p>
          <a:p>
            <a:r>
              <a:rPr lang="en-GB" dirty="0" smtClean="0"/>
              <a:t>RTSS phase 2 and 3 </a:t>
            </a:r>
          </a:p>
          <a:p>
            <a:r>
              <a:rPr lang="en-GB" dirty="0" smtClean="0"/>
              <a:t>PRISM (</a:t>
            </a:r>
            <a:r>
              <a:rPr lang="en-GB" dirty="0" err="1"/>
              <a:t>S</a:t>
            </a:r>
            <a:r>
              <a:rPr lang="en-GB" dirty="0" err="1" smtClean="0"/>
              <a:t>ynflorix</a:t>
            </a:r>
            <a:r>
              <a:rPr lang="en-GB" dirty="0"/>
              <a:t>) </a:t>
            </a:r>
            <a:endParaRPr lang="en-GB" dirty="0" smtClean="0"/>
          </a:p>
          <a:p>
            <a:r>
              <a:rPr lang="en-GB" dirty="0" smtClean="0"/>
              <a:t>AQUAMAT </a:t>
            </a:r>
            <a:endParaRPr lang="en-GB" dirty="0"/>
          </a:p>
          <a:p>
            <a:r>
              <a:rPr lang="en-GB" dirty="0"/>
              <a:t>FEAST </a:t>
            </a:r>
            <a:endParaRPr lang="en-GB" dirty="0" smtClean="0"/>
          </a:p>
          <a:p>
            <a:r>
              <a:rPr lang="en-GB" dirty="0" smtClean="0"/>
              <a:t>REALITY 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29086945"/>
              </p:ext>
            </p:extLst>
          </p:nvPr>
        </p:nvGraphicFramePr>
        <p:xfrm>
          <a:off x="6170612" y="1825625"/>
          <a:ext cx="5396407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112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188640"/>
            <a:ext cx="10512862" cy="1008113"/>
          </a:xfrm>
        </p:spPr>
        <p:txBody>
          <a:bodyPr/>
          <a:lstStyle/>
          <a:p>
            <a:r>
              <a:rPr lang="en-GB" b="1" dirty="0" smtClean="0"/>
              <a:t>A Phase </a:t>
            </a:r>
            <a:r>
              <a:rPr lang="en-GB" b="1" dirty="0"/>
              <a:t>1 Ebola trial in </a:t>
            </a:r>
            <a:r>
              <a:rPr lang="en-GB" b="1" dirty="0" smtClean="0"/>
              <a:t>Kenya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82" y="1196752"/>
            <a:ext cx="10801046" cy="5184575"/>
          </a:xfrm>
        </p:spPr>
        <p:txBody>
          <a:bodyPr>
            <a:noAutofit/>
          </a:bodyPr>
          <a:lstStyle/>
          <a:p>
            <a:r>
              <a:rPr lang="en-GB" sz="3200" dirty="0" smtClean="0"/>
              <a:t>Part of the ZEBOV consortium</a:t>
            </a:r>
          </a:p>
          <a:p>
            <a:r>
              <a:rPr lang="en-GB" sz="3200" dirty="0" smtClean="0"/>
              <a:t>Enrolled 40 participants </a:t>
            </a:r>
          </a:p>
          <a:p>
            <a:r>
              <a:rPr lang="en-GB" sz="3200" dirty="0" smtClean="0"/>
              <a:t>Study design: Phase </a:t>
            </a:r>
            <a:r>
              <a:rPr lang="en-GB" sz="3200" dirty="0"/>
              <a:t>1, Open-Label, Dose-Escalation Study to Evaluate the Safety and Immunogenicity of the </a:t>
            </a:r>
            <a:r>
              <a:rPr lang="en-GB" sz="3200" dirty="0" smtClean="0"/>
              <a:t>(</a:t>
            </a:r>
            <a:r>
              <a:rPr lang="en-GB" sz="3200" dirty="0"/>
              <a:t>VSV</a:t>
            </a:r>
            <a:r>
              <a:rPr lang="el-GR" sz="3200" dirty="0"/>
              <a:t>Δ</a:t>
            </a:r>
            <a:r>
              <a:rPr lang="en-GB" sz="3200" dirty="0"/>
              <a:t>G-ZEBOV) Ebola Virus Vaccine Candidate in Healthy Adult </a:t>
            </a:r>
            <a:r>
              <a:rPr lang="en-GB" sz="3200" dirty="0" smtClean="0"/>
              <a:t>Volunteers</a:t>
            </a:r>
          </a:p>
          <a:p>
            <a:r>
              <a:rPr lang="en-GB" sz="3200" dirty="0"/>
              <a:t>Registered </a:t>
            </a:r>
            <a:r>
              <a:rPr lang="en-GB" sz="3200" dirty="0" smtClean="0"/>
              <a:t>NCT02296983, </a:t>
            </a:r>
          </a:p>
          <a:p>
            <a:r>
              <a:rPr lang="en-GB" sz="3200" dirty="0" smtClean="0"/>
              <a:t>Study population was health associated workers </a:t>
            </a:r>
          </a:p>
          <a:p>
            <a:r>
              <a:rPr lang="en-GB" sz="3200" dirty="0" smtClean="0"/>
              <a:t>Single dose vaccination</a:t>
            </a:r>
          </a:p>
          <a:p>
            <a:r>
              <a:rPr lang="en-GB" sz="3200" dirty="0" smtClean="0"/>
              <a:t>Follow-up was 12 months from vaccination</a:t>
            </a:r>
            <a:endParaRPr lang="en-GB" sz="3200" dirty="0"/>
          </a:p>
          <a:p>
            <a:pPr marL="0" indent="0">
              <a:buNone/>
            </a:pPr>
            <a:endParaRPr lang="en-GB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837982" y="6381328"/>
            <a:ext cx="10081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3"/>
              </a:rPr>
              <a:t>http://www.wellcome.ac.uk//</a:t>
            </a:r>
            <a:r>
              <a:rPr lang="en-GB" dirty="0" smtClean="0">
                <a:hlinkClick r:id="rId3"/>
              </a:rPr>
              <a:t>News/Media-office/Press-releases/2014/WTP057790.htm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667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365127"/>
            <a:ext cx="10512862" cy="903634"/>
          </a:xfrm>
        </p:spPr>
        <p:txBody>
          <a:bodyPr/>
          <a:lstStyle/>
          <a:p>
            <a:r>
              <a:rPr lang="en-GB" b="1" dirty="0" smtClean="0"/>
              <a:t>Why did we do this?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82" y="1484784"/>
            <a:ext cx="10512862" cy="46921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u="sng" dirty="0" smtClean="0"/>
              <a:t>Primary objective</a:t>
            </a:r>
          </a:p>
          <a:p>
            <a:r>
              <a:rPr lang="en-GB" dirty="0" smtClean="0"/>
              <a:t>To </a:t>
            </a:r>
            <a:r>
              <a:rPr lang="en-GB" dirty="0"/>
              <a:t>evaluate the safety and tolerability of two </a:t>
            </a:r>
            <a:r>
              <a:rPr lang="en-GB" dirty="0" smtClean="0"/>
              <a:t>doses </a:t>
            </a:r>
            <a:r>
              <a:rPr lang="en-GB" dirty="0"/>
              <a:t>of </a:t>
            </a:r>
            <a:r>
              <a:rPr lang="en-GB" dirty="0" smtClean="0"/>
              <a:t>a candidate </a:t>
            </a:r>
            <a:r>
              <a:rPr lang="en-GB" dirty="0" err="1" smtClean="0"/>
              <a:t>ebola</a:t>
            </a:r>
            <a:r>
              <a:rPr lang="en-GB" dirty="0" smtClean="0"/>
              <a:t> vaccine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u="sng" dirty="0" smtClean="0"/>
              <a:t>Why engage the community and stakeholders?</a:t>
            </a:r>
          </a:p>
          <a:p>
            <a:r>
              <a:rPr lang="en-GB" dirty="0"/>
              <a:t>Share the study aims, rationale and what it entails </a:t>
            </a:r>
            <a:endParaRPr lang="en-GB" dirty="0" smtClean="0"/>
          </a:p>
          <a:p>
            <a:r>
              <a:rPr lang="en-GB" dirty="0" smtClean="0"/>
              <a:t>Get feedback on the study processes </a:t>
            </a:r>
          </a:p>
          <a:p>
            <a:r>
              <a:rPr lang="en-GB" dirty="0" smtClean="0"/>
              <a:t>Get </a:t>
            </a:r>
            <a:r>
              <a:rPr lang="en-GB" dirty="0"/>
              <a:t>feedback on </a:t>
            </a:r>
            <a:r>
              <a:rPr lang="en-GB" dirty="0" smtClean="0"/>
              <a:t>the acceptability of the study</a:t>
            </a:r>
            <a:endParaRPr lang="en-GB" dirty="0"/>
          </a:p>
          <a:p>
            <a:endParaRPr lang="en-GB" dirty="0"/>
          </a:p>
          <a:p>
            <a:endParaRPr lang="en-GB" u="sng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925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332657"/>
            <a:ext cx="10512862" cy="720079"/>
          </a:xfrm>
        </p:spPr>
        <p:txBody>
          <a:bodyPr>
            <a:normAutofit/>
          </a:bodyPr>
          <a:lstStyle/>
          <a:p>
            <a:r>
              <a:rPr lang="en-GB" sz="4000" b="1" dirty="0" smtClean="0"/>
              <a:t>Outcome of the engagement planning meeting 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82" y="1484784"/>
            <a:ext cx="10512862" cy="469217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3200" dirty="0" smtClean="0"/>
              <a:t>Identified various stakeholders </a:t>
            </a:r>
          </a:p>
          <a:p>
            <a:pPr>
              <a:lnSpc>
                <a:spcPct val="150000"/>
              </a:lnSpc>
            </a:pPr>
            <a:r>
              <a:rPr lang="en-GB" sz="3200" dirty="0" smtClean="0"/>
              <a:t>Identified the approaches to </a:t>
            </a:r>
            <a:r>
              <a:rPr lang="en-GB" sz="3200" dirty="0"/>
              <a:t>engage various stakeholders </a:t>
            </a:r>
            <a:endParaRPr lang="en-GB" sz="3200" dirty="0" smtClean="0"/>
          </a:p>
          <a:p>
            <a:pPr>
              <a:lnSpc>
                <a:spcPct val="150000"/>
              </a:lnSpc>
            </a:pPr>
            <a:r>
              <a:rPr lang="en-GB" sz="3200" dirty="0" smtClean="0"/>
              <a:t>Developed key messages for the different audiences</a:t>
            </a:r>
          </a:p>
          <a:p>
            <a:pPr>
              <a:lnSpc>
                <a:spcPct val="150000"/>
              </a:lnSpc>
            </a:pPr>
            <a:r>
              <a:rPr lang="en-GB" sz="3200" dirty="0" smtClean="0"/>
              <a:t>Developed a frequently asked questions and answer script for consistency</a:t>
            </a:r>
            <a:endParaRPr lang="en-GB" sz="3200" dirty="0"/>
          </a:p>
          <a:p>
            <a:endParaRPr lang="en-GB" sz="3200" dirty="0" smtClean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02982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0130138"/>
              </p:ext>
            </p:extLst>
          </p:nvPr>
        </p:nvGraphicFramePr>
        <p:xfrm>
          <a:off x="4304919" y="1774163"/>
          <a:ext cx="105124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Down Arrow Callout 4"/>
          <p:cNvSpPr/>
          <p:nvPr/>
        </p:nvSpPr>
        <p:spPr>
          <a:xfrm>
            <a:off x="837982" y="1787627"/>
            <a:ext cx="6933874" cy="1656000"/>
          </a:xfrm>
          <a:prstGeom prst="downArrowCallou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National level – Office of President, Ministry of Health , ERC, IRB, Media  </a:t>
            </a:r>
            <a:endParaRPr lang="en-GB" dirty="0"/>
          </a:p>
        </p:txBody>
      </p:sp>
      <p:sp>
        <p:nvSpPr>
          <p:cNvPr id="4" name="Down Arrow Callout 3"/>
          <p:cNvSpPr/>
          <p:nvPr/>
        </p:nvSpPr>
        <p:spPr>
          <a:xfrm>
            <a:off x="837982" y="3426792"/>
            <a:ext cx="6933874" cy="165600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County Level– Health management committees, Community advisors and Local </a:t>
            </a:r>
            <a:r>
              <a:rPr lang="en-GB" dirty="0"/>
              <a:t>a</a:t>
            </a:r>
            <a:r>
              <a:rPr lang="en-GB" dirty="0" smtClean="0"/>
              <a:t>dministrators </a:t>
            </a:r>
            <a:endParaRPr lang="en-GB" dirty="0"/>
          </a:p>
        </p:txBody>
      </p:sp>
      <p:sp>
        <p:nvSpPr>
          <p:cNvPr id="6" name="Flowchart: Process 5"/>
          <p:cNvSpPr/>
          <p:nvPr/>
        </p:nvSpPr>
        <p:spPr>
          <a:xfrm>
            <a:off x="837982" y="5206961"/>
            <a:ext cx="7056783" cy="1008000"/>
          </a:xfrm>
          <a:prstGeom prst="flowChartProces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Individual level – Health associated staff; potential participants </a:t>
            </a:r>
            <a:endParaRPr lang="en-GB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09990" y="260648"/>
            <a:ext cx="10512862" cy="1065831"/>
          </a:xfrm>
        </p:spPr>
        <p:txBody>
          <a:bodyPr/>
          <a:lstStyle/>
          <a:p>
            <a:r>
              <a:rPr lang="en-GB" b="1" dirty="0" smtClean="0"/>
              <a:t>Who we engaged: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40312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Issues arising from stakeholders 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839570" y="1484785"/>
            <a:ext cx="5156444" cy="648071"/>
          </a:xfrm>
        </p:spPr>
        <p:txBody>
          <a:bodyPr>
            <a:normAutofit/>
          </a:bodyPr>
          <a:lstStyle/>
          <a:p>
            <a:r>
              <a:rPr lang="en-GB" sz="2800" dirty="0" smtClean="0"/>
              <a:t>Engagement 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Site selection – why Kilifi?</a:t>
            </a:r>
          </a:p>
          <a:p>
            <a:r>
              <a:rPr lang="en-GB" dirty="0" smtClean="0"/>
              <a:t>Population included </a:t>
            </a:r>
          </a:p>
          <a:p>
            <a:r>
              <a:rPr lang="en-GB" dirty="0" smtClean="0"/>
              <a:t>Safety issues</a:t>
            </a:r>
          </a:p>
          <a:p>
            <a:r>
              <a:rPr lang="en-GB" dirty="0" smtClean="0"/>
              <a:t>Compliance issues</a:t>
            </a:r>
          </a:p>
          <a:p>
            <a:r>
              <a:rPr lang="en-GB" dirty="0" smtClean="0"/>
              <a:t>Perceived </a:t>
            </a:r>
            <a:r>
              <a:rPr lang="en-GB" dirty="0"/>
              <a:t>stigma and disclosure associated with </a:t>
            </a:r>
            <a:r>
              <a:rPr lang="en-GB" dirty="0" smtClean="0"/>
              <a:t>participation</a:t>
            </a:r>
          </a:p>
          <a:p>
            <a:r>
              <a:rPr lang="en-GB" dirty="0" smtClean="0"/>
              <a:t>Higher </a:t>
            </a:r>
            <a:r>
              <a:rPr lang="en-GB" dirty="0"/>
              <a:t>levels of </a:t>
            </a:r>
            <a:r>
              <a:rPr lang="en-GB" dirty="0" smtClean="0"/>
              <a:t>compensation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593" y="1484785"/>
            <a:ext cx="5181838" cy="648071"/>
          </a:xfrm>
        </p:spPr>
        <p:txBody>
          <a:bodyPr>
            <a:normAutofit/>
          </a:bodyPr>
          <a:lstStyle/>
          <a:p>
            <a:r>
              <a:rPr lang="en-GB" sz="2800" dirty="0" smtClean="0"/>
              <a:t>Individuals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/>
              <a:t>S</a:t>
            </a:r>
            <a:r>
              <a:rPr lang="en-GB" dirty="0" smtClean="0"/>
              <a:t>afety issues </a:t>
            </a:r>
          </a:p>
          <a:p>
            <a:r>
              <a:rPr lang="en-GB" dirty="0" smtClean="0"/>
              <a:t>The study procedures </a:t>
            </a:r>
          </a:p>
          <a:p>
            <a:r>
              <a:rPr lang="en-GB" dirty="0" smtClean="0"/>
              <a:t>The study vaccine</a:t>
            </a:r>
          </a:p>
          <a:p>
            <a:r>
              <a:rPr lang="en-GB" dirty="0" smtClean="0"/>
              <a:t>Ebola the disease </a:t>
            </a:r>
          </a:p>
          <a:p>
            <a:r>
              <a:rPr lang="en-GB" dirty="0" smtClean="0"/>
              <a:t>Tests and samples collected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369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788" y="188641"/>
            <a:ext cx="10871687" cy="792088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Reflecting on the ‘best practices’ in CE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804" y="1124744"/>
            <a:ext cx="11017223" cy="5256168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Achieved the target numbers for the trial </a:t>
            </a:r>
            <a:endParaRPr lang="en-US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Minimized rumours/misconceptions re the trial through continuous communication; PI and study team active interaction with participants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Continuous engagement of stakeholders during study; provided updates on any new developments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We had ‘political’ support  due to the context in which the study was introduced (right from the President, Minister, our Directors, staff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Early involvement of the media – identified individuals who would engage with the media; how to address any crisis that may arise in the study</a:t>
            </a:r>
          </a:p>
          <a:p>
            <a:pPr marL="0" indent="0">
              <a:buNone/>
            </a:pPr>
            <a:r>
              <a:rPr lang="en-US" dirty="0" smtClean="0"/>
              <a:t>?KEY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Important to constantly review engagement strategies for different types of studies; adapt to varying circumstances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62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Where are we now</a:t>
            </a:r>
            <a:endParaRPr lang="en-GB" dirty="0"/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5860" y="1620044"/>
            <a:ext cx="381000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310436" y="1412776"/>
            <a:ext cx="4351338" cy="43513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69978" y="4365104"/>
            <a:ext cx="472443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Head of the Guinean Ebola Response </a:t>
            </a:r>
          </a:p>
          <a:p>
            <a:r>
              <a:rPr lang="en-GB" dirty="0"/>
              <a:t>Co-ordination Dr Sakoba Seita receives</a:t>
            </a:r>
          </a:p>
          <a:p>
            <a:r>
              <a:rPr lang="en-GB" dirty="0"/>
              <a:t>a vaccination at a health centre in Conakry,</a:t>
            </a:r>
          </a:p>
          <a:p>
            <a:r>
              <a:rPr lang="en-GB" dirty="0"/>
              <a:t>Guinea, during the first clinical trials of the </a:t>
            </a:r>
          </a:p>
          <a:p>
            <a:r>
              <a:rPr lang="en-GB" dirty="0"/>
              <a:t>VSV-EBOV vaccine against the Ebola virus.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7706" y="1620044"/>
            <a:ext cx="8233413" cy="331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44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365127"/>
            <a:ext cx="10512862" cy="687610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Acknowledgements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82" y="1412776"/>
            <a:ext cx="10512862" cy="4764187"/>
          </a:xfrm>
        </p:spPr>
        <p:txBody>
          <a:bodyPr/>
          <a:lstStyle/>
          <a:p>
            <a:r>
              <a:rPr lang="en-GB" dirty="0" smtClean="0"/>
              <a:t>GFBR organisers and sponsors</a:t>
            </a:r>
            <a:endParaRPr lang="en-GB" dirty="0"/>
          </a:p>
          <a:p>
            <a:r>
              <a:rPr lang="en-GB" dirty="0" smtClean="0"/>
              <a:t>Ebola CAST members </a:t>
            </a:r>
            <a:r>
              <a:rPr lang="en-GB" dirty="0"/>
              <a:t>: Noni Mumba </a:t>
            </a:r>
            <a:r>
              <a:rPr lang="en-GB" dirty="0" smtClean="0"/>
              <a:t>, Salim Mwalukore, </a:t>
            </a:r>
            <a:r>
              <a:rPr lang="it-IT" dirty="0" smtClean="0"/>
              <a:t>Dorcas Kamuya, Cynthia </a:t>
            </a:r>
            <a:r>
              <a:rPr lang="it-IT" dirty="0"/>
              <a:t>Mauncho, Francis Kombe, </a:t>
            </a:r>
            <a:r>
              <a:rPr lang="it-IT" b="1" dirty="0" smtClean="0"/>
              <a:t>Barbara Mambo</a:t>
            </a:r>
            <a:r>
              <a:rPr lang="it-IT" b="1" dirty="0"/>
              <a:t>, Caroline Ogwang</a:t>
            </a:r>
            <a:r>
              <a:rPr lang="it-IT" b="1" dirty="0" smtClean="0"/>
              <a:t>, Philip Bejon.</a:t>
            </a:r>
          </a:p>
          <a:p>
            <a:r>
              <a:rPr lang="it-IT" dirty="0" smtClean="0"/>
              <a:t>Our KEMRI ERC and Kenya regulator for a thorough and expedited review </a:t>
            </a:r>
            <a:endParaRPr lang="en-GB" dirty="0" smtClean="0"/>
          </a:p>
          <a:p>
            <a:r>
              <a:rPr lang="en-GB" dirty="0" smtClean="0"/>
              <a:t>Sassy Molyneux</a:t>
            </a:r>
          </a:p>
          <a:p>
            <a:r>
              <a:rPr lang="en-GB" dirty="0" smtClean="0"/>
              <a:t>Cynthia Mauncho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667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152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985</Words>
  <Application>Microsoft Office PowerPoint</Application>
  <PresentationFormat>Custom</PresentationFormat>
  <Paragraphs>168</Paragraphs>
  <Slides>19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Euphemia</vt:lpstr>
      <vt:lpstr>Wingdings</vt:lpstr>
      <vt:lpstr>Office Theme</vt:lpstr>
      <vt:lpstr>Ebola phase 1 vaccine trial </vt:lpstr>
      <vt:lpstr>Outline </vt:lpstr>
      <vt:lpstr>KEMRI/Wellcome Trust, Kilifi</vt:lpstr>
      <vt:lpstr>Kilifi Context </vt:lpstr>
      <vt:lpstr>Goals of KWTRP’s Community Engagement </vt:lpstr>
      <vt:lpstr>Community Engagement Strategies at KWTRP</vt:lpstr>
      <vt:lpstr>Who do we engage? </vt:lpstr>
      <vt:lpstr>The Ebola Vaccine Trial in Kilifi, Kenya</vt:lpstr>
      <vt:lpstr>PowerPoint Presentation</vt:lpstr>
      <vt:lpstr>The Clinical Trials Facility, 2006 </vt:lpstr>
      <vt:lpstr>A Phase 1 Ebola trial in Kenya</vt:lpstr>
      <vt:lpstr>Why did we do this?</vt:lpstr>
      <vt:lpstr>Outcome of the engagement planning meeting </vt:lpstr>
      <vt:lpstr>Who we engaged:</vt:lpstr>
      <vt:lpstr>Issues arising from stakeholders </vt:lpstr>
      <vt:lpstr>Reflecting on the ‘best practices’ in CE</vt:lpstr>
      <vt:lpstr>Where are we now</vt:lpstr>
      <vt:lpstr>Acknowledgements </vt:lpstr>
      <vt:lpstr>PowerPoint Presentation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2015-10-07T09:51:09Z</dcterms:created>
  <dcterms:modified xsi:type="dcterms:W3CDTF">2015-11-09T08:30:51Z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TC028011099991</vt:lpwstr>
  </property>
</Properties>
</file>