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44" r:id="rId4"/>
    <p:sldId id="345" r:id="rId5"/>
    <p:sldId id="338" r:id="rId6"/>
    <p:sldId id="339" r:id="rId7"/>
    <p:sldId id="320" r:id="rId8"/>
    <p:sldId id="291" r:id="rId9"/>
    <p:sldId id="349" r:id="rId10"/>
    <p:sldId id="342" r:id="rId11"/>
    <p:sldId id="346" r:id="rId12"/>
    <p:sldId id="348" r:id="rId13"/>
    <p:sldId id="351" r:id="rId14"/>
    <p:sldId id="358" r:id="rId15"/>
    <p:sldId id="297" r:id="rId16"/>
    <p:sldId id="352" r:id="rId17"/>
    <p:sldId id="353" r:id="rId18"/>
    <p:sldId id="354" r:id="rId19"/>
    <p:sldId id="355" r:id="rId20"/>
    <p:sldId id="356" r:id="rId21"/>
    <p:sldId id="35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1260" autoAdjust="0"/>
    <p:restoredTop sz="94660"/>
  </p:normalViewPr>
  <p:slideViewPr>
    <p:cSldViewPr>
      <p:cViewPr>
        <p:scale>
          <a:sx n="70" d="100"/>
          <a:sy n="70" d="100"/>
        </p:scale>
        <p:origin x="-80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6247594050743651E-2"/>
          <c:y val="6.0185185185185182E-2"/>
          <c:w val="0.86486351706036746"/>
          <c:h val="0.8008486153656234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Cases, Guinea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Sheet1!$A$2:$A$141</c:f>
              <c:numCache>
                <c:formatCode>m/d/yyyy</c:formatCode>
                <c:ptCount val="140"/>
                <c:pt idx="0">
                  <c:v>41699</c:v>
                </c:pt>
                <c:pt idx="1">
                  <c:v>41700</c:v>
                </c:pt>
                <c:pt idx="2">
                  <c:v>41701</c:v>
                </c:pt>
                <c:pt idx="3">
                  <c:v>41702</c:v>
                </c:pt>
                <c:pt idx="4">
                  <c:v>41703</c:v>
                </c:pt>
                <c:pt idx="5">
                  <c:v>41704</c:v>
                </c:pt>
                <c:pt idx="6">
                  <c:v>41705</c:v>
                </c:pt>
                <c:pt idx="7">
                  <c:v>41706</c:v>
                </c:pt>
                <c:pt idx="8">
                  <c:v>41707</c:v>
                </c:pt>
                <c:pt idx="9">
                  <c:v>41708</c:v>
                </c:pt>
                <c:pt idx="10">
                  <c:v>41709</c:v>
                </c:pt>
                <c:pt idx="11">
                  <c:v>41710</c:v>
                </c:pt>
                <c:pt idx="12">
                  <c:v>41711</c:v>
                </c:pt>
                <c:pt idx="13">
                  <c:v>41712</c:v>
                </c:pt>
                <c:pt idx="14">
                  <c:v>41713</c:v>
                </c:pt>
                <c:pt idx="15">
                  <c:v>41714</c:v>
                </c:pt>
                <c:pt idx="16">
                  <c:v>41715</c:v>
                </c:pt>
                <c:pt idx="17">
                  <c:v>41716</c:v>
                </c:pt>
                <c:pt idx="18">
                  <c:v>41717</c:v>
                </c:pt>
                <c:pt idx="19">
                  <c:v>41718</c:v>
                </c:pt>
                <c:pt idx="20">
                  <c:v>41719</c:v>
                </c:pt>
                <c:pt idx="21">
                  <c:v>41720</c:v>
                </c:pt>
                <c:pt idx="22">
                  <c:v>41721</c:v>
                </c:pt>
                <c:pt idx="23">
                  <c:v>41722</c:v>
                </c:pt>
                <c:pt idx="24">
                  <c:v>41723</c:v>
                </c:pt>
                <c:pt idx="25">
                  <c:v>41724</c:v>
                </c:pt>
                <c:pt idx="26">
                  <c:v>41725</c:v>
                </c:pt>
                <c:pt idx="27">
                  <c:v>41729</c:v>
                </c:pt>
                <c:pt idx="28">
                  <c:v>41730</c:v>
                </c:pt>
                <c:pt idx="29">
                  <c:v>41731</c:v>
                </c:pt>
                <c:pt idx="30">
                  <c:v>41736</c:v>
                </c:pt>
                <c:pt idx="31">
                  <c:v>41739</c:v>
                </c:pt>
                <c:pt idx="32">
                  <c:v>41746</c:v>
                </c:pt>
                <c:pt idx="33">
                  <c:v>41750</c:v>
                </c:pt>
                <c:pt idx="34">
                  <c:v>41752</c:v>
                </c:pt>
                <c:pt idx="35">
                  <c:v>41759</c:v>
                </c:pt>
                <c:pt idx="36">
                  <c:v>41764</c:v>
                </c:pt>
                <c:pt idx="37">
                  <c:v>41773</c:v>
                </c:pt>
                <c:pt idx="38">
                  <c:v>41782</c:v>
                </c:pt>
                <c:pt idx="39">
                  <c:v>41786</c:v>
                </c:pt>
                <c:pt idx="40">
                  <c:v>41787</c:v>
                </c:pt>
                <c:pt idx="41">
                  <c:v>41792</c:v>
                </c:pt>
                <c:pt idx="42">
                  <c:v>41795</c:v>
                </c:pt>
                <c:pt idx="43">
                  <c:v>41800</c:v>
                </c:pt>
                <c:pt idx="44">
                  <c:v>41801</c:v>
                </c:pt>
                <c:pt idx="45">
                  <c:v>41808</c:v>
                </c:pt>
                <c:pt idx="46">
                  <c:v>41814</c:v>
                </c:pt>
                <c:pt idx="47">
                  <c:v>41822</c:v>
                </c:pt>
                <c:pt idx="48">
                  <c:v>41827</c:v>
                </c:pt>
                <c:pt idx="49">
                  <c:v>41828</c:v>
                </c:pt>
                <c:pt idx="50">
                  <c:v>41834</c:v>
                </c:pt>
                <c:pt idx="51">
                  <c:v>41836</c:v>
                </c:pt>
                <c:pt idx="52">
                  <c:v>41841</c:v>
                </c:pt>
                <c:pt idx="53">
                  <c:v>41844</c:v>
                </c:pt>
                <c:pt idx="54">
                  <c:v>41848</c:v>
                </c:pt>
                <c:pt idx="55">
                  <c:v>41851</c:v>
                </c:pt>
                <c:pt idx="56">
                  <c:v>41854</c:v>
                </c:pt>
                <c:pt idx="57">
                  <c:v>41855</c:v>
                </c:pt>
                <c:pt idx="58">
                  <c:v>41859</c:v>
                </c:pt>
                <c:pt idx="59">
                  <c:v>41863</c:v>
                </c:pt>
                <c:pt idx="60">
                  <c:v>41864</c:v>
                </c:pt>
                <c:pt idx="61">
                  <c:v>41866</c:v>
                </c:pt>
                <c:pt idx="62">
                  <c:v>41870</c:v>
                </c:pt>
                <c:pt idx="63">
                  <c:v>41872</c:v>
                </c:pt>
                <c:pt idx="64">
                  <c:v>41873</c:v>
                </c:pt>
                <c:pt idx="65">
                  <c:v>41879</c:v>
                </c:pt>
                <c:pt idx="66">
                  <c:v>41888</c:v>
                </c:pt>
                <c:pt idx="67">
                  <c:v>41890</c:v>
                </c:pt>
                <c:pt idx="68">
                  <c:v>41894</c:v>
                </c:pt>
                <c:pt idx="69">
                  <c:v>41898</c:v>
                </c:pt>
                <c:pt idx="70">
                  <c:v>41900</c:v>
                </c:pt>
                <c:pt idx="71">
                  <c:v>41904</c:v>
                </c:pt>
                <c:pt idx="72">
                  <c:v>41906</c:v>
                </c:pt>
                <c:pt idx="73">
                  <c:v>41908</c:v>
                </c:pt>
                <c:pt idx="74">
                  <c:v>41913</c:v>
                </c:pt>
                <c:pt idx="75">
                  <c:v>41915</c:v>
                </c:pt>
                <c:pt idx="76">
                  <c:v>41920</c:v>
                </c:pt>
                <c:pt idx="77">
                  <c:v>41922</c:v>
                </c:pt>
                <c:pt idx="78">
                  <c:v>41927</c:v>
                </c:pt>
                <c:pt idx="79">
                  <c:v>41929</c:v>
                </c:pt>
                <c:pt idx="80">
                  <c:v>41934</c:v>
                </c:pt>
                <c:pt idx="81">
                  <c:v>41937</c:v>
                </c:pt>
                <c:pt idx="82">
                  <c:v>41941</c:v>
                </c:pt>
                <c:pt idx="83">
                  <c:v>41943</c:v>
                </c:pt>
                <c:pt idx="84">
                  <c:v>41948</c:v>
                </c:pt>
                <c:pt idx="85">
                  <c:v>41950</c:v>
                </c:pt>
                <c:pt idx="86">
                  <c:v>41955</c:v>
                </c:pt>
                <c:pt idx="87">
                  <c:v>41957</c:v>
                </c:pt>
                <c:pt idx="88">
                  <c:v>41962</c:v>
                </c:pt>
                <c:pt idx="89">
                  <c:v>41964</c:v>
                </c:pt>
                <c:pt idx="90">
                  <c:v>41969</c:v>
                </c:pt>
                <c:pt idx="91">
                  <c:v>41971</c:v>
                </c:pt>
                <c:pt idx="92">
                  <c:v>41976</c:v>
                </c:pt>
                <c:pt idx="93">
                  <c:v>41983</c:v>
                </c:pt>
                <c:pt idx="94">
                  <c:v>41990</c:v>
                </c:pt>
                <c:pt idx="95">
                  <c:v>41997</c:v>
                </c:pt>
                <c:pt idx="96">
                  <c:v>42004</c:v>
                </c:pt>
                <c:pt idx="97">
                  <c:v>42011</c:v>
                </c:pt>
                <c:pt idx="98">
                  <c:v>42018</c:v>
                </c:pt>
                <c:pt idx="99">
                  <c:v>42025</c:v>
                </c:pt>
                <c:pt idx="100">
                  <c:v>42032</c:v>
                </c:pt>
                <c:pt idx="101">
                  <c:v>42039</c:v>
                </c:pt>
                <c:pt idx="102">
                  <c:v>42046</c:v>
                </c:pt>
                <c:pt idx="103">
                  <c:v>42053</c:v>
                </c:pt>
                <c:pt idx="104">
                  <c:v>42060</c:v>
                </c:pt>
                <c:pt idx="105">
                  <c:v>42067</c:v>
                </c:pt>
                <c:pt idx="106">
                  <c:v>42074</c:v>
                </c:pt>
                <c:pt idx="107">
                  <c:v>42081</c:v>
                </c:pt>
                <c:pt idx="108">
                  <c:v>42088</c:v>
                </c:pt>
                <c:pt idx="109">
                  <c:v>42095</c:v>
                </c:pt>
                <c:pt idx="110">
                  <c:v>42102</c:v>
                </c:pt>
                <c:pt idx="111">
                  <c:v>42109</c:v>
                </c:pt>
                <c:pt idx="112">
                  <c:v>42116</c:v>
                </c:pt>
                <c:pt idx="113">
                  <c:v>42123</c:v>
                </c:pt>
                <c:pt idx="114">
                  <c:v>42130</c:v>
                </c:pt>
                <c:pt idx="115">
                  <c:v>42137</c:v>
                </c:pt>
                <c:pt idx="116">
                  <c:v>42144</c:v>
                </c:pt>
                <c:pt idx="117">
                  <c:v>42151</c:v>
                </c:pt>
                <c:pt idx="118">
                  <c:v>42158</c:v>
                </c:pt>
                <c:pt idx="119">
                  <c:v>42165</c:v>
                </c:pt>
                <c:pt idx="120">
                  <c:v>42172</c:v>
                </c:pt>
                <c:pt idx="121">
                  <c:v>42179</c:v>
                </c:pt>
                <c:pt idx="122">
                  <c:v>42186</c:v>
                </c:pt>
                <c:pt idx="123">
                  <c:v>42193</c:v>
                </c:pt>
                <c:pt idx="124">
                  <c:v>42200</c:v>
                </c:pt>
                <c:pt idx="125">
                  <c:v>42207</c:v>
                </c:pt>
                <c:pt idx="126">
                  <c:v>42214</c:v>
                </c:pt>
                <c:pt idx="127">
                  <c:v>42221</c:v>
                </c:pt>
                <c:pt idx="128">
                  <c:v>42228</c:v>
                </c:pt>
                <c:pt idx="129">
                  <c:v>42235</c:v>
                </c:pt>
                <c:pt idx="130">
                  <c:v>42242</c:v>
                </c:pt>
                <c:pt idx="131">
                  <c:v>42250</c:v>
                </c:pt>
                <c:pt idx="132">
                  <c:v>42257</c:v>
                </c:pt>
                <c:pt idx="133">
                  <c:v>42264</c:v>
                </c:pt>
                <c:pt idx="134">
                  <c:v>42271</c:v>
                </c:pt>
                <c:pt idx="135">
                  <c:v>42278</c:v>
                </c:pt>
                <c:pt idx="136">
                  <c:v>42285</c:v>
                </c:pt>
                <c:pt idx="137">
                  <c:v>42292</c:v>
                </c:pt>
                <c:pt idx="138">
                  <c:v>42299</c:v>
                </c:pt>
                <c:pt idx="139">
                  <c:v>42306</c:v>
                </c:pt>
              </c:numCache>
            </c:numRef>
          </c:cat>
          <c:val>
            <c:numRef>
              <c:f>Sheet1!$B$2:$B$141</c:f>
              <c:numCache>
                <c:formatCode>General</c:formatCode>
                <c:ptCount val="1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86</c:v>
                </c:pt>
                <c:pt idx="25">
                  <c:v>86</c:v>
                </c:pt>
                <c:pt idx="26">
                  <c:v>103</c:v>
                </c:pt>
                <c:pt idx="27">
                  <c:v>112</c:v>
                </c:pt>
                <c:pt idx="28">
                  <c:v>122</c:v>
                </c:pt>
                <c:pt idx="29">
                  <c:v>127</c:v>
                </c:pt>
                <c:pt idx="30">
                  <c:v>151</c:v>
                </c:pt>
                <c:pt idx="31">
                  <c:v>157</c:v>
                </c:pt>
                <c:pt idx="32">
                  <c:v>197</c:v>
                </c:pt>
                <c:pt idx="33">
                  <c:v>203</c:v>
                </c:pt>
                <c:pt idx="34">
                  <c:v>208</c:v>
                </c:pt>
                <c:pt idx="35">
                  <c:v>221</c:v>
                </c:pt>
                <c:pt idx="36">
                  <c:v>231</c:v>
                </c:pt>
                <c:pt idx="37">
                  <c:v>233</c:v>
                </c:pt>
                <c:pt idx="38">
                  <c:v>258</c:v>
                </c:pt>
                <c:pt idx="39">
                  <c:v>258</c:v>
                </c:pt>
                <c:pt idx="40">
                  <c:v>281</c:v>
                </c:pt>
                <c:pt idx="41">
                  <c:v>291</c:v>
                </c:pt>
                <c:pt idx="42">
                  <c:v>344</c:v>
                </c:pt>
                <c:pt idx="43">
                  <c:v>372</c:v>
                </c:pt>
                <c:pt idx="44">
                  <c:v>376</c:v>
                </c:pt>
                <c:pt idx="45">
                  <c:v>398</c:v>
                </c:pt>
                <c:pt idx="46">
                  <c:v>390</c:v>
                </c:pt>
                <c:pt idx="47">
                  <c:v>413</c:v>
                </c:pt>
                <c:pt idx="48">
                  <c:v>412</c:v>
                </c:pt>
                <c:pt idx="49">
                  <c:v>408</c:v>
                </c:pt>
                <c:pt idx="50">
                  <c:v>409</c:v>
                </c:pt>
                <c:pt idx="51">
                  <c:v>406</c:v>
                </c:pt>
                <c:pt idx="52">
                  <c:v>410</c:v>
                </c:pt>
                <c:pt idx="53">
                  <c:v>415</c:v>
                </c:pt>
                <c:pt idx="54">
                  <c:v>427</c:v>
                </c:pt>
                <c:pt idx="55">
                  <c:v>460</c:v>
                </c:pt>
                <c:pt idx="56">
                  <c:v>472</c:v>
                </c:pt>
                <c:pt idx="57">
                  <c:v>485</c:v>
                </c:pt>
                <c:pt idx="58">
                  <c:v>495</c:v>
                </c:pt>
                <c:pt idx="59">
                  <c:v>506</c:v>
                </c:pt>
                <c:pt idx="60">
                  <c:v>510</c:v>
                </c:pt>
                <c:pt idx="61">
                  <c:v>519</c:v>
                </c:pt>
                <c:pt idx="62">
                  <c:v>543</c:v>
                </c:pt>
                <c:pt idx="63">
                  <c:v>579</c:v>
                </c:pt>
                <c:pt idx="64">
                  <c:v>607</c:v>
                </c:pt>
                <c:pt idx="65">
                  <c:v>648</c:v>
                </c:pt>
                <c:pt idx="66">
                  <c:v>812</c:v>
                </c:pt>
                <c:pt idx="67">
                  <c:v>862</c:v>
                </c:pt>
                <c:pt idx="68">
                  <c:v>861</c:v>
                </c:pt>
                <c:pt idx="69">
                  <c:v>936</c:v>
                </c:pt>
                <c:pt idx="70">
                  <c:v>942</c:v>
                </c:pt>
                <c:pt idx="71">
                  <c:v>1008</c:v>
                </c:pt>
                <c:pt idx="72">
                  <c:v>1022</c:v>
                </c:pt>
                <c:pt idx="73">
                  <c:v>1074</c:v>
                </c:pt>
                <c:pt idx="74">
                  <c:v>1157</c:v>
                </c:pt>
                <c:pt idx="75">
                  <c:v>1199</c:v>
                </c:pt>
                <c:pt idx="76">
                  <c:v>1298</c:v>
                </c:pt>
                <c:pt idx="77">
                  <c:v>1350</c:v>
                </c:pt>
                <c:pt idx="78">
                  <c:v>1472</c:v>
                </c:pt>
                <c:pt idx="79">
                  <c:v>1519</c:v>
                </c:pt>
                <c:pt idx="80">
                  <c:v>1540</c:v>
                </c:pt>
                <c:pt idx="81">
                  <c:v>1553</c:v>
                </c:pt>
                <c:pt idx="82">
                  <c:v>1906</c:v>
                </c:pt>
                <c:pt idx="83">
                  <c:v>1667</c:v>
                </c:pt>
                <c:pt idx="84">
                  <c:v>1731</c:v>
                </c:pt>
                <c:pt idx="85">
                  <c:v>1760</c:v>
                </c:pt>
                <c:pt idx="86">
                  <c:v>1878</c:v>
                </c:pt>
                <c:pt idx="87">
                  <c:v>1919</c:v>
                </c:pt>
                <c:pt idx="88">
                  <c:v>1971</c:v>
                </c:pt>
                <c:pt idx="89">
                  <c:v>2047</c:v>
                </c:pt>
                <c:pt idx="90">
                  <c:v>2134</c:v>
                </c:pt>
                <c:pt idx="91">
                  <c:v>2155</c:v>
                </c:pt>
                <c:pt idx="92">
                  <c:v>2164</c:v>
                </c:pt>
                <c:pt idx="93">
                  <c:v>2292</c:v>
                </c:pt>
                <c:pt idx="94">
                  <c:v>2416</c:v>
                </c:pt>
                <c:pt idx="95">
                  <c:v>2597</c:v>
                </c:pt>
                <c:pt idx="96">
                  <c:v>2707</c:v>
                </c:pt>
                <c:pt idx="97">
                  <c:v>2775</c:v>
                </c:pt>
                <c:pt idx="98">
                  <c:v>2806</c:v>
                </c:pt>
                <c:pt idx="99">
                  <c:v>2871</c:v>
                </c:pt>
                <c:pt idx="100">
                  <c:v>2917</c:v>
                </c:pt>
                <c:pt idx="101">
                  <c:v>2975</c:v>
                </c:pt>
                <c:pt idx="102">
                  <c:v>3044</c:v>
                </c:pt>
                <c:pt idx="103">
                  <c:v>3108</c:v>
                </c:pt>
                <c:pt idx="104">
                  <c:v>3155</c:v>
                </c:pt>
                <c:pt idx="105">
                  <c:v>3219</c:v>
                </c:pt>
                <c:pt idx="106">
                  <c:v>3285</c:v>
                </c:pt>
                <c:pt idx="107">
                  <c:v>3389</c:v>
                </c:pt>
                <c:pt idx="108">
                  <c:v>3429</c:v>
                </c:pt>
                <c:pt idx="109">
                  <c:v>3492</c:v>
                </c:pt>
                <c:pt idx="110">
                  <c:v>3515</c:v>
                </c:pt>
                <c:pt idx="111">
                  <c:v>3548</c:v>
                </c:pt>
                <c:pt idx="112">
                  <c:v>3565</c:v>
                </c:pt>
                <c:pt idx="113">
                  <c:v>3584</c:v>
                </c:pt>
                <c:pt idx="114">
                  <c:v>3589</c:v>
                </c:pt>
                <c:pt idx="115">
                  <c:v>3597</c:v>
                </c:pt>
                <c:pt idx="116">
                  <c:v>3635</c:v>
                </c:pt>
                <c:pt idx="117">
                  <c:v>3641</c:v>
                </c:pt>
                <c:pt idx="118">
                  <c:v>3652</c:v>
                </c:pt>
                <c:pt idx="119">
                  <c:v>3670</c:v>
                </c:pt>
                <c:pt idx="120">
                  <c:v>3674</c:v>
                </c:pt>
                <c:pt idx="121">
                  <c:v>3718</c:v>
                </c:pt>
                <c:pt idx="122">
                  <c:v>3729</c:v>
                </c:pt>
                <c:pt idx="123">
                  <c:v>3748</c:v>
                </c:pt>
                <c:pt idx="124">
                  <c:v>3760</c:v>
                </c:pt>
                <c:pt idx="125">
                  <c:v>3783</c:v>
                </c:pt>
                <c:pt idx="126">
                  <c:v>3786</c:v>
                </c:pt>
                <c:pt idx="127">
                  <c:v>3784</c:v>
                </c:pt>
                <c:pt idx="128">
                  <c:v>3787</c:v>
                </c:pt>
                <c:pt idx="129">
                  <c:v>3786</c:v>
                </c:pt>
                <c:pt idx="130">
                  <c:v>3792</c:v>
                </c:pt>
                <c:pt idx="131">
                  <c:v>3792</c:v>
                </c:pt>
                <c:pt idx="132">
                  <c:v>3792</c:v>
                </c:pt>
                <c:pt idx="133">
                  <c:v>3792</c:v>
                </c:pt>
                <c:pt idx="134">
                  <c:v>3800</c:v>
                </c:pt>
                <c:pt idx="135">
                  <c:v>3805</c:v>
                </c:pt>
                <c:pt idx="136">
                  <c:v>3804</c:v>
                </c:pt>
                <c:pt idx="137">
                  <c:v>3800</c:v>
                </c:pt>
                <c:pt idx="138">
                  <c:v>3803</c:v>
                </c:pt>
                <c:pt idx="139">
                  <c:v>3806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Total Cases, Liberia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Sheet1!$A$2:$A$141</c:f>
              <c:numCache>
                <c:formatCode>m/d/yyyy</c:formatCode>
                <c:ptCount val="140"/>
                <c:pt idx="0">
                  <c:v>41699</c:v>
                </c:pt>
                <c:pt idx="1">
                  <c:v>41700</c:v>
                </c:pt>
                <c:pt idx="2">
                  <c:v>41701</c:v>
                </c:pt>
                <c:pt idx="3">
                  <c:v>41702</c:v>
                </c:pt>
                <c:pt idx="4">
                  <c:v>41703</c:v>
                </c:pt>
                <c:pt idx="5">
                  <c:v>41704</c:v>
                </c:pt>
                <c:pt idx="6">
                  <c:v>41705</c:v>
                </c:pt>
                <c:pt idx="7">
                  <c:v>41706</c:v>
                </c:pt>
                <c:pt idx="8">
                  <c:v>41707</c:v>
                </c:pt>
                <c:pt idx="9">
                  <c:v>41708</c:v>
                </c:pt>
                <c:pt idx="10">
                  <c:v>41709</c:v>
                </c:pt>
                <c:pt idx="11">
                  <c:v>41710</c:v>
                </c:pt>
                <c:pt idx="12">
                  <c:v>41711</c:v>
                </c:pt>
                <c:pt idx="13">
                  <c:v>41712</c:v>
                </c:pt>
                <c:pt idx="14">
                  <c:v>41713</c:v>
                </c:pt>
                <c:pt idx="15">
                  <c:v>41714</c:v>
                </c:pt>
                <c:pt idx="16">
                  <c:v>41715</c:v>
                </c:pt>
                <c:pt idx="17">
                  <c:v>41716</c:v>
                </c:pt>
                <c:pt idx="18">
                  <c:v>41717</c:v>
                </c:pt>
                <c:pt idx="19">
                  <c:v>41718</c:v>
                </c:pt>
                <c:pt idx="20">
                  <c:v>41719</c:v>
                </c:pt>
                <c:pt idx="21">
                  <c:v>41720</c:v>
                </c:pt>
                <c:pt idx="22">
                  <c:v>41721</c:v>
                </c:pt>
                <c:pt idx="23">
                  <c:v>41722</c:v>
                </c:pt>
                <c:pt idx="24">
                  <c:v>41723</c:v>
                </c:pt>
                <c:pt idx="25">
                  <c:v>41724</c:v>
                </c:pt>
                <c:pt idx="26">
                  <c:v>41725</c:v>
                </c:pt>
                <c:pt idx="27">
                  <c:v>41729</c:v>
                </c:pt>
                <c:pt idx="28">
                  <c:v>41730</c:v>
                </c:pt>
                <c:pt idx="29">
                  <c:v>41731</c:v>
                </c:pt>
                <c:pt idx="30">
                  <c:v>41736</c:v>
                </c:pt>
                <c:pt idx="31">
                  <c:v>41739</c:v>
                </c:pt>
                <c:pt idx="32">
                  <c:v>41746</c:v>
                </c:pt>
                <c:pt idx="33">
                  <c:v>41750</c:v>
                </c:pt>
                <c:pt idx="34">
                  <c:v>41752</c:v>
                </c:pt>
                <c:pt idx="35">
                  <c:v>41759</c:v>
                </c:pt>
                <c:pt idx="36">
                  <c:v>41764</c:v>
                </c:pt>
                <c:pt idx="37">
                  <c:v>41773</c:v>
                </c:pt>
                <c:pt idx="38">
                  <c:v>41782</c:v>
                </c:pt>
                <c:pt idx="39">
                  <c:v>41786</c:v>
                </c:pt>
                <c:pt idx="40">
                  <c:v>41787</c:v>
                </c:pt>
                <c:pt idx="41">
                  <c:v>41792</c:v>
                </c:pt>
                <c:pt idx="42">
                  <c:v>41795</c:v>
                </c:pt>
                <c:pt idx="43">
                  <c:v>41800</c:v>
                </c:pt>
                <c:pt idx="44">
                  <c:v>41801</c:v>
                </c:pt>
                <c:pt idx="45">
                  <c:v>41808</c:v>
                </c:pt>
                <c:pt idx="46">
                  <c:v>41814</c:v>
                </c:pt>
                <c:pt idx="47">
                  <c:v>41822</c:v>
                </c:pt>
                <c:pt idx="48">
                  <c:v>41827</c:v>
                </c:pt>
                <c:pt idx="49">
                  <c:v>41828</c:v>
                </c:pt>
                <c:pt idx="50">
                  <c:v>41834</c:v>
                </c:pt>
                <c:pt idx="51">
                  <c:v>41836</c:v>
                </c:pt>
                <c:pt idx="52">
                  <c:v>41841</c:v>
                </c:pt>
                <c:pt idx="53">
                  <c:v>41844</c:v>
                </c:pt>
                <c:pt idx="54">
                  <c:v>41848</c:v>
                </c:pt>
                <c:pt idx="55">
                  <c:v>41851</c:v>
                </c:pt>
                <c:pt idx="56">
                  <c:v>41854</c:v>
                </c:pt>
                <c:pt idx="57">
                  <c:v>41855</c:v>
                </c:pt>
                <c:pt idx="58">
                  <c:v>41859</c:v>
                </c:pt>
                <c:pt idx="59">
                  <c:v>41863</c:v>
                </c:pt>
                <c:pt idx="60">
                  <c:v>41864</c:v>
                </c:pt>
                <c:pt idx="61">
                  <c:v>41866</c:v>
                </c:pt>
                <c:pt idx="62">
                  <c:v>41870</c:v>
                </c:pt>
                <c:pt idx="63">
                  <c:v>41872</c:v>
                </c:pt>
                <c:pt idx="64">
                  <c:v>41873</c:v>
                </c:pt>
                <c:pt idx="65">
                  <c:v>41879</c:v>
                </c:pt>
                <c:pt idx="66">
                  <c:v>41888</c:v>
                </c:pt>
                <c:pt idx="67">
                  <c:v>41890</c:v>
                </c:pt>
                <c:pt idx="68">
                  <c:v>41894</c:v>
                </c:pt>
                <c:pt idx="69">
                  <c:v>41898</c:v>
                </c:pt>
                <c:pt idx="70">
                  <c:v>41900</c:v>
                </c:pt>
                <c:pt idx="71">
                  <c:v>41904</c:v>
                </c:pt>
                <c:pt idx="72">
                  <c:v>41906</c:v>
                </c:pt>
                <c:pt idx="73">
                  <c:v>41908</c:v>
                </c:pt>
                <c:pt idx="74">
                  <c:v>41913</c:v>
                </c:pt>
                <c:pt idx="75">
                  <c:v>41915</c:v>
                </c:pt>
                <c:pt idx="76">
                  <c:v>41920</c:v>
                </c:pt>
                <c:pt idx="77">
                  <c:v>41922</c:v>
                </c:pt>
                <c:pt idx="78">
                  <c:v>41927</c:v>
                </c:pt>
                <c:pt idx="79">
                  <c:v>41929</c:v>
                </c:pt>
                <c:pt idx="80">
                  <c:v>41934</c:v>
                </c:pt>
                <c:pt idx="81">
                  <c:v>41937</c:v>
                </c:pt>
                <c:pt idx="82">
                  <c:v>41941</c:v>
                </c:pt>
                <c:pt idx="83">
                  <c:v>41943</c:v>
                </c:pt>
                <c:pt idx="84">
                  <c:v>41948</c:v>
                </c:pt>
                <c:pt idx="85">
                  <c:v>41950</c:v>
                </c:pt>
                <c:pt idx="86">
                  <c:v>41955</c:v>
                </c:pt>
                <c:pt idx="87">
                  <c:v>41957</c:v>
                </c:pt>
                <c:pt idx="88">
                  <c:v>41962</c:v>
                </c:pt>
                <c:pt idx="89">
                  <c:v>41964</c:v>
                </c:pt>
                <c:pt idx="90">
                  <c:v>41969</c:v>
                </c:pt>
                <c:pt idx="91">
                  <c:v>41971</c:v>
                </c:pt>
                <c:pt idx="92">
                  <c:v>41976</c:v>
                </c:pt>
                <c:pt idx="93">
                  <c:v>41983</c:v>
                </c:pt>
                <c:pt idx="94">
                  <c:v>41990</c:v>
                </c:pt>
                <c:pt idx="95">
                  <c:v>41997</c:v>
                </c:pt>
                <c:pt idx="96">
                  <c:v>42004</c:v>
                </c:pt>
                <c:pt idx="97">
                  <c:v>42011</c:v>
                </c:pt>
                <c:pt idx="98">
                  <c:v>42018</c:v>
                </c:pt>
                <c:pt idx="99">
                  <c:v>42025</c:v>
                </c:pt>
                <c:pt idx="100">
                  <c:v>42032</c:v>
                </c:pt>
                <c:pt idx="101">
                  <c:v>42039</c:v>
                </c:pt>
                <c:pt idx="102">
                  <c:v>42046</c:v>
                </c:pt>
                <c:pt idx="103">
                  <c:v>42053</c:v>
                </c:pt>
                <c:pt idx="104">
                  <c:v>42060</c:v>
                </c:pt>
                <c:pt idx="105">
                  <c:v>42067</c:v>
                </c:pt>
                <c:pt idx="106">
                  <c:v>42074</c:v>
                </c:pt>
                <c:pt idx="107">
                  <c:v>42081</c:v>
                </c:pt>
                <c:pt idx="108">
                  <c:v>42088</c:v>
                </c:pt>
                <c:pt idx="109">
                  <c:v>42095</c:v>
                </c:pt>
                <c:pt idx="110">
                  <c:v>42102</c:v>
                </c:pt>
                <c:pt idx="111">
                  <c:v>42109</c:v>
                </c:pt>
                <c:pt idx="112">
                  <c:v>42116</c:v>
                </c:pt>
                <c:pt idx="113">
                  <c:v>42123</c:v>
                </c:pt>
                <c:pt idx="114">
                  <c:v>42130</c:v>
                </c:pt>
                <c:pt idx="115">
                  <c:v>42137</c:v>
                </c:pt>
                <c:pt idx="116">
                  <c:v>42144</c:v>
                </c:pt>
                <c:pt idx="117">
                  <c:v>42151</c:v>
                </c:pt>
                <c:pt idx="118">
                  <c:v>42158</c:v>
                </c:pt>
                <c:pt idx="119">
                  <c:v>42165</c:v>
                </c:pt>
                <c:pt idx="120">
                  <c:v>42172</c:v>
                </c:pt>
                <c:pt idx="121">
                  <c:v>42179</c:v>
                </c:pt>
                <c:pt idx="122">
                  <c:v>42186</c:v>
                </c:pt>
                <c:pt idx="123">
                  <c:v>42193</c:v>
                </c:pt>
                <c:pt idx="124">
                  <c:v>42200</c:v>
                </c:pt>
                <c:pt idx="125">
                  <c:v>42207</c:v>
                </c:pt>
                <c:pt idx="126">
                  <c:v>42214</c:v>
                </c:pt>
                <c:pt idx="127">
                  <c:v>42221</c:v>
                </c:pt>
                <c:pt idx="128">
                  <c:v>42228</c:v>
                </c:pt>
                <c:pt idx="129">
                  <c:v>42235</c:v>
                </c:pt>
                <c:pt idx="130">
                  <c:v>42242</c:v>
                </c:pt>
                <c:pt idx="131">
                  <c:v>42250</c:v>
                </c:pt>
                <c:pt idx="132">
                  <c:v>42257</c:v>
                </c:pt>
                <c:pt idx="133">
                  <c:v>42264</c:v>
                </c:pt>
                <c:pt idx="134">
                  <c:v>42271</c:v>
                </c:pt>
                <c:pt idx="135">
                  <c:v>42278</c:v>
                </c:pt>
                <c:pt idx="136">
                  <c:v>42285</c:v>
                </c:pt>
                <c:pt idx="137">
                  <c:v>42292</c:v>
                </c:pt>
                <c:pt idx="138">
                  <c:v>42299</c:v>
                </c:pt>
                <c:pt idx="139">
                  <c:v>42306</c:v>
                </c:pt>
              </c:numCache>
            </c:numRef>
          </c:cat>
          <c:val>
            <c:numRef>
              <c:f>Sheet1!$D$2:$D$141</c:f>
              <c:numCache>
                <c:formatCode>General</c:formatCode>
                <c:ptCount val="1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8</c:v>
                </c:pt>
                <c:pt idx="27">
                  <c:v>8</c:v>
                </c:pt>
                <c:pt idx="28">
                  <c:v>8</c:v>
                </c:pt>
                <c:pt idx="29">
                  <c:v>8</c:v>
                </c:pt>
                <c:pt idx="30">
                  <c:v>18</c:v>
                </c:pt>
                <c:pt idx="31">
                  <c:v>22</c:v>
                </c:pt>
                <c:pt idx="32">
                  <c:v>27</c:v>
                </c:pt>
                <c:pt idx="33">
                  <c:v>27</c:v>
                </c:pt>
                <c:pt idx="34">
                  <c:v>34</c:v>
                </c:pt>
                <c:pt idx="35">
                  <c:v>13</c:v>
                </c:pt>
                <c:pt idx="36">
                  <c:v>13</c:v>
                </c:pt>
                <c:pt idx="37">
                  <c:v>12</c:v>
                </c:pt>
                <c:pt idx="38">
                  <c:v>12</c:v>
                </c:pt>
                <c:pt idx="39">
                  <c:v>12</c:v>
                </c:pt>
                <c:pt idx="40">
                  <c:v>12</c:v>
                </c:pt>
                <c:pt idx="41">
                  <c:v>13</c:v>
                </c:pt>
                <c:pt idx="42">
                  <c:v>13</c:v>
                </c:pt>
                <c:pt idx="43">
                  <c:v>15</c:v>
                </c:pt>
                <c:pt idx="44">
                  <c:v>15</c:v>
                </c:pt>
                <c:pt idx="45">
                  <c:v>33</c:v>
                </c:pt>
                <c:pt idx="46">
                  <c:v>51</c:v>
                </c:pt>
                <c:pt idx="47">
                  <c:v>107</c:v>
                </c:pt>
                <c:pt idx="48">
                  <c:v>115</c:v>
                </c:pt>
                <c:pt idx="49">
                  <c:v>131</c:v>
                </c:pt>
                <c:pt idx="50">
                  <c:v>142</c:v>
                </c:pt>
                <c:pt idx="51">
                  <c:v>172</c:v>
                </c:pt>
                <c:pt idx="52">
                  <c:v>196</c:v>
                </c:pt>
                <c:pt idx="53">
                  <c:v>224</c:v>
                </c:pt>
                <c:pt idx="54">
                  <c:v>249</c:v>
                </c:pt>
                <c:pt idx="55">
                  <c:v>329</c:v>
                </c:pt>
                <c:pt idx="56">
                  <c:v>391</c:v>
                </c:pt>
                <c:pt idx="57">
                  <c:v>486</c:v>
                </c:pt>
                <c:pt idx="58">
                  <c:v>554</c:v>
                </c:pt>
                <c:pt idx="59">
                  <c:v>599</c:v>
                </c:pt>
                <c:pt idx="60">
                  <c:v>670</c:v>
                </c:pt>
                <c:pt idx="61">
                  <c:v>786</c:v>
                </c:pt>
                <c:pt idx="62">
                  <c:v>834</c:v>
                </c:pt>
                <c:pt idx="63">
                  <c:v>972</c:v>
                </c:pt>
                <c:pt idx="64">
                  <c:v>1082</c:v>
                </c:pt>
                <c:pt idx="65">
                  <c:v>1378</c:v>
                </c:pt>
                <c:pt idx="66">
                  <c:v>1871</c:v>
                </c:pt>
                <c:pt idx="67">
                  <c:v>2046</c:v>
                </c:pt>
                <c:pt idx="68">
                  <c:v>2081</c:v>
                </c:pt>
                <c:pt idx="69">
                  <c:v>2407</c:v>
                </c:pt>
                <c:pt idx="70">
                  <c:v>2710</c:v>
                </c:pt>
                <c:pt idx="71">
                  <c:v>3022</c:v>
                </c:pt>
                <c:pt idx="72">
                  <c:v>3280</c:v>
                </c:pt>
                <c:pt idx="73">
                  <c:v>3458</c:v>
                </c:pt>
                <c:pt idx="74">
                  <c:v>3696</c:v>
                </c:pt>
                <c:pt idx="75">
                  <c:v>3834</c:v>
                </c:pt>
                <c:pt idx="76">
                  <c:v>3924</c:v>
                </c:pt>
                <c:pt idx="77">
                  <c:v>4076</c:v>
                </c:pt>
                <c:pt idx="78">
                  <c:v>4249</c:v>
                </c:pt>
                <c:pt idx="79">
                  <c:v>4262</c:v>
                </c:pt>
                <c:pt idx="80">
                  <c:v>4665</c:v>
                </c:pt>
                <c:pt idx="81">
                  <c:v>4665</c:v>
                </c:pt>
                <c:pt idx="82">
                  <c:v>6535</c:v>
                </c:pt>
                <c:pt idx="83">
                  <c:v>6535</c:v>
                </c:pt>
                <c:pt idx="84">
                  <c:v>6525</c:v>
                </c:pt>
                <c:pt idx="85">
                  <c:v>6619</c:v>
                </c:pt>
                <c:pt idx="86">
                  <c:v>6822</c:v>
                </c:pt>
                <c:pt idx="87">
                  <c:v>6878</c:v>
                </c:pt>
                <c:pt idx="88">
                  <c:v>7069</c:v>
                </c:pt>
                <c:pt idx="89">
                  <c:v>7082</c:v>
                </c:pt>
                <c:pt idx="90">
                  <c:v>7168</c:v>
                </c:pt>
                <c:pt idx="91">
                  <c:v>7635</c:v>
                </c:pt>
                <c:pt idx="92">
                  <c:v>7635</c:v>
                </c:pt>
                <c:pt idx="93">
                  <c:v>7719</c:v>
                </c:pt>
                <c:pt idx="94">
                  <c:v>7797</c:v>
                </c:pt>
                <c:pt idx="95">
                  <c:v>7862</c:v>
                </c:pt>
                <c:pt idx="96">
                  <c:v>8018</c:v>
                </c:pt>
                <c:pt idx="97">
                  <c:v>8157</c:v>
                </c:pt>
                <c:pt idx="98">
                  <c:v>8331</c:v>
                </c:pt>
                <c:pt idx="99">
                  <c:v>8478</c:v>
                </c:pt>
                <c:pt idx="100">
                  <c:v>8622</c:v>
                </c:pt>
                <c:pt idx="101">
                  <c:v>8745</c:v>
                </c:pt>
                <c:pt idx="102">
                  <c:v>8881</c:v>
                </c:pt>
                <c:pt idx="103">
                  <c:v>9007</c:v>
                </c:pt>
                <c:pt idx="104">
                  <c:v>9238</c:v>
                </c:pt>
                <c:pt idx="105">
                  <c:v>9249</c:v>
                </c:pt>
                <c:pt idx="106">
                  <c:v>9343</c:v>
                </c:pt>
                <c:pt idx="107">
                  <c:v>9526</c:v>
                </c:pt>
                <c:pt idx="108">
                  <c:v>9602</c:v>
                </c:pt>
                <c:pt idx="109">
                  <c:v>9712</c:v>
                </c:pt>
                <c:pt idx="110">
                  <c:v>9862</c:v>
                </c:pt>
                <c:pt idx="111">
                  <c:v>10042</c:v>
                </c:pt>
                <c:pt idx="112">
                  <c:v>10212</c:v>
                </c:pt>
                <c:pt idx="113">
                  <c:v>10322</c:v>
                </c:pt>
                <c:pt idx="114">
                  <c:v>10564</c:v>
                </c:pt>
                <c:pt idx="115">
                  <c:v>10604</c:v>
                </c:pt>
                <c:pt idx="116">
                  <c:v>10666</c:v>
                </c:pt>
                <c:pt idx="117">
                  <c:v>10666</c:v>
                </c:pt>
                <c:pt idx="118">
                  <c:v>10666</c:v>
                </c:pt>
                <c:pt idx="119">
                  <c:v>10666</c:v>
                </c:pt>
                <c:pt idx="120">
                  <c:v>10666</c:v>
                </c:pt>
                <c:pt idx="121">
                  <c:v>10666</c:v>
                </c:pt>
                <c:pt idx="122">
                  <c:v>10666</c:v>
                </c:pt>
                <c:pt idx="123">
                  <c:v>10670</c:v>
                </c:pt>
                <c:pt idx="124">
                  <c:v>10673</c:v>
                </c:pt>
                <c:pt idx="125">
                  <c:v>10672</c:v>
                </c:pt>
                <c:pt idx="126">
                  <c:v>10672</c:v>
                </c:pt>
                <c:pt idx="127">
                  <c:v>10672</c:v>
                </c:pt>
                <c:pt idx="128">
                  <c:v>10672</c:v>
                </c:pt>
                <c:pt idx="129">
                  <c:v>10672</c:v>
                </c:pt>
                <c:pt idx="130">
                  <c:v>10672</c:v>
                </c:pt>
                <c:pt idx="131">
                  <c:v>10672</c:v>
                </c:pt>
                <c:pt idx="132">
                  <c:v>10672</c:v>
                </c:pt>
                <c:pt idx="133">
                  <c:v>10672</c:v>
                </c:pt>
                <c:pt idx="134">
                  <c:v>10672</c:v>
                </c:pt>
                <c:pt idx="135">
                  <c:v>10672</c:v>
                </c:pt>
                <c:pt idx="136">
                  <c:v>10672</c:v>
                </c:pt>
                <c:pt idx="137">
                  <c:v>10672</c:v>
                </c:pt>
                <c:pt idx="138">
                  <c:v>10672</c:v>
                </c:pt>
                <c:pt idx="139">
                  <c:v>10672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Total Cases, Sierra Leone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Sheet1!$A$2:$A$141</c:f>
              <c:numCache>
                <c:formatCode>m/d/yyyy</c:formatCode>
                <c:ptCount val="140"/>
                <c:pt idx="0">
                  <c:v>41699</c:v>
                </c:pt>
                <c:pt idx="1">
                  <c:v>41700</c:v>
                </c:pt>
                <c:pt idx="2">
                  <c:v>41701</c:v>
                </c:pt>
                <c:pt idx="3">
                  <c:v>41702</c:v>
                </c:pt>
                <c:pt idx="4">
                  <c:v>41703</c:v>
                </c:pt>
                <c:pt idx="5">
                  <c:v>41704</c:v>
                </c:pt>
                <c:pt idx="6">
                  <c:v>41705</c:v>
                </c:pt>
                <c:pt idx="7">
                  <c:v>41706</c:v>
                </c:pt>
                <c:pt idx="8">
                  <c:v>41707</c:v>
                </c:pt>
                <c:pt idx="9">
                  <c:v>41708</c:v>
                </c:pt>
                <c:pt idx="10">
                  <c:v>41709</c:v>
                </c:pt>
                <c:pt idx="11">
                  <c:v>41710</c:v>
                </c:pt>
                <c:pt idx="12">
                  <c:v>41711</c:v>
                </c:pt>
                <c:pt idx="13">
                  <c:v>41712</c:v>
                </c:pt>
                <c:pt idx="14">
                  <c:v>41713</c:v>
                </c:pt>
                <c:pt idx="15">
                  <c:v>41714</c:v>
                </c:pt>
                <c:pt idx="16">
                  <c:v>41715</c:v>
                </c:pt>
                <c:pt idx="17">
                  <c:v>41716</c:v>
                </c:pt>
                <c:pt idx="18">
                  <c:v>41717</c:v>
                </c:pt>
                <c:pt idx="19">
                  <c:v>41718</c:v>
                </c:pt>
                <c:pt idx="20">
                  <c:v>41719</c:v>
                </c:pt>
                <c:pt idx="21">
                  <c:v>41720</c:v>
                </c:pt>
                <c:pt idx="22">
                  <c:v>41721</c:v>
                </c:pt>
                <c:pt idx="23">
                  <c:v>41722</c:v>
                </c:pt>
                <c:pt idx="24">
                  <c:v>41723</c:v>
                </c:pt>
                <c:pt idx="25">
                  <c:v>41724</c:v>
                </c:pt>
                <c:pt idx="26">
                  <c:v>41725</c:v>
                </c:pt>
                <c:pt idx="27">
                  <c:v>41729</c:v>
                </c:pt>
                <c:pt idx="28">
                  <c:v>41730</c:v>
                </c:pt>
                <c:pt idx="29">
                  <c:v>41731</c:v>
                </c:pt>
                <c:pt idx="30">
                  <c:v>41736</c:v>
                </c:pt>
                <c:pt idx="31">
                  <c:v>41739</c:v>
                </c:pt>
                <c:pt idx="32">
                  <c:v>41746</c:v>
                </c:pt>
                <c:pt idx="33">
                  <c:v>41750</c:v>
                </c:pt>
                <c:pt idx="34">
                  <c:v>41752</c:v>
                </c:pt>
                <c:pt idx="35">
                  <c:v>41759</c:v>
                </c:pt>
                <c:pt idx="36">
                  <c:v>41764</c:v>
                </c:pt>
                <c:pt idx="37">
                  <c:v>41773</c:v>
                </c:pt>
                <c:pt idx="38">
                  <c:v>41782</c:v>
                </c:pt>
                <c:pt idx="39">
                  <c:v>41786</c:v>
                </c:pt>
                <c:pt idx="40">
                  <c:v>41787</c:v>
                </c:pt>
                <c:pt idx="41">
                  <c:v>41792</c:v>
                </c:pt>
                <c:pt idx="42">
                  <c:v>41795</c:v>
                </c:pt>
                <c:pt idx="43">
                  <c:v>41800</c:v>
                </c:pt>
                <c:pt idx="44">
                  <c:v>41801</c:v>
                </c:pt>
                <c:pt idx="45">
                  <c:v>41808</c:v>
                </c:pt>
                <c:pt idx="46">
                  <c:v>41814</c:v>
                </c:pt>
                <c:pt idx="47">
                  <c:v>41822</c:v>
                </c:pt>
                <c:pt idx="48">
                  <c:v>41827</c:v>
                </c:pt>
                <c:pt idx="49">
                  <c:v>41828</c:v>
                </c:pt>
                <c:pt idx="50">
                  <c:v>41834</c:v>
                </c:pt>
                <c:pt idx="51">
                  <c:v>41836</c:v>
                </c:pt>
                <c:pt idx="52">
                  <c:v>41841</c:v>
                </c:pt>
                <c:pt idx="53">
                  <c:v>41844</c:v>
                </c:pt>
                <c:pt idx="54">
                  <c:v>41848</c:v>
                </c:pt>
                <c:pt idx="55">
                  <c:v>41851</c:v>
                </c:pt>
                <c:pt idx="56">
                  <c:v>41854</c:v>
                </c:pt>
                <c:pt idx="57">
                  <c:v>41855</c:v>
                </c:pt>
                <c:pt idx="58">
                  <c:v>41859</c:v>
                </c:pt>
                <c:pt idx="59">
                  <c:v>41863</c:v>
                </c:pt>
                <c:pt idx="60">
                  <c:v>41864</c:v>
                </c:pt>
                <c:pt idx="61">
                  <c:v>41866</c:v>
                </c:pt>
                <c:pt idx="62">
                  <c:v>41870</c:v>
                </c:pt>
                <c:pt idx="63">
                  <c:v>41872</c:v>
                </c:pt>
                <c:pt idx="64">
                  <c:v>41873</c:v>
                </c:pt>
                <c:pt idx="65">
                  <c:v>41879</c:v>
                </c:pt>
                <c:pt idx="66">
                  <c:v>41888</c:v>
                </c:pt>
                <c:pt idx="67">
                  <c:v>41890</c:v>
                </c:pt>
                <c:pt idx="68">
                  <c:v>41894</c:v>
                </c:pt>
                <c:pt idx="69">
                  <c:v>41898</c:v>
                </c:pt>
                <c:pt idx="70">
                  <c:v>41900</c:v>
                </c:pt>
                <c:pt idx="71">
                  <c:v>41904</c:v>
                </c:pt>
                <c:pt idx="72">
                  <c:v>41906</c:v>
                </c:pt>
                <c:pt idx="73">
                  <c:v>41908</c:v>
                </c:pt>
                <c:pt idx="74">
                  <c:v>41913</c:v>
                </c:pt>
                <c:pt idx="75">
                  <c:v>41915</c:v>
                </c:pt>
                <c:pt idx="76">
                  <c:v>41920</c:v>
                </c:pt>
                <c:pt idx="77">
                  <c:v>41922</c:v>
                </c:pt>
                <c:pt idx="78">
                  <c:v>41927</c:v>
                </c:pt>
                <c:pt idx="79">
                  <c:v>41929</c:v>
                </c:pt>
                <c:pt idx="80">
                  <c:v>41934</c:v>
                </c:pt>
                <c:pt idx="81">
                  <c:v>41937</c:v>
                </c:pt>
                <c:pt idx="82">
                  <c:v>41941</c:v>
                </c:pt>
                <c:pt idx="83">
                  <c:v>41943</c:v>
                </c:pt>
                <c:pt idx="84">
                  <c:v>41948</c:v>
                </c:pt>
                <c:pt idx="85">
                  <c:v>41950</c:v>
                </c:pt>
                <c:pt idx="86">
                  <c:v>41955</c:v>
                </c:pt>
                <c:pt idx="87">
                  <c:v>41957</c:v>
                </c:pt>
                <c:pt idx="88">
                  <c:v>41962</c:v>
                </c:pt>
                <c:pt idx="89">
                  <c:v>41964</c:v>
                </c:pt>
                <c:pt idx="90">
                  <c:v>41969</c:v>
                </c:pt>
                <c:pt idx="91">
                  <c:v>41971</c:v>
                </c:pt>
                <c:pt idx="92">
                  <c:v>41976</c:v>
                </c:pt>
                <c:pt idx="93">
                  <c:v>41983</c:v>
                </c:pt>
                <c:pt idx="94">
                  <c:v>41990</c:v>
                </c:pt>
                <c:pt idx="95">
                  <c:v>41997</c:v>
                </c:pt>
                <c:pt idx="96">
                  <c:v>42004</c:v>
                </c:pt>
                <c:pt idx="97">
                  <c:v>42011</c:v>
                </c:pt>
                <c:pt idx="98">
                  <c:v>42018</c:v>
                </c:pt>
                <c:pt idx="99">
                  <c:v>42025</c:v>
                </c:pt>
                <c:pt idx="100">
                  <c:v>42032</c:v>
                </c:pt>
                <c:pt idx="101">
                  <c:v>42039</c:v>
                </c:pt>
                <c:pt idx="102">
                  <c:v>42046</c:v>
                </c:pt>
                <c:pt idx="103">
                  <c:v>42053</c:v>
                </c:pt>
                <c:pt idx="104">
                  <c:v>42060</c:v>
                </c:pt>
                <c:pt idx="105">
                  <c:v>42067</c:v>
                </c:pt>
                <c:pt idx="106">
                  <c:v>42074</c:v>
                </c:pt>
                <c:pt idx="107">
                  <c:v>42081</c:v>
                </c:pt>
                <c:pt idx="108">
                  <c:v>42088</c:v>
                </c:pt>
                <c:pt idx="109">
                  <c:v>42095</c:v>
                </c:pt>
                <c:pt idx="110">
                  <c:v>42102</c:v>
                </c:pt>
                <c:pt idx="111">
                  <c:v>42109</c:v>
                </c:pt>
                <c:pt idx="112">
                  <c:v>42116</c:v>
                </c:pt>
                <c:pt idx="113">
                  <c:v>42123</c:v>
                </c:pt>
                <c:pt idx="114">
                  <c:v>42130</c:v>
                </c:pt>
                <c:pt idx="115">
                  <c:v>42137</c:v>
                </c:pt>
                <c:pt idx="116">
                  <c:v>42144</c:v>
                </c:pt>
                <c:pt idx="117">
                  <c:v>42151</c:v>
                </c:pt>
                <c:pt idx="118">
                  <c:v>42158</c:v>
                </c:pt>
                <c:pt idx="119">
                  <c:v>42165</c:v>
                </c:pt>
                <c:pt idx="120">
                  <c:v>42172</c:v>
                </c:pt>
                <c:pt idx="121">
                  <c:v>42179</c:v>
                </c:pt>
                <c:pt idx="122">
                  <c:v>42186</c:v>
                </c:pt>
                <c:pt idx="123">
                  <c:v>42193</c:v>
                </c:pt>
                <c:pt idx="124">
                  <c:v>42200</c:v>
                </c:pt>
                <c:pt idx="125">
                  <c:v>42207</c:v>
                </c:pt>
                <c:pt idx="126">
                  <c:v>42214</c:v>
                </c:pt>
                <c:pt idx="127">
                  <c:v>42221</c:v>
                </c:pt>
                <c:pt idx="128">
                  <c:v>42228</c:v>
                </c:pt>
                <c:pt idx="129">
                  <c:v>42235</c:v>
                </c:pt>
                <c:pt idx="130">
                  <c:v>42242</c:v>
                </c:pt>
                <c:pt idx="131">
                  <c:v>42250</c:v>
                </c:pt>
                <c:pt idx="132">
                  <c:v>42257</c:v>
                </c:pt>
                <c:pt idx="133">
                  <c:v>42264</c:v>
                </c:pt>
                <c:pt idx="134">
                  <c:v>42271</c:v>
                </c:pt>
                <c:pt idx="135">
                  <c:v>42278</c:v>
                </c:pt>
                <c:pt idx="136">
                  <c:v>42285</c:v>
                </c:pt>
                <c:pt idx="137">
                  <c:v>42292</c:v>
                </c:pt>
                <c:pt idx="138">
                  <c:v>42299</c:v>
                </c:pt>
                <c:pt idx="139">
                  <c:v>42306</c:v>
                </c:pt>
              </c:numCache>
            </c:numRef>
          </c:cat>
          <c:val>
            <c:numRef>
              <c:f>Sheet1!$F$2:$F$141</c:f>
              <c:numCache>
                <c:formatCode>General</c:formatCode>
                <c:ptCount val="1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16</c:v>
                </c:pt>
                <c:pt idx="41">
                  <c:v>50</c:v>
                </c:pt>
                <c:pt idx="42">
                  <c:v>81</c:v>
                </c:pt>
                <c:pt idx="43">
                  <c:v>89</c:v>
                </c:pt>
                <c:pt idx="44">
                  <c:v>117</c:v>
                </c:pt>
                <c:pt idx="45">
                  <c:v>97</c:v>
                </c:pt>
                <c:pt idx="46">
                  <c:v>158</c:v>
                </c:pt>
                <c:pt idx="47">
                  <c:v>239</c:v>
                </c:pt>
                <c:pt idx="48">
                  <c:v>252</c:v>
                </c:pt>
                <c:pt idx="49">
                  <c:v>305</c:v>
                </c:pt>
                <c:pt idx="50">
                  <c:v>337</c:v>
                </c:pt>
                <c:pt idx="51">
                  <c:v>386</c:v>
                </c:pt>
                <c:pt idx="52">
                  <c:v>442</c:v>
                </c:pt>
                <c:pt idx="53">
                  <c:v>454</c:v>
                </c:pt>
                <c:pt idx="54">
                  <c:v>525</c:v>
                </c:pt>
                <c:pt idx="55">
                  <c:v>533</c:v>
                </c:pt>
                <c:pt idx="56">
                  <c:v>574</c:v>
                </c:pt>
                <c:pt idx="57">
                  <c:v>646</c:v>
                </c:pt>
                <c:pt idx="58">
                  <c:v>717</c:v>
                </c:pt>
                <c:pt idx="59">
                  <c:v>730</c:v>
                </c:pt>
                <c:pt idx="60">
                  <c:v>783</c:v>
                </c:pt>
                <c:pt idx="61">
                  <c:v>810</c:v>
                </c:pt>
                <c:pt idx="62">
                  <c:v>848</c:v>
                </c:pt>
                <c:pt idx="63">
                  <c:v>907</c:v>
                </c:pt>
                <c:pt idx="64">
                  <c:v>910</c:v>
                </c:pt>
                <c:pt idx="65">
                  <c:v>1026</c:v>
                </c:pt>
                <c:pt idx="66">
                  <c:v>1261</c:v>
                </c:pt>
                <c:pt idx="67">
                  <c:v>1361</c:v>
                </c:pt>
                <c:pt idx="68">
                  <c:v>1424</c:v>
                </c:pt>
                <c:pt idx="69">
                  <c:v>1620</c:v>
                </c:pt>
                <c:pt idx="70">
                  <c:v>1673</c:v>
                </c:pt>
                <c:pt idx="71">
                  <c:v>1813</c:v>
                </c:pt>
                <c:pt idx="72">
                  <c:v>1940</c:v>
                </c:pt>
                <c:pt idx="73">
                  <c:v>2021</c:v>
                </c:pt>
                <c:pt idx="74">
                  <c:v>2304</c:v>
                </c:pt>
                <c:pt idx="75">
                  <c:v>2437</c:v>
                </c:pt>
                <c:pt idx="76">
                  <c:v>2789</c:v>
                </c:pt>
                <c:pt idx="77">
                  <c:v>2950</c:v>
                </c:pt>
                <c:pt idx="78">
                  <c:v>3252</c:v>
                </c:pt>
                <c:pt idx="79">
                  <c:v>3410</c:v>
                </c:pt>
                <c:pt idx="80">
                  <c:v>3706</c:v>
                </c:pt>
                <c:pt idx="81">
                  <c:v>3896</c:v>
                </c:pt>
                <c:pt idx="82">
                  <c:v>5235</c:v>
                </c:pt>
                <c:pt idx="83">
                  <c:v>5338</c:v>
                </c:pt>
                <c:pt idx="84">
                  <c:v>4759</c:v>
                </c:pt>
                <c:pt idx="85">
                  <c:v>4862</c:v>
                </c:pt>
                <c:pt idx="86">
                  <c:v>5368</c:v>
                </c:pt>
                <c:pt idx="87">
                  <c:v>5586</c:v>
                </c:pt>
                <c:pt idx="88">
                  <c:v>6073</c:v>
                </c:pt>
                <c:pt idx="89">
                  <c:v>6190</c:v>
                </c:pt>
                <c:pt idx="90">
                  <c:v>6599</c:v>
                </c:pt>
                <c:pt idx="91">
                  <c:v>7109</c:v>
                </c:pt>
                <c:pt idx="92">
                  <c:v>7312</c:v>
                </c:pt>
                <c:pt idx="93">
                  <c:v>7897</c:v>
                </c:pt>
                <c:pt idx="94">
                  <c:v>8356</c:v>
                </c:pt>
                <c:pt idx="95">
                  <c:v>9004</c:v>
                </c:pt>
                <c:pt idx="96">
                  <c:v>9446</c:v>
                </c:pt>
                <c:pt idx="97">
                  <c:v>9780</c:v>
                </c:pt>
                <c:pt idx="98">
                  <c:v>10124</c:v>
                </c:pt>
                <c:pt idx="99">
                  <c:v>10340</c:v>
                </c:pt>
                <c:pt idx="100">
                  <c:v>10518</c:v>
                </c:pt>
                <c:pt idx="101">
                  <c:v>10740</c:v>
                </c:pt>
                <c:pt idx="102">
                  <c:v>10934</c:v>
                </c:pt>
                <c:pt idx="103">
                  <c:v>11103</c:v>
                </c:pt>
                <c:pt idx="104">
                  <c:v>11301</c:v>
                </c:pt>
                <c:pt idx="105">
                  <c:v>11466</c:v>
                </c:pt>
                <c:pt idx="106">
                  <c:v>11619</c:v>
                </c:pt>
                <c:pt idx="107">
                  <c:v>11751</c:v>
                </c:pt>
                <c:pt idx="108">
                  <c:v>11841</c:v>
                </c:pt>
                <c:pt idx="109">
                  <c:v>11974</c:v>
                </c:pt>
                <c:pt idx="110">
                  <c:v>12138</c:v>
                </c:pt>
                <c:pt idx="111">
                  <c:v>12201</c:v>
                </c:pt>
                <c:pt idx="112">
                  <c:v>12267</c:v>
                </c:pt>
                <c:pt idx="113">
                  <c:v>12371</c:v>
                </c:pt>
                <c:pt idx="114">
                  <c:v>12440</c:v>
                </c:pt>
                <c:pt idx="115">
                  <c:v>12523</c:v>
                </c:pt>
                <c:pt idx="116">
                  <c:v>12632</c:v>
                </c:pt>
                <c:pt idx="117">
                  <c:v>12706</c:v>
                </c:pt>
                <c:pt idx="118">
                  <c:v>12827</c:v>
                </c:pt>
                <c:pt idx="119">
                  <c:v>12901</c:v>
                </c:pt>
                <c:pt idx="120">
                  <c:v>12965</c:v>
                </c:pt>
                <c:pt idx="121">
                  <c:v>13059</c:v>
                </c:pt>
                <c:pt idx="122">
                  <c:v>13119</c:v>
                </c:pt>
                <c:pt idx="123">
                  <c:v>13155</c:v>
                </c:pt>
                <c:pt idx="124">
                  <c:v>13209</c:v>
                </c:pt>
                <c:pt idx="125">
                  <c:v>13250</c:v>
                </c:pt>
                <c:pt idx="126">
                  <c:v>13290</c:v>
                </c:pt>
                <c:pt idx="127">
                  <c:v>13406</c:v>
                </c:pt>
                <c:pt idx="128">
                  <c:v>13470</c:v>
                </c:pt>
                <c:pt idx="129">
                  <c:v>13494</c:v>
                </c:pt>
                <c:pt idx="130">
                  <c:v>13541</c:v>
                </c:pt>
                <c:pt idx="131">
                  <c:v>13638</c:v>
                </c:pt>
                <c:pt idx="132">
                  <c:v>13683</c:v>
                </c:pt>
                <c:pt idx="133">
                  <c:v>13756</c:v>
                </c:pt>
                <c:pt idx="134">
                  <c:v>13823</c:v>
                </c:pt>
                <c:pt idx="135">
                  <c:v>13911</c:v>
                </c:pt>
                <c:pt idx="136">
                  <c:v>13945</c:v>
                </c:pt>
                <c:pt idx="137">
                  <c:v>13982</c:v>
                </c:pt>
                <c:pt idx="138">
                  <c:v>14001</c:v>
                </c:pt>
                <c:pt idx="139">
                  <c:v>14061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732096"/>
        <c:axId val="143746176"/>
      </c:lineChart>
      <c:dateAx>
        <c:axId val="143732096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746176"/>
        <c:crosses val="autoZero"/>
        <c:auto val="1"/>
        <c:lblOffset val="100"/>
        <c:baseTimeUnit val="days"/>
      </c:dateAx>
      <c:valAx>
        <c:axId val="143746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7320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l"/>
      <c:layout>
        <c:manualLayout>
          <c:xMode val="edge"/>
          <c:yMode val="edge"/>
          <c:x val="9.842937561574884E-2"/>
          <c:y val="1.8316237954818942E-3"/>
          <c:w val="0.56140330137790018"/>
          <c:h val="7.070516261245404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0.50413</cdr:x>
      <cdr:y>0.08434</cdr:y>
    </cdr:from>
    <cdr:to>
      <cdr:x>0.7438</cdr:x>
      <cdr:y>0.95181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92488" y="504056"/>
          <a:ext cx="2088232" cy="5184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0.56198</cdr:x>
      <cdr:y>0.19277</cdr:y>
    </cdr:from>
    <cdr:to>
      <cdr:x>0.66693</cdr:x>
      <cdr:y>0.34577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96544" y="11521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5A010-9BF4-4F07-A993-72142C586126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473DA-EC89-4A17-A8C2-9FD6F8A27AE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9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73DA-EC89-4A17-A8C2-9FD6F8A27AE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511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D4C3-AAA8-7448-849E-6F26E1CA98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96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756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80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77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4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72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83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38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52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91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5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617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8749" y="4461164"/>
            <a:ext cx="7813978" cy="1065851"/>
          </a:xfrm>
        </p:spPr>
        <p:txBody>
          <a:bodyPr/>
          <a:lstStyle>
            <a:lvl1pPr algn="l"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498749" y="5625626"/>
            <a:ext cx="6797978" cy="64518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FF6C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75222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6909428-DDE2-4F58-B7F2-73A00AA4A1E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975028"/>
            <a:ext cx="1584176" cy="90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057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7122" y="1143000"/>
            <a:ext cx="7309757" cy="476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r>
              <a:rPr lang="en-US" dirty="0">
                <a:sym typeface="Arial Bold" charset="0"/>
              </a:rPr>
              <a:t>Click to </a:t>
            </a:r>
            <a:r>
              <a:rPr lang="en-US" dirty="0" smtClean="0">
                <a:sym typeface="Arial Bold" charset="0"/>
              </a:rPr>
              <a:t>edit Master title style</a:t>
            </a:r>
            <a:endParaRPr lang="en-US" dirty="0">
              <a:sym typeface="Arial Bold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919844" y="2286000"/>
            <a:ext cx="7324564" cy="320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r>
              <a:rPr lang="en-US" noProof="0" dirty="0">
                <a:sym typeface="Times" charset="0"/>
              </a:rPr>
              <a:t>Click to edit Master text </a:t>
            </a:r>
            <a:r>
              <a:rPr lang="en-US" noProof="0" dirty="0" smtClean="0">
                <a:sym typeface="Times" charset="0"/>
              </a:rPr>
              <a:t>styles</a:t>
            </a:r>
            <a:endParaRPr lang="en-US" noProof="0" dirty="0">
              <a:sym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11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38200" y="1143000"/>
            <a:ext cx="7391400" cy="6096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838200" y="2209800"/>
            <a:ext cx="7391400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9727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00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06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88B5A2-E4E0-4B04-A924-F53604FF5D04}" type="datetimeFigureOut">
              <a:rPr lang="en-GB" smtClean="0"/>
              <a:pPr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59D130-8F2F-4C2E-8DEB-C8814C19A9FC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65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5F4BC-E22A-4CAB-AE58-CD25525CA0E9}" type="datetimeFigureOut">
              <a:rPr lang="en-GB" smtClean="0"/>
              <a:t>04/11/2015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E5A70-0BAB-4529-97B5-55BED82E9EF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37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3">
              <a:lumMod val="7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llcome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267" y="5943600"/>
            <a:ext cx="2538247" cy="914400"/>
          </a:xfrm>
          <a:prstGeom prst="rect">
            <a:avLst/>
          </a:prstGeom>
        </p:spPr>
      </p:pic>
      <p:pic>
        <p:nvPicPr>
          <p:cNvPr id="5" name="Picture 4" descr="ISARIC logo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943600"/>
            <a:ext cx="1316736" cy="9144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6200" y="76200"/>
            <a:ext cx="2001599" cy="576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i="1" dirty="0">
                <a:solidFill>
                  <a:srgbClr val="091F40"/>
                </a:solidFill>
                <a:latin typeface="Book Antiqua"/>
                <a:ea typeface="ヒラギノ角ゴ ProN W3" pitchFamily="124" charset="-128"/>
                <a:cs typeface="Book Antiqua"/>
                <a:sym typeface="Lucida Grande" pitchFamily="124" charset="0"/>
              </a:rPr>
              <a:t>RAPIDE</a:t>
            </a:r>
            <a:endParaRPr lang="en-US" sz="3600" dirty="0">
              <a:solidFill>
                <a:srgbClr val="091F40"/>
              </a:solidFill>
              <a:latin typeface="Book Antiqua"/>
              <a:ea typeface="ヒラギノ角ゴ ProN W3" pitchFamily="124" charset="-128"/>
              <a:cs typeface="Book Antiqua"/>
              <a:sym typeface="Lucida Grande" pitchFamily="12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981200" y="152400"/>
            <a:ext cx="2736647" cy="576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91F40"/>
                </a:solidFill>
                <a:latin typeface="Book Antiqua"/>
                <a:ea typeface="ヒラギノ角ゴ ProN W3" pitchFamily="124" charset="-128"/>
                <a:cs typeface="Book Antiqua"/>
                <a:sym typeface="Lucida Grande" pitchFamily="124" charset="0"/>
              </a:rPr>
              <a:t>Rapid Assessment of Potential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91F40"/>
                </a:solidFill>
                <a:latin typeface="Book Antiqua"/>
                <a:ea typeface="ヒラギノ角ゴ ProN W3" pitchFamily="124" charset="-128"/>
                <a:cs typeface="Book Antiqua"/>
                <a:sym typeface="Lucida Grande" pitchFamily="124" charset="0"/>
              </a:rPr>
              <a:t>Interventions &amp; Drugs for Ebola </a:t>
            </a:r>
            <a:endParaRPr lang="en-US" sz="1400" dirty="0">
              <a:solidFill>
                <a:srgbClr val="091F40"/>
              </a:solidFill>
              <a:latin typeface="Book Antiqua"/>
              <a:ea typeface="ヒラギノ角ゴ ProN W3" pitchFamily="124" charset="-128"/>
              <a:cs typeface="Book Antiqua"/>
              <a:sym typeface="Lucida Grande" pitchFamily="12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76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5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772400" cy="1470025"/>
          </a:xfrm>
        </p:spPr>
        <p:txBody>
          <a:bodyPr/>
          <a:lstStyle/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Adaptive Trial Design</a:t>
            </a:r>
            <a:endParaRPr lang="en-GB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2270248"/>
            <a:ext cx="7056784" cy="2304256"/>
          </a:xfrm>
        </p:spPr>
        <p:txBody>
          <a:bodyPr>
            <a:normAutofit fontScale="85000" lnSpcReduction="20000"/>
          </a:bodyPr>
          <a:lstStyle/>
          <a:p>
            <a:r>
              <a:rPr lang="en-GB" sz="4200" b="1" dirty="0" smtClean="0"/>
              <a:t>Piero Olliaro</a:t>
            </a:r>
          </a:p>
          <a:p>
            <a:r>
              <a:rPr lang="en-US" sz="1900" dirty="0"/>
              <a:t>UNICEF/UNDP/World Bank/WHO Special Programme on Research &amp; Training in Tropical Diseases (TDR</a:t>
            </a:r>
            <a:r>
              <a:rPr lang="en-US" sz="1900" dirty="0" smtClean="0"/>
              <a:t>)</a:t>
            </a:r>
          </a:p>
          <a:p>
            <a:r>
              <a:rPr lang="en-GB" sz="1900" dirty="0" smtClean="0"/>
              <a:t>Centre </a:t>
            </a:r>
            <a:r>
              <a:rPr lang="en-GB" sz="1900" dirty="0"/>
              <a:t>for Tropical Medicine, Nuffield Department of Medicine</a:t>
            </a:r>
          </a:p>
          <a:p>
            <a:r>
              <a:rPr lang="en-GB" sz="1900" dirty="0"/>
              <a:t>University of </a:t>
            </a:r>
            <a:r>
              <a:rPr lang="en-GB" sz="1900" dirty="0" smtClean="0"/>
              <a:t>Oxford</a:t>
            </a:r>
          </a:p>
          <a:p>
            <a:r>
              <a:rPr lang="en-GB" sz="3000" b="1" dirty="0" smtClean="0"/>
              <a:t>Peter Horby (U Oxford) </a:t>
            </a:r>
          </a:p>
          <a:p>
            <a:r>
              <a:rPr lang="en-GB" sz="3000" b="1" dirty="0" smtClean="0"/>
              <a:t>John Whitehead (U Lancaster)</a:t>
            </a:r>
          </a:p>
          <a:p>
            <a:endParaRPr lang="en-GB" sz="55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153927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GFBR </a:t>
            </a:r>
          </a:p>
          <a:p>
            <a:pPr algn="r"/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Annecy, 3-4 Nov 2015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3" descr="https://www.wellcometrustevents.org/WELLCOME/media/uploaded/EVWELLCOME/event_405/New_Oxfo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50641"/>
            <a:ext cx="2174230" cy="105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ttps://www.wellcometrustevents.org/WELLCOME/media/uploaded/EVWELLCOME/event_405/New_T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74504"/>
            <a:ext cx="3816424" cy="16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4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546" y="836712"/>
            <a:ext cx="769166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Possible </a:t>
            </a:r>
            <a:r>
              <a:rPr lang="en-US" i="1" dirty="0"/>
              <a:t>clinical </a:t>
            </a:r>
            <a:r>
              <a:rPr lang="en-US" i="1" dirty="0" smtClean="0"/>
              <a:t>studies…</a:t>
            </a:r>
            <a:br>
              <a:rPr lang="en-US" i="1" dirty="0" smtClean="0"/>
            </a:br>
            <a:r>
              <a:rPr lang="en-US" dirty="0" smtClean="0"/>
              <a:t>Desired goal?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57200" y="2995343"/>
            <a:ext cx="7691663" cy="37916"/>
          </a:xfrm>
          <a:prstGeom prst="straightConnector1">
            <a:avLst/>
          </a:prstGeom>
          <a:ln w="10160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3355537"/>
            <a:ext cx="248101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Best individual chance of survival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'Compassionate use'?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4072" y="3356273"/>
            <a:ext cx="232861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Best chance of identifying a useful intervention</a:t>
            </a:r>
          </a:p>
          <a:p>
            <a:endParaRPr lang="en-US" sz="2800" dirty="0"/>
          </a:p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Multi-stage trial?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2597" y="3355537"/>
            <a:ext cx="2045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Best point estimate of efficacy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RCT?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433859"/>
              </p:ext>
            </p:extLst>
          </p:nvPr>
        </p:nvGraphicFramePr>
        <p:xfrm>
          <a:off x="179512" y="404664"/>
          <a:ext cx="8712968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2267744" y="692696"/>
            <a:ext cx="2304256" cy="5400600"/>
          </a:xfrm>
          <a:prstGeom prst="rect">
            <a:avLst/>
          </a:prstGeom>
          <a:solidFill>
            <a:srgbClr val="7030A0">
              <a:alpha val="18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FACILITIES: FEW, OVERWHELMED</a:t>
            </a: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FEW CANDIDATES </a:t>
            </a: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HIGH FATALITY = SAVE LIVES NOW (BUILD EVIDENCE)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</a:p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572000" y="692696"/>
            <a:ext cx="4176464" cy="54006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FACILITIES: MANY, DWINDLING, DILUTED CASES</a:t>
            </a: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SELECTED CANDIDATES 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BUILD EVIDENCE, SAVE LIVES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</a:p>
          <a:p>
            <a:endParaRPr lang="en-GB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548664" y="306896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3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Therapeutics proposed at the start of the outbreak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5407" y="1702325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Vulture Gastric Fluid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48848" y="245861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Chamomile Tea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589" y="298366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rgbClr val="002060"/>
                </a:solidFill>
              </a:rPr>
              <a:t>Ayurvedic</a:t>
            </a:r>
            <a:r>
              <a:rPr lang="en-GB" sz="2400" dirty="0" smtClean="0">
                <a:solidFill>
                  <a:srgbClr val="002060"/>
                </a:solidFill>
              </a:rPr>
              <a:t> Oils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3069" y="1964566"/>
            <a:ext cx="378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Monoclonal antibodies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37254" y="515962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Bath salts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5647" y="3628651"/>
            <a:ext cx="371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HIV therapy: Lamivudine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7642" y="378138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Crystals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7588" y="409819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Vitamins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30170" y="285717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Micronutrients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7432" y="5963739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Root Extracts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605" y="502096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Magnets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508" y="5621293"/>
            <a:ext cx="409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Electromagnetic Waves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59894" y="4479192"/>
            <a:ext cx="3777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Anti-influenza: </a:t>
            </a:r>
            <a:r>
              <a:rPr lang="en-GB" sz="2400" dirty="0" err="1" smtClean="0">
                <a:solidFill>
                  <a:srgbClr val="002060"/>
                </a:solidFill>
              </a:rPr>
              <a:t>favipiravir</a:t>
            </a:r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1191" y="5388727"/>
            <a:ext cx="1406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Si-RNA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375" y="240429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rgbClr val="002060"/>
                </a:solidFill>
              </a:rPr>
              <a:t>Brincidofovir</a:t>
            </a:r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99597" y="147149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rgbClr val="002060"/>
                </a:solidFill>
              </a:rPr>
              <a:t>I</a:t>
            </a:r>
            <a:r>
              <a:rPr lang="en-GB" sz="2400" dirty="0" err="1" smtClean="0">
                <a:solidFill>
                  <a:srgbClr val="002060"/>
                </a:solidFill>
              </a:rPr>
              <a:t>nterferons</a:t>
            </a:r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71359" y="478369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Anti-</a:t>
            </a:r>
            <a:r>
              <a:rPr lang="en-GB" sz="2400" dirty="0" err="1" smtClean="0">
                <a:solidFill>
                  <a:srgbClr val="002060"/>
                </a:solidFill>
              </a:rPr>
              <a:t>malarials</a:t>
            </a:r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9262" y="6079110"/>
            <a:ext cx="385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Convalescent blood/plasma</a:t>
            </a:r>
          </a:p>
        </p:txBody>
      </p:sp>
    </p:spTree>
    <p:extLst>
      <p:ext uri="{BB962C8B-B14F-4D97-AF65-F5344CB8AC3E}">
        <p14:creationId xmlns:p14="http://schemas.microsoft.com/office/powerpoint/2010/main" val="66232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5407" y="1702325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Vulture Gastric Fluid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48848" y="245861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Chamomile Tea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589" y="298366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chemeClr val="bg1">
                    <a:lumMod val="75000"/>
                  </a:schemeClr>
                </a:solidFill>
              </a:rPr>
              <a:t>Ayurvedic</a:t>
            </a:r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 Oils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3069" y="1964566"/>
            <a:ext cx="378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</a:rPr>
              <a:t>Monoclonal antibodies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37254" y="515962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Bath salts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5647" y="3628651"/>
            <a:ext cx="371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HIV therapy: Lamivudine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7642" y="378138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Crystals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7588" y="409819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Vitamins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30170" y="285717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Micronutrients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7432" y="5963739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Root Extracts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605" y="502096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Magnets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508" y="5621293"/>
            <a:ext cx="409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Electromagnetic Waves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59894" y="4479192"/>
            <a:ext cx="3777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</a:rPr>
              <a:t>Anti-influenza: </a:t>
            </a:r>
            <a:r>
              <a:rPr lang="en-GB" sz="2400" b="1" dirty="0" err="1" smtClean="0">
                <a:solidFill>
                  <a:srgbClr val="0070C0"/>
                </a:solidFill>
              </a:rPr>
              <a:t>favipiravir</a:t>
            </a:r>
            <a:endParaRPr lang="en-GB" sz="2400" b="1" dirty="0" smtClean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1191" y="5388727"/>
            <a:ext cx="1406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</a:rPr>
              <a:t>Si-RNA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375" y="240429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solidFill>
                  <a:srgbClr val="0070C0"/>
                </a:solidFill>
              </a:rPr>
              <a:t>Brincidofovir</a:t>
            </a:r>
            <a:endParaRPr lang="en-GB" sz="2400" b="1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99597" y="147149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70C0"/>
                </a:solidFill>
              </a:rPr>
              <a:t>I</a:t>
            </a:r>
            <a:r>
              <a:rPr lang="en-GB" sz="2400" b="1" dirty="0" err="1" smtClean="0">
                <a:solidFill>
                  <a:srgbClr val="0070C0"/>
                </a:solidFill>
              </a:rPr>
              <a:t>nterferons</a:t>
            </a:r>
            <a:endParaRPr lang="en-GB" sz="2400" b="1" dirty="0" smtClean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71359" y="478369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75000"/>
                  </a:schemeClr>
                </a:solidFill>
              </a:rPr>
              <a:t>Anti-</a:t>
            </a:r>
            <a:r>
              <a:rPr lang="en-GB" sz="2400" dirty="0" err="1" smtClean="0">
                <a:solidFill>
                  <a:schemeClr val="bg1">
                    <a:lumMod val="75000"/>
                  </a:schemeClr>
                </a:solidFill>
              </a:rPr>
              <a:t>malarials</a:t>
            </a:r>
            <a:endParaRPr lang="en-GB" sz="2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9262" y="6079110"/>
            <a:ext cx="385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</a:rPr>
              <a:t>Convalescent blood/plasma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301" y="132664"/>
            <a:ext cx="7560083" cy="138499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STAC EE</a:t>
            </a:r>
          </a:p>
          <a:p>
            <a:r>
              <a:rPr lang="en-GB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COORDINATION, PRIORITISATION</a:t>
            </a:r>
          </a:p>
          <a:p>
            <a:r>
              <a:rPr lang="en-GB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TIMELY SHARING OF INFORMATION (!?)</a:t>
            </a:r>
          </a:p>
        </p:txBody>
      </p:sp>
    </p:spTree>
    <p:extLst>
      <p:ext uri="{BB962C8B-B14F-4D97-AF65-F5344CB8AC3E}">
        <p14:creationId xmlns:p14="http://schemas.microsoft.com/office/powerpoint/2010/main" val="319883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6" y="501055"/>
            <a:ext cx="900686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13583" y="2004776"/>
            <a:ext cx="1382623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 err="1"/>
              <a:t>Favipiravir</a:t>
            </a:r>
            <a:endParaRPr lang="en-GB" dirty="0"/>
          </a:p>
          <a:p>
            <a:r>
              <a:rPr lang="en-GB" dirty="0" err="1"/>
              <a:t>Brincidofovir</a:t>
            </a:r>
            <a:endParaRPr lang="en-GB" dirty="0"/>
          </a:p>
        </p:txBody>
      </p:sp>
      <p:cxnSp>
        <p:nvCxnSpPr>
          <p:cNvPr id="10" name="Straight Connector 9"/>
          <p:cNvCxnSpPr>
            <a:stCxn id="8" idx="2"/>
          </p:cNvCxnSpPr>
          <p:nvPr/>
        </p:nvCxnSpPr>
        <p:spPr>
          <a:xfrm>
            <a:off x="3804895" y="2651107"/>
            <a:ext cx="0" cy="3306304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28741" y="2022957"/>
            <a:ext cx="61427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TKM</a:t>
            </a:r>
          </a:p>
        </p:txBody>
      </p:sp>
      <p:cxnSp>
        <p:nvCxnSpPr>
          <p:cNvPr id="14" name="Straight Connector 13"/>
          <p:cNvCxnSpPr>
            <a:stCxn id="13" idx="2"/>
          </p:cNvCxnSpPr>
          <p:nvPr/>
        </p:nvCxnSpPr>
        <p:spPr>
          <a:xfrm>
            <a:off x="5235877" y="2392289"/>
            <a:ext cx="14361" cy="3565122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39470" y="2337618"/>
            <a:ext cx="84350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 err="1"/>
              <a:t>zMAPP</a:t>
            </a:r>
            <a:endParaRPr lang="en-GB" dirty="0"/>
          </a:p>
        </p:txBody>
      </p:sp>
      <p:cxnSp>
        <p:nvCxnSpPr>
          <p:cNvPr id="18" name="Straight Connector 17"/>
          <p:cNvCxnSpPr>
            <a:stCxn id="16" idx="2"/>
          </p:cNvCxnSpPr>
          <p:nvPr/>
        </p:nvCxnSpPr>
        <p:spPr>
          <a:xfrm>
            <a:off x="6061221" y="2706950"/>
            <a:ext cx="0" cy="325046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3303" y="1989128"/>
            <a:ext cx="2320187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Experimental evidence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+ Product available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71422" y="6333703"/>
            <a:ext cx="11422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 err="1" smtClean="0"/>
              <a:t>Favipiravir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5653437" y="4988779"/>
            <a:ext cx="1382623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 err="1" smtClean="0"/>
              <a:t>Brincidofovir</a:t>
            </a:r>
            <a:endParaRPr lang="en-GB" dirty="0"/>
          </a:p>
        </p:txBody>
      </p:sp>
      <p:cxnSp>
        <p:nvCxnSpPr>
          <p:cNvPr id="23" name="Straight Connector 22"/>
          <p:cNvCxnSpPr>
            <a:endCxn id="21" idx="0"/>
          </p:cNvCxnSpPr>
          <p:nvPr/>
        </p:nvCxnSpPr>
        <p:spPr>
          <a:xfrm>
            <a:off x="4642540" y="5726281"/>
            <a:ext cx="0" cy="60742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2" idx="0"/>
          </p:cNvCxnSpPr>
          <p:nvPr/>
        </p:nvCxnSpPr>
        <p:spPr>
          <a:xfrm>
            <a:off x="6344748" y="4517251"/>
            <a:ext cx="1" cy="47152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0825" y="4242778"/>
            <a:ext cx="115082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Trial starts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41465" y="2011342"/>
            <a:ext cx="61427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 smtClean="0"/>
              <a:t>TKM</a:t>
            </a:r>
            <a:endParaRPr lang="en-GB" dirty="0"/>
          </a:p>
        </p:txBody>
      </p:sp>
      <p:cxnSp>
        <p:nvCxnSpPr>
          <p:cNvPr id="33" name="Straight Connector 32"/>
          <p:cNvCxnSpPr>
            <a:stCxn id="32" idx="2"/>
          </p:cNvCxnSpPr>
          <p:nvPr/>
        </p:nvCxnSpPr>
        <p:spPr>
          <a:xfrm>
            <a:off x="7548601" y="2380674"/>
            <a:ext cx="0" cy="152996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126850" y="4891045"/>
            <a:ext cx="84350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 err="1"/>
              <a:t>z</a:t>
            </a:r>
            <a:r>
              <a:rPr lang="en-GB" dirty="0" err="1" smtClean="0"/>
              <a:t>MAPP</a:t>
            </a:r>
            <a:endParaRPr lang="en-GB" dirty="0"/>
          </a:p>
        </p:txBody>
      </p:sp>
      <p:cxnSp>
        <p:nvCxnSpPr>
          <p:cNvPr id="39" name="Straight Connector 38"/>
          <p:cNvCxnSpPr>
            <a:endCxn id="38" idx="0"/>
          </p:cNvCxnSpPr>
          <p:nvPr/>
        </p:nvCxnSpPr>
        <p:spPr>
          <a:xfrm>
            <a:off x="7548600" y="3816160"/>
            <a:ext cx="1" cy="107488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8" name="Title 57"/>
          <p:cNvSpPr>
            <a:spLocks noGrp="1"/>
          </p:cNvSpPr>
          <p:nvPr>
            <p:ph type="title"/>
          </p:nvPr>
        </p:nvSpPr>
        <p:spPr>
          <a:xfrm>
            <a:off x="2913490" y="-70445"/>
            <a:ext cx="6175800" cy="1143000"/>
          </a:xfrm>
          <a:solidFill>
            <a:schemeClr val="bg1"/>
          </a:solidFill>
        </p:spPr>
        <p:txBody>
          <a:bodyPr/>
          <a:lstStyle/>
          <a:p>
            <a:r>
              <a:rPr lang="en-GB" dirty="0" smtClean="0"/>
              <a:t>EVD Treatment Trials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598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6" grpId="0" animBg="1"/>
      <p:bldP spid="20" grpId="0" animBg="1"/>
      <p:bldP spid="21" grpId="0" animBg="1"/>
      <p:bldP spid="22" grpId="0" animBg="1"/>
      <p:bldP spid="31" grpId="0" animBg="1"/>
      <p:bldP spid="32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22" y="3483902"/>
            <a:ext cx="6784057" cy="323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597" y="3086620"/>
            <a:ext cx="6774844" cy="145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903" y="13254"/>
            <a:ext cx="6931280" cy="331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3442325"/>
            <a:ext cx="927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GUINEA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65558" y="940078"/>
            <a:ext cx="843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SIERRA</a:t>
            </a:r>
          </a:p>
          <a:p>
            <a:r>
              <a:rPr lang="en-GB" dirty="0" smtClean="0"/>
              <a:t>LEONE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65558" y="4725144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LIBERIA</a:t>
            </a:r>
            <a:endParaRPr lang="en-GB" dirty="0"/>
          </a:p>
        </p:txBody>
      </p:sp>
      <p:cxnSp>
        <p:nvCxnSpPr>
          <p:cNvPr id="5" name="Straight Connector 4"/>
          <p:cNvCxnSpPr>
            <a:endCxn id="5123" idx="3"/>
          </p:cNvCxnSpPr>
          <p:nvPr/>
        </p:nvCxnSpPr>
        <p:spPr>
          <a:xfrm>
            <a:off x="5652120" y="3811657"/>
            <a:ext cx="2823321" cy="0"/>
          </a:xfrm>
          <a:prstGeom prst="line">
            <a:avLst/>
          </a:prstGeom>
          <a:ln w="571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26623" y="3299236"/>
            <a:ext cx="1142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F</a:t>
            </a:r>
            <a:r>
              <a:rPr lang="en-GB" dirty="0" err="1" smtClean="0"/>
              <a:t>avipiravir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660232" y="6237312"/>
            <a:ext cx="576064" cy="0"/>
          </a:xfrm>
          <a:prstGeom prst="line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10436" y="5774438"/>
            <a:ext cx="1382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GB" dirty="0" smtClean="0"/>
              <a:t>rincidofovir</a:t>
            </a:r>
            <a:endParaRPr lang="en-GB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805457" y="2708920"/>
            <a:ext cx="669984" cy="0"/>
          </a:xfrm>
          <a:prstGeom prst="line">
            <a:avLst/>
          </a:prstGeom>
          <a:ln w="57150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61663" y="2204864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TKM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7814930" y="2790220"/>
            <a:ext cx="660511" cy="6143"/>
          </a:xfrm>
          <a:prstGeom prst="line">
            <a:avLst/>
          </a:prstGeom>
          <a:ln w="571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45010" y="2790220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zMAPP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7596336" y="6237312"/>
            <a:ext cx="475068" cy="4548"/>
          </a:xfrm>
          <a:prstGeom prst="line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132433" y="6052646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zMAPP</a:t>
            </a:r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5730862" y="1052736"/>
            <a:ext cx="2744579" cy="0"/>
          </a:xfrm>
          <a:prstGeom prst="line">
            <a:avLst/>
          </a:prstGeom>
          <a:ln w="571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310436" y="570746"/>
            <a:ext cx="2648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Convalescent plasma, </a:t>
            </a:r>
            <a:r>
              <a:rPr lang="en-GB" dirty="0" err="1" smtClean="0"/>
              <a:t>Natl</a:t>
            </a:r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055925" y="3933056"/>
            <a:ext cx="1419516" cy="0"/>
          </a:xfrm>
          <a:prstGeom prst="line">
            <a:avLst/>
          </a:prstGeom>
          <a:ln w="571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47291" y="3904413"/>
            <a:ext cx="2150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Convalescent plasma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94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7" grpId="0"/>
      <p:bldP spid="20" grpId="0"/>
      <p:bldP spid="22" grpId="0"/>
      <p:bldP spid="2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749" y="5192882"/>
            <a:ext cx="7813978" cy="1065851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Rockwell" panose="02060603020205020403" pitchFamily="18" charset="0"/>
                <a:cs typeface="+mj-cs"/>
              </a:rPr>
              <a:t>Challenges of  generating evidence in epidemics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2"/>
          <a:srcRect t="21783" b="9912"/>
          <a:stretch/>
        </p:blipFill>
        <p:spPr>
          <a:xfrm>
            <a:off x="16412" y="620974"/>
            <a:ext cx="9131190" cy="41580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78444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Trials can be set up quickly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8" y="1988840"/>
            <a:ext cx="8667650" cy="323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512" y="3212976"/>
            <a:ext cx="885698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43608" y="5257833"/>
            <a:ext cx="74174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FROM 1</a:t>
            </a:r>
            <a:r>
              <a:rPr lang="en-GB" sz="2400" baseline="300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ST</a:t>
            </a:r>
            <a:r>
              <a:rPr lang="en-GB" sz="24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 PROTOCOL DRAFT TO 1</a:t>
            </a:r>
            <a:r>
              <a:rPr lang="en-GB" sz="2400" baseline="300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ST</a:t>
            </a:r>
            <a:r>
              <a:rPr lang="en-GB" sz="24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 PATIENT 1</a:t>
            </a:r>
            <a:r>
              <a:rPr lang="en-GB" sz="2400" baseline="300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ST</a:t>
            </a:r>
            <a:r>
              <a:rPr lang="en-GB" sz="2400" dirty="0" smtClean="0">
                <a:solidFill>
                  <a:srgbClr val="C00000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 VISIT:</a:t>
            </a:r>
          </a:p>
          <a:p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BRINCIDOFOVIR = 12 WEEKS </a:t>
            </a:r>
          </a:p>
          <a:p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TKM = 9 WEEKS</a:t>
            </a:r>
            <a:endParaRPr lang="en-GB" sz="2400" dirty="0">
              <a:solidFill>
                <a:schemeClr val="accent2">
                  <a:lumMod val="75000"/>
                </a:schemeClr>
              </a:solidFill>
              <a:latin typeface="GungsuhChe" panose="02030609000101010101" pitchFamily="49" charset="-127"/>
              <a:ea typeface="Gungsuh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922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Clinical trials:</a:t>
            </a:r>
            <a:br>
              <a:rPr lang="en-GB" sz="4000" dirty="0"/>
            </a:br>
            <a:r>
              <a:rPr lang="en-GB" sz="4000" dirty="0"/>
              <a:t>What is special about EVD?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endParaRPr lang="en-GB" sz="12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Little is known about how effective treatments are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Clinical research ('phase 2 – 3') into treatments can only be conducted during an outbreak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Urgency to provide answers while the outbreak lasts and in time to influence treatment during the outbreak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Treatment facilities likely to be simple &amp; overstretched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EVD can be deadly to health workers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Patients will be treated in close proximity to one another</a:t>
            </a:r>
          </a:p>
          <a:p>
            <a:endParaRPr lang="en-GB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5B748893-9166-4691-B166-E4FE552DF420}" type="slidenum">
              <a:rPr lang="en-GB" sz="1400" smtClean="0">
                <a:solidFill>
                  <a:srgbClr val="0000FF"/>
                </a:solidFill>
                <a:latin typeface="Calibri" pitchFamily="34" charset="0"/>
              </a:rPr>
              <a:pPr eaLnBrk="1" hangingPunct="1"/>
              <a:t>10</a:t>
            </a:fld>
            <a:endParaRPr lang="en-GB" sz="1400" smtClean="0">
              <a:solidFill>
                <a:srgbClr val="0000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6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Clinical trials: </a:t>
            </a:r>
            <a:br>
              <a:rPr lang="en-GB" dirty="0" smtClean="0"/>
            </a:br>
            <a:r>
              <a:rPr lang="en-GB" dirty="0" smtClean="0"/>
              <a:t>General considerations</a:t>
            </a:r>
            <a:endParaRPr lang="en-GB" dirty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endParaRPr lang="en-GB" sz="1200" b="1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Our question should be: “What treatment is best for EVD?” -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not</a:t>
            </a:r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: “Does this specific treatment work?”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Simple endpoints, such as “Alive on Day 14”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Placebo treatment and blinding will often be impractical &amp;/or unethical</a:t>
            </a:r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Adaptive designs are both possible and essential</a:t>
            </a:r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Large treatment effects</a:t>
            </a:r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 (odds ratios of 2) should be sought</a:t>
            </a:r>
          </a:p>
          <a:p>
            <a:endParaRPr lang="en-GB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4BCB5FE6-5262-4963-A00C-1400385F673D}" type="slidenum">
              <a:rPr lang="en-GB" sz="1400" smtClean="0">
                <a:solidFill>
                  <a:srgbClr val="0000FF"/>
                </a:solidFill>
                <a:latin typeface="Calibri" pitchFamily="34" charset="0"/>
              </a:rPr>
              <a:pPr eaLnBrk="1" hangingPunct="1"/>
              <a:t>11</a:t>
            </a:fld>
            <a:endParaRPr lang="en-GB" sz="1400" smtClean="0">
              <a:solidFill>
                <a:srgbClr val="0000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6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850106"/>
          </a:xfrm>
        </p:spPr>
        <p:txBody>
          <a:bodyPr/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Rockwell" panose="02060603020205020403" pitchFamily="18" charset="0"/>
              </a:rPr>
              <a:t>Programme objectives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156137"/>
              </p:ext>
            </p:extLst>
          </p:nvPr>
        </p:nvGraphicFramePr>
        <p:xfrm>
          <a:off x="407166" y="3789040"/>
          <a:ext cx="8099312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015"/>
                <a:gridCol w="1543552"/>
                <a:gridCol w="2376030"/>
                <a:gridCol w="3572715"/>
              </a:tblGrid>
              <a:tr h="37433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Survival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Conclusion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Outcome</a:t>
                      </a:r>
                      <a:endParaRPr lang="en-US" sz="2800" dirty="0"/>
                    </a:p>
                  </a:txBody>
                  <a:tcPr/>
                </a:tc>
              </a:tr>
              <a:tr h="50706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(a)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80%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Very effective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Maximize benefits</a:t>
                      </a:r>
                      <a:endParaRPr lang="en-US" sz="2800" dirty="0"/>
                    </a:p>
                  </a:txBody>
                  <a:tcPr/>
                </a:tc>
              </a:tr>
              <a:tr h="50706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(b)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67%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Promising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Justification</a:t>
                      </a:r>
                      <a:r>
                        <a:rPr lang="en-US" sz="2800" baseline="0" dirty="0" smtClean="0"/>
                        <a:t> for RCT</a:t>
                      </a:r>
                      <a:endParaRPr lang="en-US" sz="2800" dirty="0"/>
                    </a:p>
                  </a:txBody>
                  <a:tcPr/>
                </a:tc>
              </a:tr>
              <a:tr h="50706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(c)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50%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Ineffective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Minimize wasted effort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434566" y="1340768"/>
            <a:ext cx="8229600" cy="237626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GB" sz="2400" b="1" dirty="0" smtClean="0">
                <a:solidFill>
                  <a:schemeClr val="accent3">
                    <a:lumMod val="75000"/>
                  </a:schemeClr>
                </a:solidFill>
              </a:rPr>
              <a:t>Primary: Rapidly assess and triage a number of potential Ebola treatments in Phase 2 studies.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Secondary: </a:t>
            </a:r>
          </a:p>
          <a:p>
            <a:pPr marL="514350" indent="-514350">
              <a:spcBef>
                <a:spcPct val="0"/>
              </a:spcBef>
              <a:buFont typeface="+mj-lt"/>
              <a:buAutoNum type="alphaLcParenR"/>
            </a:pP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find persuasive evidence that one or more treatments should be recommended for general use; </a:t>
            </a:r>
          </a:p>
          <a:p>
            <a:pPr marL="514350" indent="-514350">
              <a:spcBef>
                <a:spcPct val="0"/>
              </a:spcBef>
              <a:buFont typeface="+mj-lt"/>
              <a:buAutoNum type="alphaLcParenR"/>
            </a:pP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provide GCP-compliant data to support registration</a:t>
            </a:r>
            <a:endParaRPr lang="en-GB" sz="2400" b="1" dirty="0" smtClean="0">
              <a:solidFill>
                <a:srgbClr val="00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090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323975"/>
            <a:ext cx="860107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74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60648"/>
            <a:ext cx="5199367" cy="3526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105804"/>
            <a:ext cx="3009860" cy="6381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39715" y="6528550"/>
            <a:ext cx="33042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Cooper et al, PLOS Medicine, April 14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6095" y="3820115"/>
            <a:ext cx="5246800" cy="286232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/>
              <a:t>Conclusions </a:t>
            </a:r>
          </a:p>
          <a:p>
            <a:endParaRPr lang="en-US" b="1" u="sng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MSA discards ineffective treatments quickly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MSA reliably provides evidence concerning effective treatments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With 100 new cases per day, MSA 6</a:t>
            </a:r>
            <a:r>
              <a:rPr lang="en-US" dirty="0"/>
              <a:t>% and 15% greater reductions in </a:t>
            </a:r>
            <a:r>
              <a:rPr lang="en-US" dirty="0" smtClean="0"/>
              <a:t>mortality over </a:t>
            </a:r>
            <a:r>
              <a:rPr lang="en-US" dirty="0"/>
              <a:t>first </a:t>
            </a:r>
            <a:r>
              <a:rPr lang="en-US" dirty="0" smtClean="0"/>
              <a:t>100d </a:t>
            </a:r>
            <a:r>
              <a:rPr lang="en-US" dirty="0"/>
              <a:t>for </a:t>
            </a:r>
            <a:r>
              <a:rPr lang="en-US" i="1" dirty="0"/>
              <a:t>highly effective </a:t>
            </a:r>
            <a:r>
              <a:rPr lang="en-US" dirty="0"/>
              <a:t>treatments compared </a:t>
            </a:r>
            <a:r>
              <a:rPr lang="en-US" dirty="0" smtClean="0"/>
              <a:t>to </a:t>
            </a:r>
            <a:r>
              <a:rPr lang="en-US" dirty="0"/>
              <a:t>SRCT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MSA appropriate for clinical evaluation of potential EVD treatments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36774" y="-15472"/>
            <a:ext cx="1360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Single arm phase II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336429" y="2276819"/>
            <a:ext cx="2249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Phase III single arm confirmatory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874824" y="4292455"/>
            <a:ext cx="1052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Phase III SRCT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0601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Outlook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72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0151008_2356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099"/>
            <a:ext cx="9144000" cy="52417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3688" y="415378"/>
            <a:ext cx="4935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>
                <a:solidFill>
                  <a:schemeClr val="accent1">
                    <a:lumMod val="50000"/>
                  </a:schemeClr>
                </a:solidFill>
              </a:rPr>
              <a:t>WHO R&amp;D Blueprint</a:t>
            </a:r>
          </a:p>
        </p:txBody>
      </p:sp>
    </p:spTree>
    <p:extLst>
      <p:ext uri="{BB962C8B-B14F-4D97-AF65-F5344CB8AC3E}">
        <p14:creationId xmlns:p14="http://schemas.microsoft.com/office/powerpoint/2010/main" val="390422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1743"/>
            <a:ext cx="8856984" cy="23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https://www.wellcometrustevents.org/WELLCOME/media/uploaded/EVWELLCOME/event_405/New_Oxfor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028" y="4941168"/>
            <a:ext cx="2174230" cy="105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wellcometrustevents.org/WELLCOME/media/uploaded/EVWELLCOME/event_405/WH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17" y="3254225"/>
            <a:ext cx="2859338" cy="142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www.wellcometrustevents.org/WELLCOME/media/uploaded/EVWELLCOME/event_405/New_TD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27" y="4807098"/>
            <a:ext cx="3143063" cy="132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www.wellcometrustevents.org/WELLCOME/media/uploaded/EVWELLCOME/event_405/W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64" y="3356992"/>
            <a:ext cx="304379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13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  - clinical trials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obvious one-size-fits-all approach to the generation of evidence during outbreaks</a:t>
            </a:r>
          </a:p>
          <a:p>
            <a:r>
              <a:rPr lang="en-US" dirty="0" smtClean="0"/>
              <a:t>To successfully conduct research during epidemics adaptability and agility are essential</a:t>
            </a:r>
          </a:p>
          <a:p>
            <a:r>
              <a:rPr lang="en-US" dirty="0" smtClean="0"/>
              <a:t>A participatory process for </a:t>
            </a:r>
            <a:r>
              <a:rPr lang="en-US" dirty="0" err="1" smtClean="0"/>
              <a:t>prioritising</a:t>
            </a:r>
            <a:r>
              <a:rPr lang="en-US" dirty="0" smtClean="0"/>
              <a:t> the completion of clinical trials on the ground is needed, to mitigate competition between groups for enrollment to studies 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9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Conclusions – toolkit supported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</a:t>
            </a:r>
            <a:r>
              <a:rPr lang="en-US" dirty="0" smtClean="0"/>
              <a:t>otential elements of a toolkit should be mapped, current work in the areas identified, and responsibilities agreed</a:t>
            </a:r>
          </a:p>
          <a:p>
            <a:r>
              <a:rPr lang="en-US" dirty="0" smtClean="0"/>
              <a:t>Protocol templates based on epidemic types would be useful</a:t>
            </a:r>
          </a:p>
          <a:p>
            <a:r>
              <a:rPr lang="en-US" dirty="0" smtClean="0"/>
              <a:t>Developed with the involvement of ethics and regulatory authorities</a:t>
            </a:r>
          </a:p>
          <a:p>
            <a:r>
              <a:rPr lang="en-US" dirty="0" smtClean="0"/>
              <a:t>Scenario planning will be of great utility to allow us to prepare, discuss and rehearse different situations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29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71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UCRU Logo 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10653</TotalTime>
  <Words>658</Words>
  <Application>Microsoft Office PowerPoint</Application>
  <PresentationFormat>Affichage à l'écran (4:3)</PresentationFormat>
  <Paragraphs>198</Paragraphs>
  <Slides>20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2" baseType="lpstr">
      <vt:lpstr>Office Theme</vt:lpstr>
      <vt:lpstr>OUCRU Logo </vt:lpstr>
      <vt:lpstr>Adaptive Trial Design</vt:lpstr>
      <vt:lpstr>Possible clinical studies… Desired goal?</vt:lpstr>
      <vt:lpstr>Présentation PowerPoint</vt:lpstr>
      <vt:lpstr>Therapeutics proposed at the start of the outbreak</vt:lpstr>
      <vt:lpstr>Présentation PowerPoint</vt:lpstr>
      <vt:lpstr>EVD Treatment Trials</vt:lpstr>
      <vt:lpstr>Présentation PowerPoint</vt:lpstr>
      <vt:lpstr>Challenges of  generating evidence in epidemics</vt:lpstr>
      <vt:lpstr>Trials can be set up quickly</vt:lpstr>
      <vt:lpstr>Clinical trials: What is special about EVD?</vt:lpstr>
      <vt:lpstr>Clinical trials:  General considerations</vt:lpstr>
      <vt:lpstr>Programme objectives</vt:lpstr>
      <vt:lpstr>Présentation PowerPoint</vt:lpstr>
      <vt:lpstr>Présentation PowerPoint</vt:lpstr>
      <vt:lpstr>Outlook </vt:lpstr>
      <vt:lpstr>Présentation PowerPoint</vt:lpstr>
      <vt:lpstr>Présentation PowerPoint</vt:lpstr>
      <vt:lpstr>Conclusions  - clinical trials</vt:lpstr>
      <vt:lpstr>Conclusions – toolkit supported</vt:lpstr>
      <vt:lpstr>Thank you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have we learnt from the Ebola crisis?</dc:title>
  <dc:creator>OLLIARO, Piero Luigi</dc:creator>
  <cp:lastModifiedBy>client</cp:lastModifiedBy>
  <cp:revision>207</cp:revision>
  <dcterms:created xsi:type="dcterms:W3CDTF">2015-02-21T07:02:01Z</dcterms:created>
  <dcterms:modified xsi:type="dcterms:W3CDTF">2015-11-04T14:22:02Z</dcterms:modified>
</cp:coreProperties>
</file>