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789" r:id="rId3"/>
    <p:sldId id="790" r:id="rId4"/>
    <p:sldId id="788" r:id="rId5"/>
    <p:sldId id="783" r:id="rId6"/>
    <p:sldId id="781" r:id="rId7"/>
    <p:sldId id="785" r:id="rId8"/>
    <p:sldId id="757" r:id="rId9"/>
    <p:sldId id="763" r:id="rId10"/>
    <p:sldId id="798" r:id="rId11"/>
    <p:sldId id="799" r:id="rId12"/>
    <p:sldId id="787" r:id="rId13"/>
    <p:sldId id="786" r:id="rId14"/>
    <p:sldId id="792" r:id="rId15"/>
    <p:sldId id="775" r:id="rId16"/>
    <p:sldId id="795" r:id="rId17"/>
    <p:sldId id="791" r:id="rId18"/>
    <p:sldId id="794" r:id="rId19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69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-252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78E3BF-4BA5-224E-AC47-CED8F45DA7A9}" type="datetimeFigureOut">
              <a:rPr lang="nl-NL" smtClean="0"/>
              <a:t>4-11-2015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0A319-1301-164D-8F5D-0200385BD27E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5630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1983C-4F7D-4969-8231-1FBBD0753A5A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2774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43AC82-C742-744C-A876-B21B6178798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ts val="2800"/>
              </a:lnSpc>
              <a:buFont typeface="Arial"/>
              <a:buChar char="•"/>
            </a:pPr>
            <a:r>
              <a:rPr lang="en-US" sz="1200" dirty="0" smtClean="0">
                <a:latin typeface="Verdana"/>
                <a:cs typeface="Verdana"/>
              </a:rPr>
              <a:t>April: MSF operations </a:t>
            </a:r>
            <a:r>
              <a:rPr lang="en-US" sz="1200" dirty="0" err="1" smtClean="0">
                <a:latin typeface="Verdana"/>
                <a:cs typeface="Verdana"/>
              </a:rPr>
              <a:t>Macenta</a:t>
            </a:r>
            <a:r>
              <a:rPr lang="en-US" sz="1200" dirty="0" smtClean="0">
                <a:latin typeface="Verdana"/>
                <a:cs typeface="Verdana"/>
              </a:rPr>
              <a:t> suspended</a:t>
            </a:r>
          </a:p>
          <a:p>
            <a:pPr marL="457200" indent="-457200">
              <a:lnSpc>
                <a:spcPts val="2800"/>
              </a:lnSpc>
              <a:buFont typeface="Arial"/>
              <a:buChar char="•"/>
            </a:pPr>
            <a:r>
              <a:rPr lang="en-US" sz="1200" dirty="0" smtClean="0">
                <a:latin typeface="Verdana"/>
                <a:cs typeface="Verdana"/>
              </a:rPr>
              <a:t>Aug: </a:t>
            </a:r>
            <a:r>
              <a:rPr lang="en-US" sz="1200" dirty="0" err="1" smtClean="0">
                <a:latin typeface="Verdana"/>
                <a:cs typeface="Verdana"/>
              </a:rPr>
              <a:t>Kenema</a:t>
            </a:r>
            <a:r>
              <a:rPr lang="en-US" sz="1200" dirty="0" smtClean="0">
                <a:latin typeface="Verdana"/>
                <a:cs typeface="Verdana"/>
              </a:rPr>
              <a:t> hospital attacked / Ebola clinic looted Monrovia</a:t>
            </a:r>
          </a:p>
          <a:p>
            <a:pPr marL="457200" indent="-457200">
              <a:lnSpc>
                <a:spcPts val="2800"/>
              </a:lnSpc>
              <a:buFont typeface="Arial"/>
              <a:buChar char="•"/>
            </a:pPr>
            <a:r>
              <a:rPr lang="en-US" sz="1200" dirty="0" smtClean="0">
                <a:latin typeface="Verdana"/>
                <a:cs typeface="Verdana"/>
              </a:rPr>
              <a:t>Sept: Eight people killed Guinea / Red Cross team attacked in </a:t>
            </a:r>
            <a:r>
              <a:rPr lang="en-US" sz="1200" dirty="0" err="1" smtClean="0">
                <a:latin typeface="Verdana"/>
                <a:cs typeface="Verdana"/>
              </a:rPr>
              <a:t>Forecariah</a:t>
            </a:r>
            <a:endParaRPr lang="en-US" sz="1200" dirty="0" smtClean="0">
              <a:latin typeface="Verdana"/>
              <a:cs typeface="Verdana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A0A319-1301-164D-8F5D-0200385BD27E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6290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A0A319-1301-164D-8F5D-0200385BD27E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3159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8749" y="4461164"/>
            <a:ext cx="7813978" cy="1065851"/>
          </a:xfrm>
        </p:spPr>
        <p:txBody>
          <a:bodyPr/>
          <a:lstStyle>
            <a:lvl1pPr algn="l">
              <a:defRPr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498749" y="5625626"/>
            <a:ext cx="6797978" cy="64518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FF6C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44777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1663" cy="1143000"/>
          </a:xfrm>
        </p:spPr>
        <p:txBody>
          <a:bodyPr/>
          <a:lstStyle>
            <a:lvl1pPr algn="l">
              <a:defRPr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800"/>
            </a:lvl1pPr>
            <a:lvl2pPr marL="742950" indent="-285750">
              <a:buFont typeface="Wingdings" panose="05000000000000000000" pitchFamily="2" charset="2"/>
              <a:buChar char="§"/>
              <a:defRPr sz="2400"/>
            </a:lvl2pPr>
            <a:lvl3pPr marL="1143000" indent="-228600">
              <a:buFont typeface="Wingdings" panose="05000000000000000000" pitchFamily="2" charset="2"/>
              <a:buChar char="§"/>
              <a:defRPr sz="2000"/>
            </a:lvl3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om de </a:t>
            </a:r>
            <a:r>
              <a:rPr lang="en-US" dirty="0" err="1" smtClean="0"/>
              <a:t>tekststijl</a:t>
            </a:r>
            <a:r>
              <a:rPr lang="en-US" dirty="0" smtClean="0"/>
              <a:t> van het model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bewerken</a:t>
            </a:r>
            <a:endParaRPr lang="en-US" dirty="0" smtClean="0"/>
          </a:p>
          <a:p>
            <a:pPr lvl="1"/>
            <a:r>
              <a:rPr lang="en-US" dirty="0" err="1" smtClean="0"/>
              <a:t>Tweede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Derde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E1BA-FD20-2A4E-9327-1D006C9DAE39}" type="datetimeFigureOut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4-11-2015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F393C-3899-854C-9240-A4A0D063F3F0}" type="slidenum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329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1663" cy="1143000"/>
          </a:xfrm>
        </p:spPr>
        <p:txBody>
          <a:bodyPr/>
          <a:lstStyle>
            <a:lvl1pPr algn="l">
              <a:defRPr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§"/>
              <a:defRPr sz="2800"/>
            </a:lvl1pPr>
            <a:lvl2pPr marL="742950" indent="-285750">
              <a:buFont typeface="Wingdings" panose="05000000000000000000" pitchFamily="2" charset="2"/>
              <a:buChar char="§"/>
              <a:defRPr sz="2400"/>
            </a:lvl2pPr>
            <a:lvl3pPr marL="1143000" indent="-228600">
              <a:buFont typeface="Wingdings" panose="05000000000000000000" pitchFamily="2" charset="2"/>
              <a:buChar char="§"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om de </a:t>
            </a:r>
            <a:r>
              <a:rPr lang="en-US" dirty="0" err="1" smtClean="0"/>
              <a:t>tekststijl</a:t>
            </a:r>
            <a:r>
              <a:rPr lang="en-US" dirty="0" smtClean="0"/>
              <a:t> van het model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bewerken</a:t>
            </a:r>
            <a:endParaRPr lang="en-US" dirty="0" smtClean="0"/>
          </a:p>
          <a:p>
            <a:pPr lvl="1"/>
            <a:r>
              <a:rPr lang="en-US" dirty="0" err="1" smtClean="0"/>
              <a:t>Tweede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Derde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§"/>
              <a:defRPr sz="2800"/>
            </a:lvl1pPr>
            <a:lvl2pPr marL="800100" indent="-342900">
              <a:buFont typeface="Wingdings" panose="05000000000000000000" pitchFamily="2" charset="2"/>
              <a:buChar char="§"/>
              <a:defRPr sz="2400"/>
            </a:lvl2pPr>
            <a:lvl3pPr marL="1257300" indent="-342900">
              <a:buFont typeface="Wingdings" panose="05000000000000000000" pitchFamily="2" charset="2"/>
              <a:buChar char="§"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om de </a:t>
            </a:r>
            <a:r>
              <a:rPr lang="en-US" dirty="0" err="1" smtClean="0"/>
              <a:t>tekststijl</a:t>
            </a:r>
            <a:r>
              <a:rPr lang="en-US" dirty="0" smtClean="0"/>
              <a:t> van het model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bewerken</a:t>
            </a:r>
            <a:endParaRPr lang="en-US" dirty="0" smtClean="0"/>
          </a:p>
          <a:p>
            <a:pPr lvl="1"/>
            <a:r>
              <a:rPr lang="en-US" dirty="0" err="1" smtClean="0"/>
              <a:t>Tweede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Derde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E1BA-FD20-2A4E-9327-1D006C9DAE39}" type="datetimeFigureOut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4-11-2015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F393C-3899-854C-9240-A4A0D063F3F0}" type="slidenum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0496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1663" cy="1143000"/>
          </a:xfrm>
        </p:spPr>
        <p:txBody>
          <a:bodyPr/>
          <a:lstStyle>
            <a:lvl1pPr algn="l">
              <a:defRPr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/>
            </a:lvl1pPr>
            <a:lvl2pPr marL="742950" indent="-285750">
              <a:buFont typeface="Wingdings" panose="05000000000000000000" pitchFamily="2" charset="2"/>
              <a:buChar char="§"/>
              <a:defRPr sz="2000"/>
            </a:lvl2pPr>
            <a:lvl3pPr marL="1143000" indent="-228600">
              <a:buFont typeface="Wingdings" panose="05000000000000000000" pitchFamily="2" charset="2"/>
              <a:buChar char="§"/>
              <a:defRPr sz="1800"/>
            </a:lvl3pPr>
            <a:lvl4pPr marL="1600200" indent="-228600">
              <a:buFont typeface="Wingdings" panose="05000000000000000000" pitchFamily="2" charset="2"/>
              <a:buChar char="§"/>
              <a:defRPr sz="1600"/>
            </a:lvl4pPr>
            <a:lvl5pPr marL="2057400" indent="-228600">
              <a:buFont typeface="Wingdings" panose="05000000000000000000" pitchFamily="2" charset="2"/>
              <a:buChar char="§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/>
            </a:lvl1pPr>
            <a:lvl2pPr marL="742950" indent="-285750">
              <a:buFont typeface="Wingdings" panose="05000000000000000000" pitchFamily="2" charset="2"/>
              <a:buChar char="§"/>
              <a:defRPr sz="2000"/>
            </a:lvl2pPr>
            <a:lvl3pPr marL="1143000" indent="-228600">
              <a:buFont typeface="Wingdings" panose="05000000000000000000" pitchFamily="2" charset="2"/>
              <a:buChar char="§"/>
              <a:defRPr sz="1800"/>
            </a:lvl3pPr>
            <a:lvl4pPr marL="1600200" indent="-228600">
              <a:buFont typeface="Wingdings" panose="05000000000000000000" pitchFamily="2" charset="2"/>
              <a:buChar char="§"/>
              <a:defRPr sz="1600"/>
            </a:lvl4pPr>
            <a:lvl5pPr marL="2057400" indent="-228600">
              <a:buFont typeface="Wingdings" panose="05000000000000000000" pitchFamily="2" charset="2"/>
              <a:buChar char="§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E1BA-FD20-2A4E-9327-1D006C9DAE39}" type="datetimeFigureOut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4-11-2015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F393C-3899-854C-9240-A4A0D063F3F0}" type="slidenum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8895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1663" cy="1143000"/>
          </a:xfrm>
        </p:spPr>
        <p:txBody>
          <a:bodyPr/>
          <a:lstStyle>
            <a:lvl1pPr algn="l">
              <a:defRPr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E1BA-FD20-2A4E-9327-1D006C9DAE39}" type="datetimeFigureOut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4-11-2015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F393C-3899-854C-9240-A4A0D063F3F0}" type="slidenum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45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E1BA-FD20-2A4E-9327-1D006C9DAE39}" type="datetimeFigureOut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4-11-2015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F393C-3899-854C-9240-A4A0D063F3F0}" type="slidenum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6972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3200"/>
            </a:lvl1pPr>
            <a:lvl2pPr marL="742950" indent="-285750">
              <a:buFont typeface="Wingdings" panose="05000000000000000000" pitchFamily="2" charset="2"/>
              <a:buChar char="§"/>
              <a:defRPr sz="2800"/>
            </a:lvl2pPr>
            <a:lvl3pPr marL="1143000" indent="-228600">
              <a:buFont typeface="Wingdings" panose="05000000000000000000" pitchFamily="2" charset="2"/>
              <a:buChar char="§"/>
              <a:defRPr sz="2400"/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E1BA-FD20-2A4E-9327-1D006C9DAE39}" type="datetimeFigureOut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4-11-2015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F393C-3899-854C-9240-A4A0D063F3F0}" type="slidenum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780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E1BA-FD20-2A4E-9327-1D006C9DAE39}" type="datetimeFigureOut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4-11-2015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F393C-3899-854C-9240-A4A0D063F3F0}" type="slidenum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3729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E1BA-FD20-2A4E-9327-1D006C9DAE39}" type="datetimeFigureOut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4-11-2015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F393C-3899-854C-9240-A4A0D063F3F0}" type="slidenum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3"/>
          </p:nvPr>
        </p:nvSpPr>
        <p:spPr>
          <a:xfrm>
            <a:off x="457200" y="1664855"/>
            <a:ext cx="7691663" cy="4064000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GB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1663" cy="1143000"/>
          </a:xfrm>
        </p:spPr>
        <p:txBody>
          <a:bodyPr/>
          <a:lstStyle>
            <a:lvl1pPr algn="l">
              <a:defRPr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41445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E1BA-FD20-2A4E-9327-1D006C9DAE39}" type="datetimeFigureOut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4-11-2015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F393C-3899-854C-9240-A4A0D063F3F0}" type="slidenum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130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 smtClean="0"/>
              <a:t>Titelstijl</a:t>
            </a:r>
            <a:r>
              <a:rPr lang="en-US" dirty="0" smtClean="0"/>
              <a:t> van model </a:t>
            </a:r>
            <a:r>
              <a:rPr lang="en-US" dirty="0" err="1" smtClean="0"/>
              <a:t>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err="1" smtClean="0"/>
              <a:t>Klik</a:t>
            </a:r>
            <a:r>
              <a:rPr lang="en-US" dirty="0" smtClean="0"/>
              <a:t> om de </a:t>
            </a:r>
            <a:r>
              <a:rPr lang="en-US" dirty="0" err="1" smtClean="0"/>
              <a:t>tekststijl</a:t>
            </a:r>
            <a:r>
              <a:rPr lang="en-US" dirty="0" smtClean="0"/>
              <a:t> van het model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bewerken</a:t>
            </a:r>
            <a:endParaRPr lang="en-US" dirty="0" smtClean="0"/>
          </a:p>
          <a:p>
            <a:pPr lvl="1"/>
            <a:r>
              <a:rPr lang="en-US" dirty="0" err="1" smtClean="0"/>
              <a:t>Tweede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Derde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3"/>
            <a:r>
              <a:rPr lang="en-US" dirty="0" err="1" smtClean="0"/>
              <a:t>Vierde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4"/>
            <a:r>
              <a:rPr lang="en-US" dirty="0" err="1" smtClean="0"/>
              <a:t>Vijfde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3E1BA-FD20-2A4E-9327-1D006C9DAE39}" type="datetimeFigureOut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4-11-2015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F393C-3899-854C-9240-A4A0D063F3F0}" type="slidenum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388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254061"/>
          </a:solidFill>
          <a:latin typeface="Verdana"/>
          <a:ea typeface="+mj-ea"/>
          <a:cs typeface="Verdan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Verdana"/>
          <a:ea typeface="+mn-ea"/>
          <a:cs typeface="Verdana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Verdana"/>
          <a:ea typeface="+mn-ea"/>
          <a:cs typeface="Verdana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Verdana"/>
          <a:ea typeface="+mn-ea"/>
          <a:cs typeface="Verdana"/>
        </a:defRPr>
      </a:lvl3pPr>
      <a:lvl4pPr marL="16002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Verdana"/>
          <a:ea typeface="+mn-ea"/>
          <a:cs typeface="Verdana"/>
        </a:defRPr>
      </a:lvl4pPr>
      <a:lvl5pPr marL="20574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Verdana"/>
          <a:ea typeface="+mn-ea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749" y="3328639"/>
            <a:ext cx="7813978" cy="1065851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2800" b="1" dirty="0" smtClean="0">
                <a:solidFill>
                  <a:schemeClr val="tx2"/>
                </a:solidFill>
                <a:latin typeface="Verdana"/>
                <a:cs typeface="Verdana"/>
              </a:rPr>
              <a:t>Ethics and clinical research during epidemics</a:t>
            </a:r>
            <a:r>
              <a:rPr lang="en-GB" sz="2400" dirty="0">
                <a:solidFill>
                  <a:schemeClr val="tx2"/>
                </a:solidFill>
                <a:latin typeface="Verdana"/>
                <a:cs typeface="Verdana"/>
              </a:rPr>
              <a:t/>
            </a:r>
            <a:br>
              <a:rPr lang="en-GB" sz="2400" dirty="0">
                <a:solidFill>
                  <a:schemeClr val="tx2"/>
                </a:solidFill>
                <a:latin typeface="Verdana"/>
                <a:cs typeface="Verdana"/>
              </a:rPr>
            </a:br>
            <a:r>
              <a:rPr lang="en-GB" sz="2400" dirty="0" smtClean="0">
                <a:solidFill>
                  <a:srgbClr val="1F497D"/>
                </a:solidFill>
                <a:latin typeface="Verdana"/>
                <a:cs typeface="Verdana"/>
              </a:rPr>
              <a:t/>
            </a:r>
            <a:br>
              <a:rPr lang="en-GB" sz="2400" dirty="0" smtClean="0">
                <a:solidFill>
                  <a:srgbClr val="1F497D"/>
                </a:solidFill>
                <a:latin typeface="Verdana"/>
                <a:cs typeface="Verdana"/>
              </a:rPr>
            </a:br>
            <a:r>
              <a:rPr lang="en-GB" sz="2400" dirty="0" smtClean="0">
                <a:solidFill>
                  <a:srgbClr val="1F497D"/>
                </a:solidFill>
                <a:latin typeface="Verdana"/>
                <a:cs typeface="Verdana"/>
              </a:rPr>
              <a:t/>
            </a:r>
            <a:br>
              <a:rPr lang="en-GB" sz="2400" dirty="0" smtClean="0">
                <a:solidFill>
                  <a:srgbClr val="1F497D"/>
                </a:solidFill>
                <a:latin typeface="Verdana"/>
                <a:cs typeface="Verdana"/>
              </a:rPr>
            </a:br>
            <a:r>
              <a:rPr lang="en-GB" sz="2400" i="1" dirty="0" smtClean="0">
                <a:solidFill>
                  <a:srgbClr val="1F497D"/>
                </a:solidFill>
                <a:latin typeface="Verdana"/>
                <a:cs typeface="Verdana"/>
              </a:rPr>
              <a:t>Reflections from Ebola clinical trials</a:t>
            </a:r>
            <a:br>
              <a:rPr lang="en-GB" sz="2400" i="1" dirty="0" smtClean="0">
                <a:solidFill>
                  <a:srgbClr val="1F497D"/>
                </a:solidFill>
                <a:latin typeface="Verdana"/>
                <a:cs typeface="Verdana"/>
              </a:rPr>
            </a:br>
            <a:r>
              <a:rPr lang="en-GB" sz="2400" dirty="0" smtClean="0">
                <a:solidFill>
                  <a:srgbClr val="1F497D"/>
                </a:solidFill>
                <a:latin typeface="Verdana"/>
                <a:cs typeface="Verdana"/>
              </a:rPr>
              <a:t/>
            </a:r>
            <a:br>
              <a:rPr lang="en-GB" sz="2400" dirty="0" smtClean="0">
                <a:solidFill>
                  <a:srgbClr val="1F497D"/>
                </a:solidFill>
                <a:latin typeface="Verdana"/>
                <a:cs typeface="Verdana"/>
              </a:rPr>
            </a:br>
            <a:r>
              <a:rPr lang="en-GB" sz="2400" dirty="0" smtClean="0">
                <a:solidFill>
                  <a:srgbClr val="1F497D"/>
                </a:solidFill>
                <a:latin typeface="Verdana"/>
                <a:cs typeface="Verdana"/>
              </a:rPr>
              <a:t>Peter Horby</a:t>
            </a:r>
            <a:br>
              <a:rPr lang="en-GB" sz="2400" dirty="0" smtClean="0">
                <a:solidFill>
                  <a:srgbClr val="1F497D"/>
                </a:solidFill>
                <a:latin typeface="Verdana"/>
                <a:cs typeface="Verdana"/>
              </a:rPr>
            </a:br>
            <a:r>
              <a:rPr lang="en-GB" sz="2400" dirty="0" smtClean="0">
                <a:solidFill>
                  <a:srgbClr val="1F497D"/>
                </a:solidFill>
                <a:latin typeface="Verdana"/>
                <a:cs typeface="Verdana"/>
              </a:rPr>
              <a:t>University </a:t>
            </a:r>
            <a:r>
              <a:rPr lang="en-GB" sz="2400" dirty="0">
                <a:solidFill>
                  <a:srgbClr val="1F497D"/>
                </a:solidFill>
                <a:latin typeface="Verdana"/>
                <a:cs typeface="Verdana"/>
              </a:rPr>
              <a:t>of Oxford</a:t>
            </a:r>
            <a:br>
              <a:rPr lang="en-GB" sz="2400" dirty="0">
                <a:solidFill>
                  <a:srgbClr val="1F497D"/>
                </a:solidFill>
                <a:latin typeface="Verdana"/>
                <a:cs typeface="Verdana"/>
              </a:rPr>
            </a:br>
            <a:r>
              <a:rPr lang="en-GB" sz="2400" dirty="0" smtClean="0">
                <a:solidFill>
                  <a:srgbClr val="1F497D"/>
                </a:solidFill>
                <a:latin typeface="Verdana"/>
                <a:cs typeface="Verdana"/>
              </a:rPr>
              <a:t> </a:t>
            </a:r>
            <a:endParaRPr lang="en-GB" sz="2400" dirty="0">
              <a:solidFill>
                <a:srgbClr val="1F497D"/>
              </a:solidFill>
              <a:latin typeface="Verdana"/>
              <a:cs typeface="Verdan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3357" y="5786191"/>
            <a:ext cx="6797978" cy="904674"/>
          </a:xfrm>
        </p:spPr>
        <p:txBody>
          <a:bodyPr>
            <a:normAutofit/>
          </a:bodyPr>
          <a:lstStyle/>
          <a:p>
            <a:pPr algn="ctr"/>
            <a:r>
              <a:rPr 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Global Forum on Bioethics in Research (GFBR)</a:t>
            </a:r>
          </a:p>
          <a:p>
            <a:pPr algn="ctr"/>
            <a:r>
              <a:rPr 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Epidemic infections and experimental medical treatments</a:t>
            </a:r>
          </a:p>
          <a:p>
            <a:pPr algn="ctr"/>
            <a:r>
              <a:rPr lang="en-GB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GB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nnecy, </a:t>
            </a:r>
            <a:r>
              <a:rPr lang="en-GB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04</a:t>
            </a:r>
            <a:r>
              <a:rPr lang="en-GB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n-GB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Novem</a:t>
            </a:r>
            <a:r>
              <a:rPr lang="en-GB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ber 2015</a:t>
            </a:r>
            <a:endParaRPr lang="en-GB" sz="1400" b="1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5" name="Picture 4" descr="Oxford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57" y="295683"/>
            <a:ext cx="928800" cy="928800"/>
          </a:xfrm>
          <a:prstGeom prst="rect">
            <a:avLst/>
          </a:prstGeom>
        </p:spPr>
      </p:pic>
      <p:pic>
        <p:nvPicPr>
          <p:cNvPr id="6" name="Picture 5" descr="Wellcome Trust 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475" y="420333"/>
            <a:ext cx="3461204" cy="47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09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ving goal pos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8289"/>
            <a:ext cx="9144000" cy="608076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6859" y="-124508"/>
            <a:ext cx="7949294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Ebola – a different kind of catastrophe?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80795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6"/>
          <p:cNvSpPr txBox="1">
            <a:spLocks noChangeArrowheads="1"/>
          </p:cNvSpPr>
          <p:nvPr/>
        </p:nvSpPr>
        <p:spPr bwMode="auto">
          <a:xfrm>
            <a:off x="361110" y="3805848"/>
            <a:ext cx="8718306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 smtClean="0"/>
              <a:t>“</a:t>
            </a:r>
            <a:r>
              <a:rPr lang="en-US" sz="3200" dirty="0"/>
              <a:t>investigators have a moral duty to evaluate these interventions in the best possible clinical studies that can be conducted under the circumstances of the epidemic.” </a:t>
            </a:r>
            <a:endParaRPr lang="en-US" sz="3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40" y="1612079"/>
            <a:ext cx="8750300" cy="16891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13</a:t>
            </a:r>
            <a:r>
              <a:rPr lang="en-US" baseline="30000" dirty="0" smtClean="0"/>
              <a:t>th</a:t>
            </a:r>
            <a:r>
              <a:rPr lang="en-US" dirty="0" smtClean="0"/>
              <a:t> August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763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of the many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0514"/>
          </a:xfrm>
        </p:spPr>
        <p:txBody>
          <a:bodyPr>
            <a:normAutofit lnSpcReduction="10000"/>
          </a:bodyPr>
          <a:lstStyle/>
          <a:p>
            <a:pPr>
              <a:lnSpc>
                <a:spcPct val="130000"/>
              </a:lnSpc>
            </a:pPr>
            <a:r>
              <a:rPr lang="en-US" dirty="0" smtClean="0"/>
              <a:t>Should we do research?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What kind of research?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Who should be involved?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Can we ensure informed consent &amp; self-determination?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What to do with biological samples?</a:t>
            </a:r>
          </a:p>
          <a:p>
            <a:pPr>
              <a:lnSpc>
                <a:spcPct val="130000"/>
              </a:lnSpc>
            </a:pPr>
            <a:r>
              <a:rPr lang="en-US" dirty="0"/>
              <a:t>Individual </a:t>
            </a:r>
            <a:r>
              <a:rPr lang="en-US" dirty="0" err="1"/>
              <a:t>vs</a:t>
            </a:r>
            <a:r>
              <a:rPr lang="en-US" dirty="0"/>
              <a:t> collective </a:t>
            </a:r>
            <a:r>
              <a:rPr lang="en-US" dirty="0" smtClean="0"/>
              <a:t>ethics for health security threats?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21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Should therapies be tested?</a:t>
            </a: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2058" b="-92"/>
          <a:stretch/>
        </p:blipFill>
        <p:spPr>
          <a:xfrm>
            <a:off x="468663" y="4014883"/>
            <a:ext cx="8483600" cy="158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2429" b="30"/>
          <a:stretch/>
        </p:blipFill>
        <p:spPr>
          <a:xfrm>
            <a:off x="463620" y="1656000"/>
            <a:ext cx="7264400" cy="151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8715" y="5583546"/>
            <a:ext cx="7445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1F497D"/>
                </a:solidFill>
              </a:rPr>
              <a:t>“more </a:t>
            </a:r>
            <a:r>
              <a:rPr lang="en-US" sz="2400" i="1" dirty="0">
                <a:solidFill>
                  <a:srgbClr val="1F497D"/>
                </a:solidFill>
              </a:rPr>
              <a:t>focus on strengthening of health </a:t>
            </a:r>
            <a:r>
              <a:rPr lang="en-US" sz="2400" i="1" dirty="0" smtClean="0">
                <a:solidFill>
                  <a:srgbClr val="1F497D"/>
                </a:solidFill>
              </a:rPr>
              <a:t>systems and </a:t>
            </a:r>
            <a:r>
              <a:rPr lang="en-US" sz="2400" i="1" dirty="0">
                <a:solidFill>
                  <a:srgbClr val="1F497D"/>
                </a:solidFill>
              </a:rPr>
              <a:t>infrastructure and less on experimental treatments</a:t>
            </a:r>
            <a:r>
              <a:rPr lang="en-US" sz="2400" i="1" dirty="0" smtClean="0">
                <a:solidFill>
                  <a:srgbClr val="1F497D"/>
                </a:solidFill>
              </a:rPr>
              <a:t>.”</a:t>
            </a:r>
            <a:endParaRPr lang="en-US" sz="2400" i="1" dirty="0">
              <a:solidFill>
                <a:srgbClr val="1F49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3707" y="3197718"/>
            <a:ext cx="7445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tx2"/>
                </a:solidFill>
              </a:rPr>
              <a:t>“side-tracked relief efforts”</a:t>
            </a:r>
            <a:endParaRPr lang="en-US" sz="24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5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1714"/>
            <a:ext cx="7691663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/>
              <a:t>Clinical research….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Desired goal?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57200" y="2559309"/>
            <a:ext cx="7691663" cy="37916"/>
          </a:xfrm>
          <a:prstGeom prst="straightConnector1">
            <a:avLst/>
          </a:prstGeom>
          <a:ln w="101600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95111" y="2976377"/>
            <a:ext cx="56656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Patient care &amp; control of </a:t>
            </a:r>
          </a:p>
          <a:p>
            <a:r>
              <a:rPr lang="en-US" sz="2800" i="1" dirty="0" smtClean="0"/>
              <a:t>transmission using </a:t>
            </a:r>
          </a:p>
          <a:p>
            <a:r>
              <a:rPr lang="en-US" sz="2800" i="1" dirty="0" smtClean="0"/>
              <a:t>known tools</a:t>
            </a:r>
          </a:p>
          <a:p>
            <a:endParaRPr lang="en-US" sz="2800" dirty="0" smtClean="0"/>
          </a:p>
          <a:p>
            <a:r>
              <a:rPr lang="en-US" sz="2800" b="1" dirty="0" smtClean="0"/>
              <a:t>Research a distraction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09658" y="2976377"/>
            <a:ext cx="32392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New knowledge for better response</a:t>
            </a:r>
          </a:p>
          <a:p>
            <a:endParaRPr lang="en-US" sz="2800" i="1" dirty="0" smtClean="0"/>
          </a:p>
          <a:p>
            <a:endParaRPr lang="en-US" sz="2800" i="1" dirty="0" smtClean="0"/>
          </a:p>
          <a:p>
            <a:r>
              <a:rPr lang="en-US" sz="2800" b="1" dirty="0" smtClean="0"/>
              <a:t>Research a moral obligation</a:t>
            </a:r>
            <a:endParaRPr lang="en-US" sz="2800" b="1" i="1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6146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1yNLYhB3rL._SX258_BO1,204,203,200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082" y="338920"/>
            <a:ext cx="4526780" cy="5850000"/>
          </a:xfrm>
          <a:prstGeom prst="rect">
            <a:avLst/>
          </a:prstGeom>
        </p:spPr>
      </p:pic>
      <p:pic>
        <p:nvPicPr>
          <p:cNvPr id="5" name="Picture 4" descr="image-22855-we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63" y="1109085"/>
            <a:ext cx="2997937" cy="46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06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1F497D"/>
                </a:solidFill>
                <a:latin typeface="Verdana"/>
                <a:cs typeface="Verdana"/>
              </a:rPr>
              <a:t>Key Ebola treatment trials timeline</a:t>
            </a:r>
          </a:p>
        </p:txBody>
      </p:sp>
      <p:pic>
        <p:nvPicPr>
          <p:cNvPr id="1741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0788"/>
            <a:ext cx="9144000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7073900" y="3959225"/>
            <a:ext cx="0" cy="80645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7160870" y="3759300"/>
            <a:ext cx="741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400" dirty="0" smtClean="0"/>
              <a:t>TKM </a:t>
            </a:r>
            <a:endParaRPr lang="en-US" sz="1400" dirty="0"/>
          </a:p>
          <a:p>
            <a:pPr algn="ctr"/>
            <a:r>
              <a:rPr lang="en-US" sz="1400" dirty="0"/>
              <a:t>opened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746732" y="2288061"/>
            <a:ext cx="0" cy="80645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6" name="TextBox 8"/>
          <p:cNvSpPr txBox="1">
            <a:spLocks noChangeArrowheads="1"/>
          </p:cNvSpPr>
          <p:nvPr/>
        </p:nvSpPr>
        <p:spPr bwMode="auto">
          <a:xfrm>
            <a:off x="5415794" y="1812242"/>
            <a:ext cx="7409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400" dirty="0" smtClean="0"/>
              <a:t>JIKI </a:t>
            </a:r>
          </a:p>
          <a:p>
            <a:pPr algn="ctr"/>
            <a:r>
              <a:rPr lang="en-US" sz="1400" dirty="0" smtClean="0"/>
              <a:t>opened</a:t>
            </a:r>
            <a:endParaRPr lang="en-US" sz="14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067425" y="2291509"/>
            <a:ext cx="0" cy="80645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8" name="TextBox 10"/>
          <p:cNvSpPr txBox="1">
            <a:spLocks noChangeArrowheads="1"/>
          </p:cNvSpPr>
          <p:nvPr/>
        </p:nvSpPr>
        <p:spPr bwMode="auto">
          <a:xfrm>
            <a:off x="6014244" y="1822450"/>
            <a:ext cx="741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400" dirty="0"/>
              <a:t>BCV </a:t>
            </a:r>
          </a:p>
          <a:p>
            <a:pPr algn="ctr"/>
            <a:r>
              <a:rPr lang="en-US" sz="1400" dirty="0"/>
              <a:t>opened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701441" y="2755270"/>
            <a:ext cx="0" cy="80645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0"/>
          <p:cNvSpPr txBox="1">
            <a:spLocks noChangeArrowheads="1"/>
          </p:cNvSpPr>
          <p:nvPr/>
        </p:nvSpPr>
        <p:spPr bwMode="auto">
          <a:xfrm>
            <a:off x="6515297" y="2490788"/>
            <a:ext cx="112530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400" dirty="0" smtClean="0"/>
              <a:t>Ebola </a:t>
            </a:r>
            <a:r>
              <a:rPr lang="en-US" sz="1400" dirty="0" err="1" smtClean="0"/>
              <a:t>Tx</a:t>
            </a:r>
            <a:r>
              <a:rPr lang="en-US" sz="1400" dirty="0" smtClean="0"/>
              <a:t> CVP </a:t>
            </a:r>
            <a:endParaRPr lang="en-US" sz="1400" dirty="0"/>
          </a:p>
          <a:p>
            <a:pPr algn="ctr"/>
            <a:r>
              <a:rPr lang="en-US" sz="1400" dirty="0"/>
              <a:t>opened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6970460" y="3214788"/>
            <a:ext cx="0" cy="80645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6970460" y="3040510"/>
            <a:ext cx="741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400" dirty="0" err="1" smtClean="0"/>
              <a:t>ZMapp</a:t>
            </a:r>
            <a:r>
              <a:rPr lang="en-US" sz="1400" dirty="0" smtClean="0"/>
              <a:t> </a:t>
            </a:r>
            <a:endParaRPr lang="en-US" sz="1400" dirty="0"/>
          </a:p>
          <a:p>
            <a:pPr algn="ctr"/>
            <a:r>
              <a:rPr lang="en-US" sz="1400" dirty="0"/>
              <a:t>opened</a:t>
            </a: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4027858" y="1620122"/>
            <a:ext cx="15775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400" dirty="0" smtClean="0"/>
              <a:t>Conv. </a:t>
            </a:r>
            <a:r>
              <a:rPr lang="en-US" sz="1400" dirty="0"/>
              <a:t>w</a:t>
            </a:r>
            <a:r>
              <a:rPr lang="en-US" sz="1400" dirty="0" smtClean="0"/>
              <a:t>hole blood</a:t>
            </a:r>
          </a:p>
          <a:p>
            <a:pPr algn="ctr"/>
            <a:r>
              <a:rPr lang="en-US" sz="1400" dirty="0" smtClean="0"/>
              <a:t>opened</a:t>
            </a:r>
            <a:endParaRPr lang="en-US" sz="14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429767" y="1881732"/>
            <a:ext cx="0" cy="806450"/>
          </a:xfrm>
          <a:prstGeom prst="straightConnector1">
            <a:avLst/>
          </a:prstGeom>
          <a:ln w="28575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76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42804"/>
            <a:ext cx="7691663" cy="1143000"/>
          </a:xfrm>
        </p:spPr>
        <p:txBody>
          <a:bodyPr/>
          <a:lstStyle/>
          <a:p>
            <a:r>
              <a:rPr lang="en-US" dirty="0" smtClean="0"/>
              <a:t>What trial design?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36031" y="5120873"/>
            <a:ext cx="4110010" cy="10613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i="1" dirty="0" smtClean="0"/>
              <a:t>‘All </a:t>
            </a:r>
            <a:r>
              <a:rPr lang="en-US" sz="1800" i="1" dirty="0"/>
              <a:t>scientifically recognized methodologies and study designs should be considered as ethically </a:t>
            </a:r>
            <a:r>
              <a:rPr lang="en-US" sz="1800" i="1" dirty="0" smtClean="0"/>
              <a:t>acceptable.’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42" y="2000625"/>
            <a:ext cx="5332176" cy="2919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4833" y="175208"/>
            <a:ext cx="3305444" cy="4734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39167" y="5078542"/>
            <a:ext cx="36874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Verdana"/>
                <a:cs typeface="Verdana"/>
              </a:rPr>
              <a:t>‘No one clinical trial design is ethically required in the context of the current Ebola epidemic.’</a:t>
            </a:r>
          </a:p>
          <a:p>
            <a:endParaRPr lang="en-US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5958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42900"/>
            <a:ext cx="8610600" cy="4508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6302375"/>
            <a:ext cx="400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/>
              <a:t>Lancet Infect Dis. 2015 Jun;15(6):738-45.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10562" y="5266293"/>
            <a:ext cx="665593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“non-</a:t>
            </a:r>
            <a:r>
              <a:rPr lang="en-US" sz="2400" dirty="0" err="1" smtClean="0"/>
              <a:t>randomised</a:t>
            </a:r>
            <a:r>
              <a:rPr lang="en-US" sz="2400" dirty="0" smtClean="0"/>
              <a:t> studies…….</a:t>
            </a:r>
            <a:r>
              <a:rPr lang="en-US" sz="2400" b="1" dirty="0" smtClean="0"/>
              <a:t>profoundly unethical</a:t>
            </a:r>
            <a:r>
              <a:rPr lang="en-US" sz="2400" dirty="0" smtClean="0"/>
              <a:t>”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7143750" y="3476625"/>
            <a:ext cx="1587500" cy="254000"/>
          </a:xfrm>
          <a:prstGeom prst="rect">
            <a:avLst/>
          </a:prstGeom>
          <a:solidFill>
            <a:srgbClr val="FFFF00">
              <a:alpha val="26000"/>
            </a:srgbClr>
          </a:solidFill>
          <a:ln>
            <a:solidFill>
              <a:schemeClr val="tx1">
                <a:alpha val="26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5" idx="2"/>
            <a:endCxn id="4" idx="0"/>
          </p:cNvCxnSpPr>
          <p:nvPr/>
        </p:nvCxnSpPr>
        <p:spPr>
          <a:xfrm flipH="1">
            <a:off x="5038532" y="3730625"/>
            <a:ext cx="2898968" cy="15356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12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99" y="119526"/>
            <a:ext cx="8144933" cy="1143000"/>
          </a:xfrm>
        </p:spPr>
        <p:txBody>
          <a:bodyPr>
            <a:noAutofit/>
          </a:bodyPr>
          <a:lstStyle/>
          <a:p>
            <a:pPr algn="ctr"/>
            <a:r>
              <a:rPr lang="en-US" sz="2400" i="1" dirty="0" smtClean="0"/>
              <a:t>‘Design that is ethically </a:t>
            </a:r>
            <a:r>
              <a:rPr lang="en-US" sz="2400" i="1" dirty="0"/>
              <a:t>and practically acceptable to the community in which the research is to be </a:t>
            </a:r>
            <a:r>
              <a:rPr lang="en-US" sz="2400" i="1" dirty="0" smtClean="0"/>
              <a:t>conducted’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09" y="1269125"/>
            <a:ext cx="3879959" cy="333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-756" r="5887"/>
          <a:stretch/>
        </p:blipFill>
        <p:spPr>
          <a:xfrm>
            <a:off x="611186" y="4655462"/>
            <a:ext cx="3900628" cy="208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t="31626" b="3461"/>
          <a:stretch/>
        </p:blipFill>
        <p:spPr>
          <a:xfrm>
            <a:off x="5511463" y="4330430"/>
            <a:ext cx="2724450" cy="23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21liberia-slide-6E3B-jumbo-v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81" y="1583347"/>
            <a:ext cx="3745771" cy="2498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1199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 noGrp="1"/>
          </p:cNvSpPr>
          <p:nvPr>
            <p:ph type="title"/>
          </p:nvPr>
        </p:nvSpPr>
        <p:spPr>
          <a:xfrm>
            <a:off x="457200" y="522972"/>
            <a:ext cx="53432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1F497D"/>
                </a:solidFill>
              </a:rPr>
              <a:t>Who should be involved?</a:t>
            </a:r>
            <a:endParaRPr lang="en-US" sz="3600" dirty="0">
              <a:solidFill>
                <a:srgbClr val="1F497D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1" y="1908631"/>
            <a:ext cx="3225800" cy="4525963"/>
          </a:xfrm>
        </p:spPr>
        <p:txBody>
          <a:bodyPr/>
          <a:lstStyle/>
          <a:p>
            <a:r>
              <a:rPr lang="en-US" dirty="0" smtClean="0"/>
              <a:t>Children</a:t>
            </a:r>
          </a:p>
          <a:p>
            <a:endParaRPr lang="en-US" dirty="0" smtClean="0"/>
          </a:p>
          <a:p>
            <a:r>
              <a:rPr lang="en-US" dirty="0" smtClean="0"/>
              <a:t>Pregnant women</a:t>
            </a:r>
          </a:p>
          <a:p>
            <a:endParaRPr lang="en-US" dirty="0" smtClean="0"/>
          </a:p>
          <a:p>
            <a:r>
              <a:rPr lang="en-US" dirty="0" smtClean="0"/>
              <a:t>Community views</a:t>
            </a:r>
            <a:endParaRPr lang="en-US" dirty="0"/>
          </a:p>
        </p:txBody>
      </p:sp>
      <p:pic>
        <p:nvPicPr>
          <p:cNvPr id="5" name="Picture 4" descr="OG-AC674_EBOLA__J_201409291357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182" y="1728232"/>
            <a:ext cx="5683774" cy="378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4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518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Informed consent &amp; self determination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27628"/>
            <a:ext cx="8229600" cy="4525963"/>
          </a:xfrm>
        </p:spPr>
        <p:txBody>
          <a:bodyPr/>
          <a:lstStyle/>
          <a:p>
            <a:r>
              <a:rPr lang="en-US" dirty="0"/>
              <a:t>Containment</a:t>
            </a:r>
          </a:p>
          <a:p>
            <a:r>
              <a:rPr lang="en-US" dirty="0" smtClean="0"/>
              <a:t>Coercion</a:t>
            </a:r>
          </a:p>
          <a:p>
            <a:r>
              <a:rPr lang="en-US" dirty="0" smtClean="0"/>
              <a:t>Fear</a:t>
            </a:r>
          </a:p>
          <a:p>
            <a:r>
              <a:rPr lang="en-US" dirty="0" smtClean="0"/>
              <a:t>Proxy consent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77" y="3846971"/>
            <a:ext cx="4393749" cy="293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49" y="3846971"/>
            <a:ext cx="4386259" cy="29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49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samples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Maximizing scientific value </a:t>
            </a:r>
          </a:p>
          <a:p>
            <a:pPr marL="0" indent="0">
              <a:buNone/>
            </a:pPr>
            <a:r>
              <a:rPr lang="en-US" dirty="0" err="1"/>
              <a:t>v</a:t>
            </a:r>
            <a:r>
              <a:rPr lang="en-US" dirty="0" err="1" smtClean="0"/>
              <a:t>s</a:t>
            </a:r>
            <a:endParaRPr lang="en-US" dirty="0" smtClean="0"/>
          </a:p>
          <a:p>
            <a:r>
              <a:rPr lang="en-US" dirty="0" smtClean="0"/>
              <a:t>Individual self-determination</a:t>
            </a:r>
          </a:p>
          <a:p>
            <a:pPr marL="0" indent="0">
              <a:buNone/>
            </a:pPr>
            <a:r>
              <a:rPr lang="en-US" dirty="0" err="1"/>
              <a:t>v</a:t>
            </a:r>
            <a:r>
              <a:rPr lang="en-US" dirty="0" err="1" smtClean="0"/>
              <a:t>s</a:t>
            </a:r>
            <a:endParaRPr lang="en-US" dirty="0" smtClean="0"/>
          </a:p>
          <a:p>
            <a:r>
              <a:rPr lang="en-US" dirty="0" smtClean="0"/>
              <a:t>National sovereignty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4610100"/>
            <a:ext cx="91186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39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92" y="1819750"/>
            <a:ext cx="2974469" cy="419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0" y="1840116"/>
            <a:ext cx="5602149" cy="41616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and pricing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42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75" y="44450"/>
            <a:ext cx="6970713" cy="681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6253163" y="3878263"/>
            <a:ext cx="320675" cy="33813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541838" y="2387600"/>
            <a:ext cx="322262" cy="3381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178300" y="1549400"/>
            <a:ext cx="322263" cy="3381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692900" y="2217738"/>
            <a:ext cx="322263" cy="339725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167563" y="2235200"/>
            <a:ext cx="320675" cy="338138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813300" y="2133600"/>
            <a:ext cx="322263" cy="338138"/>
          </a:xfrm>
          <a:prstGeom prst="ellipse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392" name="TextBox 8"/>
          <p:cNvSpPr txBox="1">
            <a:spLocks noChangeArrowheads="1"/>
          </p:cNvSpPr>
          <p:nvPr/>
        </p:nvSpPr>
        <p:spPr bwMode="auto">
          <a:xfrm>
            <a:off x="7488238" y="1365250"/>
            <a:ext cx="1308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000" b="1"/>
              <a:t>Favipiravir</a:t>
            </a:r>
          </a:p>
        </p:txBody>
      </p:sp>
      <p:sp>
        <p:nvSpPr>
          <p:cNvPr id="16393" name="TextBox 9"/>
          <p:cNvSpPr txBox="1">
            <a:spLocks noChangeArrowheads="1"/>
          </p:cNvSpPr>
          <p:nvPr/>
        </p:nvSpPr>
        <p:spPr bwMode="auto">
          <a:xfrm>
            <a:off x="2560638" y="2611438"/>
            <a:ext cx="1608137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000" b="1" dirty="0"/>
              <a:t>Convalescent </a:t>
            </a:r>
          </a:p>
          <a:p>
            <a:r>
              <a:rPr lang="en-US" sz="2000" b="1" dirty="0"/>
              <a:t>plasma</a:t>
            </a:r>
          </a:p>
        </p:txBody>
      </p:sp>
      <p:sp>
        <p:nvSpPr>
          <p:cNvPr id="16394" name="TextBox 10"/>
          <p:cNvSpPr txBox="1">
            <a:spLocks noChangeArrowheads="1"/>
          </p:cNvSpPr>
          <p:nvPr/>
        </p:nvSpPr>
        <p:spPr bwMode="auto">
          <a:xfrm>
            <a:off x="5487988" y="1179513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000" b="1"/>
              <a:t>TKM-Ebola</a:t>
            </a:r>
          </a:p>
        </p:txBody>
      </p:sp>
      <p:sp>
        <p:nvSpPr>
          <p:cNvPr id="16395" name="TextBox 11"/>
          <p:cNvSpPr txBox="1">
            <a:spLocks noChangeArrowheads="1"/>
          </p:cNvSpPr>
          <p:nvPr/>
        </p:nvSpPr>
        <p:spPr bwMode="auto">
          <a:xfrm>
            <a:off x="7259638" y="4256088"/>
            <a:ext cx="15605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000" b="1"/>
              <a:t>Brincidofovir</a:t>
            </a:r>
          </a:p>
        </p:txBody>
      </p:sp>
      <p:sp>
        <p:nvSpPr>
          <p:cNvPr id="13" name="Oval 12"/>
          <p:cNvSpPr/>
          <p:nvPr/>
        </p:nvSpPr>
        <p:spPr>
          <a:xfrm>
            <a:off x="6370638" y="3878263"/>
            <a:ext cx="322262" cy="338137"/>
          </a:xfrm>
          <a:prstGeom prst="ellipse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6" idx="0"/>
          </p:cNvCxnSpPr>
          <p:nvPr/>
        </p:nvCxnSpPr>
        <p:spPr>
          <a:xfrm flipH="1">
            <a:off x="6853238" y="1765300"/>
            <a:ext cx="635000" cy="45243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488238" y="1765300"/>
            <a:ext cx="0" cy="512763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" idx="3"/>
          </p:cNvCxnSpPr>
          <p:nvPr/>
        </p:nvCxnSpPr>
        <p:spPr>
          <a:xfrm flipV="1">
            <a:off x="4014788" y="1838325"/>
            <a:ext cx="211137" cy="7191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4" idx="2"/>
          </p:cNvCxnSpPr>
          <p:nvPr/>
        </p:nvCxnSpPr>
        <p:spPr>
          <a:xfrm flipV="1">
            <a:off x="4014788" y="2557463"/>
            <a:ext cx="527050" cy="1682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3" idx="2"/>
          </p:cNvCxnSpPr>
          <p:nvPr/>
        </p:nvCxnSpPr>
        <p:spPr>
          <a:xfrm flipH="1" flipV="1">
            <a:off x="4014788" y="3062288"/>
            <a:ext cx="2238375" cy="9842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13" idx="5"/>
          </p:cNvCxnSpPr>
          <p:nvPr/>
        </p:nvCxnSpPr>
        <p:spPr>
          <a:xfrm flipH="1" flipV="1">
            <a:off x="6645275" y="4167188"/>
            <a:ext cx="614363" cy="295275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8" idx="6"/>
          </p:cNvCxnSpPr>
          <p:nvPr/>
        </p:nvCxnSpPr>
        <p:spPr>
          <a:xfrm flipH="1">
            <a:off x="5135563" y="1549400"/>
            <a:ext cx="801687" cy="754063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04" name="TextBox 21"/>
          <p:cNvSpPr txBox="1">
            <a:spLocks noChangeArrowheads="1"/>
          </p:cNvSpPr>
          <p:nvPr/>
        </p:nvSpPr>
        <p:spPr bwMode="auto">
          <a:xfrm>
            <a:off x="4668838" y="4071938"/>
            <a:ext cx="933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000" b="1"/>
              <a:t>ZMapp</a:t>
            </a:r>
          </a:p>
        </p:txBody>
      </p:sp>
      <p:sp>
        <p:nvSpPr>
          <p:cNvPr id="23" name="Oval 22"/>
          <p:cNvSpPr/>
          <p:nvPr/>
        </p:nvSpPr>
        <p:spPr>
          <a:xfrm>
            <a:off x="4573588" y="2520950"/>
            <a:ext cx="320675" cy="338138"/>
          </a:xfrm>
          <a:prstGeom prst="ellipse">
            <a:avLst/>
          </a:pr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210300" y="4025900"/>
            <a:ext cx="322263" cy="338138"/>
          </a:xfrm>
          <a:prstGeom prst="ellipse">
            <a:avLst/>
          </a:pr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5" name="Straight Connector 24"/>
          <p:cNvCxnSpPr>
            <a:stCxn id="24" idx="2"/>
            <a:endCxn id="16404" idx="3"/>
          </p:cNvCxnSpPr>
          <p:nvPr/>
        </p:nvCxnSpPr>
        <p:spPr>
          <a:xfrm flipH="1">
            <a:off x="5602288" y="4195763"/>
            <a:ext cx="608012" cy="7620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3" idx="4"/>
          </p:cNvCxnSpPr>
          <p:nvPr/>
        </p:nvCxnSpPr>
        <p:spPr>
          <a:xfrm>
            <a:off x="4733925" y="2859088"/>
            <a:ext cx="309563" cy="1277937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itle 3"/>
          <p:cNvSpPr txBox="1">
            <a:spLocks/>
          </p:cNvSpPr>
          <p:nvPr/>
        </p:nvSpPr>
        <p:spPr>
          <a:xfrm>
            <a:off x="70560" y="502098"/>
            <a:ext cx="2213427" cy="1362075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25406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4800" dirty="0" smtClean="0">
                <a:solidFill>
                  <a:srgbClr val="1F497D"/>
                </a:solidFill>
                <a:latin typeface="+mn-lt"/>
              </a:rPr>
              <a:t>‘Meta – ethics’</a:t>
            </a:r>
            <a:endParaRPr lang="en-US" sz="4800" dirty="0">
              <a:solidFill>
                <a:srgbClr val="1F497D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4336" y="2392582"/>
            <a:ext cx="20790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Which trial?</a:t>
            </a:r>
          </a:p>
          <a:p>
            <a:endParaRPr lang="en-US" sz="2400" dirty="0"/>
          </a:p>
          <a:p>
            <a:r>
              <a:rPr lang="en-US" sz="2400" dirty="0" smtClean="0"/>
              <a:t>Individual </a:t>
            </a:r>
            <a:r>
              <a:rPr lang="en-US" sz="2400" dirty="0" err="1"/>
              <a:t>vs</a:t>
            </a:r>
            <a:r>
              <a:rPr lang="en-US" sz="2400" dirty="0"/>
              <a:t> collective ethics for a global health security </a:t>
            </a:r>
            <a:r>
              <a:rPr lang="en-US" sz="2400" dirty="0" smtClean="0"/>
              <a:t>threat. 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102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160" y="380484"/>
            <a:ext cx="7691663" cy="1143000"/>
          </a:xfrm>
        </p:spPr>
        <p:txBody>
          <a:bodyPr/>
          <a:lstStyle/>
          <a:p>
            <a:r>
              <a:rPr lang="en-US" dirty="0" smtClean="0"/>
              <a:t>A new agenda for bioethics?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Old problems, new context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/>
              <a:t>Vulnerable populations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Informed consent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Use of specimens</a:t>
            </a:r>
            <a:endParaRPr lang="en-US" dirty="0"/>
          </a:p>
          <a:p>
            <a:pPr>
              <a:lnSpc>
                <a:spcPct val="140000"/>
              </a:lnSpc>
            </a:pPr>
            <a:r>
              <a:rPr lang="en-US" dirty="0" smtClean="0"/>
              <a:t>Access &amp; pricing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New problems?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Research designs for catastrophic infectious epidemics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‘Meta-ethics’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42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0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189" y="175842"/>
            <a:ext cx="6498000" cy="649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7691663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1F497D"/>
                </a:solidFill>
              </a:rPr>
              <a:t>Thank you</a:t>
            </a:r>
            <a:endParaRPr lang="en-US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PowerPoint Template PREPARE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16628</TotalTime>
  <Words>381</Words>
  <Application>Microsoft Office PowerPoint</Application>
  <PresentationFormat>Affichage à l'écran (4:3)</PresentationFormat>
  <Paragraphs>92</Paragraphs>
  <Slides>18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4_PowerPoint Template PREPARE</vt:lpstr>
      <vt:lpstr>Ethics and clinical research during epidemics   Reflections from Ebola clinical trials  Peter Horby University of Oxford  </vt:lpstr>
      <vt:lpstr>Ebola – a different kind of catastrophe?</vt:lpstr>
      <vt:lpstr>13th August 2014</vt:lpstr>
      <vt:lpstr>Some of the many questions?</vt:lpstr>
      <vt:lpstr>Should therapies be tested?</vt:lpstr>
      <vt:lpstr>Clinical research….  Desired goal?</vt:lpstr>
      <vt:lpstr>Présentation PowerPoint</vt:lpstr>
      <vt:lpstr>Key Ebola treatment trials timeline</vt:lpstr>
      <vt:lpstr>What trial design?</vt:lpstr>
      <vt:lpstr>Présentation PowerPoint</vt:lpstr>
      <vt:lpstr>‘Design that is ethically and practically acceptable to the community in which the research is to be conducted’</vt:lpstr>
      <vt:lpstr>Who should be involved?</vt:lpstr>
      <vt:lpstr>Informed consent &amp; self determination</vt:lpstr>
      <vt:lpstr>Biological samples</vt:lpstr>
      <vt:lpstr>Access and pricing</vt:lpstr>
      <vt:lpstr>Présentation PowerPoint</vt:lpstr>
      <vt:lpstr>A new agenda for bioethics?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Fast-forwarding clinical research  during epidemics: ISARIC &amp; PREPARE</dc:title>
  <dc:creator>Menno de Jong</dc:creator>
  <cp:lastModifiedBy>client</cp:lastModifiedBy>
  <cp:revision>834</cp:revision>
  <dcterms:created xsi:type="dcterms:W3CDTF">2015-01-12T08:08:02Z</dcterms:created>
  <dcterms:modified xsi:type="dcterms:W3CDTF">2015-11-04T14:21:05Z</dcterms:modified>
</cp:coreProperties>
</file>