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6"/>
  </p:notesMasterIdLst>
  <p:sldIdLst>
    <p:sldId id="256" r:id="rId2"/>
    <p:sldId id="257" r:id="rId3"/>
    <p:sldId id="259" r:id="rId4"/>
    <p:sldId id="265" r:id="rId5"/>
    <p:sldId id="266" r:id="rId6"/>
    <p:sldId id="267" r:id="rId7"/>
    <p:sldId id="268" r:id="rId8"/>
    <p:sldId id="269" r:id="rId9"/>
    <p:sldId id="260" r:id="rId10"/>
    <p:sldId id="261" r:id="rId11"/>
    <p:sldId id="262" r:id="rId12"/>
    <p:sldId id="263" r:id="rId13"/>
    <p:sldId id="258" r:id="rId14"/>
    <p:sldId id="26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4" autoAdjust="0"/>
    <p:restoredTop sz="94660"/>
  </p:normalViewPr>
  <p:slideViewPr>
    <p:cSldViewPr snapToGrid="0">
      <p:cViewPr varScale="1">
        <p:scale>
          <a:sx n="126" d="100"/>
          <a:sy n="126" d="100"/>
        </p:scale>
        <p:origin x="294"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2ED99C-1C87-458F-BDE0-7255795B1179}" type="datetimeFigureOut">
              <a:rPr lang="en-ZA" smtClean="0"/>
              <a:t>2015-11-04</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EA0AA8-69F0-4ED7-81E9-C80E5687EFBD}" type="slidenum">
              <a:rPr lang="en-ZA" smtClean="0"/>
              <a:t>‹#›</a:t>
            </a:fld>
            <a:endParaRPr lang="en-ZA"/>
          </a:p>
        </p:txBody>
      </p:sp>
    </p:spTree>
    <p:extLst>
      <p:ext uri="{BB962C8B-B14F-4D97-AF65-F5344CB8AC3E}">
        <p14:creationId xmlns:p14="http://schemas.microsoft.com/office/powerpoint/2010/main" val="103608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B4EA0AA8-69F0-4ED7-81E9-C80E5687EFBD}" type="slidenum">
              <a:rPr lang="en-ZA" smtClean="0"/>
              <a:t>1</a:t>
            </a:fld>
            <a:endParaRPr lang="en-ZA"/>
          </a:p>
        </p:txBody>
      </p:sp>
    </p:spTree>
    <p:extLst>
      <p:ext uri="{BB962C8B-B14F-4D97-AF65-F5344CB8AC3E}">
        <p14:creationId xmlns:p14="http://schemas.microsoft.com/office/powerpoint/2010/main" val="517033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Z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453CB551-C487-4295-9438-72D0A0966E1C}" type="datetime1">
              <a:rPr lang="en-ZA" smtClean="0"/>
              <a:t>2015-11-04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23218A92-95C2-4AA0-A943-7F87D2D211DF}" type="slidenum">
              <a:rPr lang="en-ZA" smtClean="0"/>
              <a:t>‹#›</a:t>
            </a:fld>
            <a:endParaRPr lang="en-ZA"/>
          </a:p>
        </p:txBody>
      </p:sp>
    </p:spTree>
    <p:extLst>
      <p:ext uri="{BB962C8B-B14F-4D97-AF65-F5344CB8AC3E}">
        <p14:creationId xmlns:p14="http://schemas.microsoft.com/office/powerpoint/2010/main" val="2430243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BB0F3BE2-6F4E-4C24-85DA-A20D0E3DE90C}" type="datetime1">
              <a:rPr lang="en-ZA" smtClean="0"/>
              <a:t>2015-11-04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23218A92-95C2-4AA0-A943-7F87D2D211DF}" type="slidenum">
              <a:rPr lang="en-ZA" smtClean="0"/>
              <a:t>‹#›</a:t>
            </a:fld>
            <a:endParaRPr lang="en-ZA"/>
          </a:p>
        </p:txBody>
      </p:sp>
    </p:spTree>
    <p:extLst>
      <p:ext uri="{BB962C8B-B14F-4D97-AF65-F5344CB8AC3E}">
        <p14:creationId xmlns:p14="http://schemas.microsoft.com/office/powerpoint/2010/main" val="1393311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Z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4C375A-5C99-4BF9-8B20-EA76A50E3663}" type="datetime1">
              <a:rPr lang="en-ZA" smtClean="0"/>
              <a:t>2015-11-04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23218A92-95C2-4AA0-A943-7F87D2D211DF}" type="slidenum">
              <a:rPr lang="en-ZA" smtClean="0"/>
              <a:t>‹#›</a:t>
            </a:fld>
            <a:endParaRPr lang="en-ZA"/>
          </a:p>
        </p:txBody>
      </p:sp>
    </p:spTree>
    <p:extLst>
      <p:ext uri="{BB962C8B-B14F-4D97-AF65-F5344CB8AC3E}">
        <p14:creationId xmlns:p14="http://schemas.microsoft.com/office/powerpoint/2010/main" val="2618469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76F89F49-5A6C-4D9D-9EC7-FD2634CBCEB8}" type="datetime1">
              <a:rPr lang="en-ZA" smtClean="0"/>
              <a:t>2015-11-04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23218A92-95C2-4AA0-A943-7F87D2D211DF}" type="slidenum">
              <a:rPr lang="en-ZA" smtClean="0"/>
              <a:t>‹#›</a:t>
            </a:fld>
            <a:endParaRPr lang="en-ZA"/>
          </a:p>
        </p:txBody>
      </p:sp>
    </p:spTree>
    <p:extLst>
      <p:ext uri="{BB962C8B-B14F-4D97-AF65-F5344CB8AC3E}">
        <p14:creationId xmlns:p14="http://schemas.microsoft.com/office/powerpoint/2010/main" val="174486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Z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D4EADF67-7056-46DC-A778-4C50D104AF0C}" type="datetime1">
              <a:rPr lang="en-ZA" smtClean="0"/>
              <a:t>2015-11-04</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23218A92-95C2-4AA0-A943-7F87D2D211DF}" type="slidenum">
              <a:rPr lang="en-ZA" smtClean="0"/>
              <a:t>‹#›</a:t>
            </a:fld>
            <a:endParaRPr lang="en-ZA"/>
          </a:p>
        </p:txBody>
      </p:sp>
    </p:spTree>
    <p:extLst>
      <p:ext uri="{BB962C8B-B14F-4D97-AF65-F5344CB8AC3E}">
        <p14:creationId xmlns:p14="http://schemas.microsoft.com/office/powerpoint/2010/main" val="3270642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1B4C1177-57B5-44DB-980D-ACA454E0D777}" type="datetime1">
              <a:rPr lang="en-ZA" smtClean="0"/>
              <a:t>2015-11-04</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23218A92-95C2-4AA0-A943-7F87D2D211DF}" type="slidenum">
              <a:rPr lang="en-ZA" smtClean="0"/>
              <a:t>‹#›</a:t>
            </a:fld>
            <a:endParaRPr lang="en-ZA"/>
          </a:p>
        </p:txBody>
      </p:sp>
    </p:spTree>
    <p:extLst>
      <p:ext uri="{BB962C8B-B14F-4D97-AF65-F5344CB8AC3E}">
        <p14:creationId xmlns:p14="http://schemas.microsoft.com/office/powerpoint/2010/main" val="3767962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0DF882-508B-4B44-A109-3AD2146DDEDE}" type="datetime1">
              <a:rPr lang="en-ZA" smtClean="0"/>
              <a:t>2015-11-04</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23218A92-95C2-4AA0-A943-7F87D2D211DF}" type="slidenum">
              <a:rPr lang="en-ZA" smtClean="0"/>
              <a:t>‹#›</a:t>
            </a:fld>
            <a:endParaRPr lang="en-ZA"/>
          </a:p>
        </p:txBody>
      </p:sp>
    </p:spTree>
    <p:extLst>
      <p:ext uri="{BB962C8B-B14F-4D97-AF65-F5344CB8AC3E}">
        <p14:creationId xmlns:p14="http://schemas.microsoft.com/office/powerpoint/2010/main" val="3413079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Z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918DCB-112A-4911-A53C-7417CF58F2A5}" type="datetime1">
              <a:rPr lang="en-ZA" smtClean="0"/>
              <a:t>2015-11-04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23218A92-95C2-4AA0-A943-7F87D2D211DF}" type="slidenum">
              <a:rPr lang="en-ZA" smtClean="0"/>
              <a:t>‹#›</a:t>
            </a:fld>
            <a:endParaRPr lang="en-ZA"/>
          </a:p>
        </p:txBody>
      </p:sp>
    </p:spTree>
    <p:extLst>
      <p:ext uri="{BB962C8B-B14F-4D97-AF65-F5344CB8AC3E}">
        <p14:creationId xmlns:p14="http://schemas.microsoft.com/office/powerpoint/2010/main" val="1534225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Z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9245B2-F6B2-461A-BDD5-DF9B63058FB1}" type="datetime1">
              <a:rPr lang="en-ZA" smtClean="0"/>
              <a:t>2015-11-04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23218A92-95C2-4AA0-A943-7F87D2D211DF}" type="slidenum">
              <a:rPr lang="en-ZA" smtClean="0"/>
              <a:t>‹#›</a:t>
            </a:fld>
            <a:endParaRPr lang="en-ZA"/>
          </a:p>
        </p:txBody>
      </p:sp>
    </p:spTree>
    <p:extLst>
      <p:ext uri="{BB962C8B-B14F-4D97-AF65-F5344CB8AC3E}">
        <p14:creationId xmlns:p14="http://schemas.microsoft.com/office/powerpoint/2010/main" val="1757396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56AF565F-6BCA-4432-89A8-B44E3CA309DA}" type="datetime1">
              <a:rPr lang="en-ZA" smtClean="0"/>
              <a:t>2015-11-04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23218A92-95C2-4AA0-A943-7F87D2D211DF}" type="slidenum">
              <a:rPr lang="en-ZA" smtClean="0"/>
              <a:t>‹#›</a:t>
            </a:fld>
            <a:endParaRPr lang="en-ZA"/>
          </a:p>
        </p:txBody>
      </p:sp>
    </p:spTree>
    <p:extLst>
      <p:ext uri="{BB962C8B-B14F-4D97-AF65-F5344CB8AC3E}">
        <p14:creationId xmlns:p14="http://schemas.microsoft.com/office/powerpoint/2010/main" val="1010609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C78A38EB-EF3B-4FB6-81D8-BD6282602266}" type="datetime1">
              <a:rPr lang="en-ZA" smtClean="0"/>
              <a:t>2015-11-04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23218A92-95C2-4AA0-A943-7F87D2D211DF}" type="slidenum">
              <a:rPr lang="en-ZA" smtClean="0"/>
              <a:t>‹#›</a:t>
            </a:fld>
            <a:endParaRPr lang="en-ZA"/>
          </a:p>
        </p:txBody>
      </p:sp>
    </p:spTree>
    <p:extLst>
      <p:ext uri="{BB962C8B-B14F-4D97-AF65-F5344CB8AC3E}">
        <p14:creationId xmlns:p14="http://schemas.microsoft.com/office/powerpoint/2010/main" val="2512942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3C374B-9467-4DB3-95E2-8EC81F106CB0}" type="datetime1">
              <a:rPr lang="en-ZA" smtClean="0"/>
              <a:t>2015-11-04</a:t>
            </a:fld>
            <a:endParaRPr lang="en-Z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218A92-95C2-4AA0-A943-7F87D2D211DF}" type="slidenum">
              <a:rPr lang="en-ZA" smtClean="0"/>
              <a:t>‹#›</a:t>
            </a:fld>
            <a:endParaRPr lang="en-ZA"/>
          </a:p>
        </p:txBody>
      </p:sp>
    </p:spTree>
    <p:extLst>
      <p:ext uri="{BB962C8B-B14F-4D97-AF65-F5344CB8AC3E}">
        <p14:creationId xmlns:p14="http://schemas.microsoft.com/office/powerpoint/2010/main" val="39773611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gfbr.globa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dirty="0" smtClean="0"/>
              <a:t>GFBR 2015</a:t>
            </a:r>
            <a:br>
              <a:rPr lang="en-ZA" dirty="0" smtClean="0"/>
            </a:br>
            <a:r>
              <a:rPr lang="en-ZA" dirty="0"/>
              <a:t>	</a:t>
            </a:r>
          </a:p>
        </p:txBody>
      </p:sp>
      <p:sp>
        <p:nvSpPr>
          <p:cNvPr id="3" name="Subtitle 2"/>
          <p:cNvSpPr>
            <a:spLocks noGrp="1"/>
          </p:cNvSpPr>
          <p:nvPr>
            <p:ph type="subTitle" idx="1"/>
          </p:nvPr>
        </p:nvSpPr>
        <p:spPr/>
        <p:txBody>
          <a:bodyPr>
            <a:normAutofit lnSpcReduction="10000"/>
          </a:bodyPr>
          <a:lstStyle/>
          <a:p>
            <a:r>
              <a:rPr lang="en-ZA" dirty="0" smtClean="0"/>
              <a:t>Summary</a:t>
            </a:r>
          </a:p>
          <a:p>
            <a:endParaRPr lang="en-ZA" dirty="0"/>
          </a:p>
          <a:p>
            <a:r>
              <a:rPr lang="en-ZA" dirty="0" smtClean="0"/>
              <a:t>Doug Wassenaar SARETI UKZN South Africa</a:t>
            </a:r>
          </a:p>
          <a:p>
            <a:r>
              <a:rPr lang="en-ZA" dirty="0" smtClean="0"/>
              <a:t>Liza Dawson NIAID NIH USA</a:t>
            </a:r>
          </a:p>
          <a:p>
            <a:endParaRPr lang="en-ZA" dirty="0"/>
          </a:p>
        </p:txBody>
      </p:sp>
    </p:spTree>
    <p:extLst>
      <p:ext uri="{BB962C8B-B14F-4D97-AF65-F5344CB8AC3E}">
        <p14:creationId xmlns:p14="http://schemas.microsoft.com/office/powerpoint/2010/main" val="37873916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Aims &amp; ethos of GFBR</a:t>
            </a:r>
            <a:endParaRPr lang="en-ZA" dirty="0"/>
          </a:p>
        </p:txBody>
      </p:sp>
      <p:sp>
        <p:nvSpPr>
          <p:cNvPr id="3" name="Content Placeholder 2"/>
          <p:cNvSpPr>
            <a:spLocks noGrp="1"/>
          </p:cNvSpPr>
          <p:nvPr>
            <p:ph idx="1"/>
          </p:nvPr>
        </p:nvSpPr>
        <p:spPr>
          <a:xfrm>
            <a:off x="838200" y="1379220"/>
            <a:ext cx="10515600" cy="5125411"/>
          </a:xfrm>
        </p:spPr>
        <p:txBody>
          <a:bodyPr/>
          <a:lstStyle/>
          <a:p>
            <a:pPr marL="0" indent="0">
              <a:buNone/>
            </a:pPr>
            <a:endParaRPr lang="en-ZA" dirty="0"/>
          </a:p>
        </p:txBody>
      </p:sp>
      <p:pic>
        <p:nvPicPr>
          <p:cNvPr id="4" name="Picture 3"/>
          <p:cNvPicPr>
            <a:picLocks noChangeAspect="1"/>
          </p:cNvPicPr>
          <p:nvPr/>
        </p:nvPicPr>
        <p:blipFill>
          <a:blip r:embed="rId2"/>
          <a:stretch>
            <a:fillRect/>
          </a:stretch>
        </p:blipFill>
        <p:spPr>
          <a:xfrm>
            <a:off x="1242060" y="1965960"/>
            <a:ext cx="9052560" cy="4538671"/>
          </a:xfrm>
          <a:prstGeom prst="rect">
            <a:avLst/>
          </a:prstGeom>
        </p:spPr>
      </p:pic>
      <p:sp>
        <p:nvSpPr>
          <p:cNvPr id="5" name="Slide Number Placeholder 4"/>
          <p:cNvSpPr>
            <a:spLocks noGrp="1"/>
          </p:cNvSpPr>
          <p:nvPr>
            <p:ph type="sldNum" sz="quarter" idx="12"/>
          </p:nvPr>
        </p:nvSpPr>
        <p:spPr/>
        <p:txBody>
          <a:bodyPr/>
          <a:lstStyle/>
          <a:p>
            <a:fld id="{23218A92-95C2-4AA0-A943-7F87D2D211DF}" type="slidenum">
              <a:rPr lang="en-ZA" smtClean="0"/>
              <a:t>2</a:t>
            </a:fld>
            <a:endParaRPr lang="en-ZA"/>
          </a:p>
        </p:txBody>
      </p:sp>
    </p:spTree>
    <p:extLst>
      <p:ext uri="{BB962C8B-B14F-4D97-AF65-F5344CB8AC3E}">
        <p14:creationId xmlns:p14="http://schemas.microsoft.com/office/powerpoint/2010/main" val="36832151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Aims:	</a:t>
            </a:r>
            <a:endParaRPr lang="en-ZA" dirty="0"/>
          </a:p>
        </p:txBody>
      </p:sp>
      <p:sp>
        <p:nvSpPr>
          <p:cNvPr id="3" name="Content Placeholder 2"/>
          <p:cNvSpPr>
            <a:spLocks noGrp="1"/>
          </p:cNvSpPr>
          <p:nvPr>
            <p:ph idx="1"/>
          </p:nvPr>
        </p:nvSpPr>
        <p:spPr/>
        <p:txBody>
          <a:bodyPr>
            <a:normAutofit fontScale="92500" lnSpcReduction="20000"/>
          </a:bodyPr>
          <a:lstStyle/>
          <a:p>
            <a:endParaRPr lang="en-ZA" dirty="0"/>
          </a:p>
          <a:p>
            <a:r>
              <a:rPr lang="en-ZA" dirty="0"/>
              <a:t>to maintain and strengthen the protection of human participants in health research </a:t>
            </a:r>
          </a:p>
          <a:p>
            <a:r>
              <a:rPr lang="en-ZA" dirty="0" smtClean="0"/>
              <a:t>to </a:t>
            </a:r>
            <a:r>
              <a:rPr lang="en-ZA" dirty="0"/>
              <a:t>provide a forum for </a:t>
            </a:r>
            <a:r>
              <a:rPr lang="en-ZA" dirty="0" smtClean="0"/>
              <a:t>north-south dialogue on </a:t>
            </a:r>
            <a:r>
              <a:rPr lang="en-ZA" dirty="0"/>
              <a:t>ethical issues in research </a:t>
            </a:r>
          </a:p>
          <a:p>
            <a:r>
              <a:rPr lang="en-ZA" dirty="0" smtClean="0"/>
              <a:t>to </a:t>
            </a:r>
            <a:r>
              <a:rPr lang="en-ZA" dirty="0"/>
              <a:t>explore opportunities to enhance capacity for ethical review </a:t>
            </a:r>
            <a:r>
              <a:rPr lang="en-ZA" dirty="0" smtClean="0"/>
              <a:t>and conduct of </a:t>
            </a:r>
            <a:r>
              <a:rPr lang="en-ZA" dirty="0"/>
              <a:t>research </a:t>
            </a:r>
          </a:p>
          <a:p>
            <a:r>
              <a:rPr lang="en-ZA" dirty="0" smtClean="0"/>
              <a:t>to </a:t>
            </a:r>
            <a:r>
              <a:rPr lang="en-ZA" dirty="0"/>
              <a:t>create a context for research involving human participants in which scientists, ethicists, community representatives, policy-makers, industry, and other relevant stakeholders in developing and developed countries can address ethical issues in ways that allow expeditious long-term joint management of research </a:t>
            </a:r>
            <a:r>
              <a:rPr lang="en-ZA" dirty="0" smtClean="0"/>
              <a:t>protocols (p. 6)</a:t>
            </a:r>
          </a:p>
          <a:p>
            <a:r>
              <a:rPr lang="en-ZA" dirty="0"/>
              <a:t>t</a:t>
            </a:r>
            <a:r>
              <a:rPr lang="en-ZA" dirty="0" smtClean="0"/>
              <a:t>o stimulate further conceptual and empirical research to inform policy and ethical practice</a:t>
            </a:r>
            <a:endParaRPr lang="en-ZA" dirty="0"/>
          </a:p>
          <a:p>
            <a:pPr marL="0" indent="0">
              <a:buNone/>
            </a:pPr>
            <a:endParaRPr lang="en-ZA" dirty="0"/>
          </a:p>
        </p:txBody>
      </p:sp>
      <p:sp>
        <p:nvSpPr>
          <p:cNvPr id="4" name="Slide Number Placeholder 3"/>
          <p:cNvSpPr>
            <a:spLocks noGrp="1"/>
          </p:cNvSpPr>
          <p:nvPr>
            <p:ph type="sldNum" sz="quarter" idx="12"/>
          </p:nvPr>
        </p:nvSpPr>
        <p:spPr/>
        <p:txBody>
          <a:bodyPr/>
          <a:lstStyle/>
          <a:p>
            <a:fld id="{23218A92-95C2-4AA0-A943-7F87D2D211DF}" type="slidenum">
              <a:rPr lang="en-ZA" smtClean="0"/>
              <a:t>3</a:t>
            </a:fld>
            <a:endParaRPr lang="en-ZA"/>
          </a:p>
        </p:txBody>
      </p:sp>
    </p:spTree>
    <p:extLst>
      <p:ext uri="{BB962C8B-B14F-4D97-AF65-F5344CB8AC3E}">
        <p14:creationId xmlns:p14="http://schemas.microsoft.com/office/powerpoint/2010/main" val="12810844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4294967295"/>
          </p:nvPr>
        </p:nvSpPr>
        <p:spPr>
          <a:xfrm>
            <a:off x="2074862" y="887214"/>
            <a:ext cx="4040188" cy="639762"/>
          </a:xfrm>
        </p:spPr>
        <p:txBody>
          <a:bodyPr>
            <a:noAutofit/>
          </a:bodyPr>
          <a:lstStyle/>
          <a:p>
            <a:pPr marL="0" indent="0">
              <a:buNone/>
            </a:pPr>
            <a:r>
              <a:rPr lang="en-US" dirty="0"/>
              <a:t>Epidemics are as old as humanity</a:t>
            </a:r>
            <a:endParaRPr lang="en-US" dirty="0"/>
          </a:p>
        </p:txBody>
      </p:sp>
      <p:sp>
        <p:nvSpPr>
          <p:cNvPr id="7" name="Text Placeholder 6"/>
          <p:cNvSpPr>
            <a:spLocks noGrp="1"/>
          </p:cNvSpPr>
          <p:nvPr>
            <p:ph type="body" sz="quarter" idx="4294967295"/>
          </p:nvPr>
        </p:nvSpPr>
        <p:spPr>
          <a:xfrm>
            <a:off x="6390547" y="913402"/>
            <a:ext cx="4041775" cy="639762"/>
          </a:xfrm>
        </p:spPr>
        <p:txBody>
          <a:bodyPr>
            <a:normAutofit/>
          </a:bodyPr>
          <a:lstStyle/>
          <a:p>
            <a:pPr marL="0" indent="0">
              <a:buNone/>
            </a:pPr>
            <a:r>
              <a:rPr lang="en-US" dirty="0"/>
              <a:t>Every epidemic is new</a:t>
            </a:r>
            <a:endParaRPr lang="en-US" dirty="0"/>
          </a:p>
        </p:txBody>
      </p:sp>
      <p:pic>
        <p:nvPicPr>
          <p:cNvPr id="10" name="Content Placeholder 9"/>
          <p:cNvPicPr>
            <a:picLocks noGrp="1"/>
          </p:cNvPicPr>
          <p:nvPr>
            <p:ph sz="quarter" idx="4294967295"/>
          </p:nvPr>
        </p:nvPicPr>
        <p:blipFill rotWithShape="1">
          <a:blip r:embed="rId2">
            <a:extLst>
              <a:ext uri="{28A0092B-C50C-407E-A947-70E740481C1C}">
                <a14:useLocalDpi xmlns:a14="http://schemas.microsoft.com/office/drawing/2010/main" val="0"/>
              </a:ext>
            </a:extLst>
          </a:blip>
          <a:srcRect l="16367" t="2620" r="12662"/>
          <a:stretch/>
        </p:blipFill>
        <p:spPr bwMode="auto">
          <a:xfrm>
            <a:off x="6591089" y="2278362"/>
            <a:ext cx="3841233" cy="3847801"/>
          </a:xfrm>
          <a:prstGeom prst="rect">
            <a:avLst/>
          </a:prstGeom>
          <a:noFill/>
          <a:ln>
            <a:noFill/>
          </a:ln>
        </p:spPr>
      </p:pic>
      <p:pic>
        <p:nvPicPr>
          <p:cNvPr id="11" name="Picture 10"/>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560091"/>
            <a:ext cx="4937760" cy="3075940"/>
          </a:xfrm>
          <a:prstGeom prst="rect">
            <a:avLst/>
          </a:prstGeom>
          <a:noFill/>
          <a:ln>
            <a:noFill/>
          </a:ln>
        </p:spPr>
      </p:pic>
      <p:sp>
        <p:nvSpPr>
          <p:cNvPr id="12" name="TextBox 11"/>
          <p:cNvSpPr txBox="1"/>
          <p:nvPr/>
        </p:nvSpPr>
        <p:spPr>
          <a:xfrm>
            <a:off x="5491255" y="6114914"/>
            <a:ext cx="184666" cy="369332"/>
          </a:xfrm>
          <a:prstGeom prst="rect">
            <a:avLst/>
          </a:prstGeom>
          <a:noFill/>
        </p:spPr>
        <p:txBody>
          <a:bodyPr wrap="none" rtlCol="0">
            <a:spAutoFit/>
          </a:bodyPr>
          <a:lstStyle/>
          <a:p>
            <a:endParaRPr lang="en-US" dirty="0"/>
          </a:p>
        </p:txBody>
      </p:sp>
      <p:sp>
        <p:nvSpPr>
          <p:cNvPr id="2" name="Slide Number Placeholder 1"/>
          <p:cNvSpPr>
            <a:spLocks noGrp="1"/>
          </p:cNvSpPr>
          <p:nvPr>
            <p:ph type="sldNum" sz="quarter" idx="12"/>
          </p:nvPr>
        </p:nvSpPr>
        <p:spPr/>
        <p:txBody>
          <a:bodyPr/>
          <a:lstStyle/>
          <a:p>
            <a:fld id="{23218A92-95C2-4AA0-A943-7F87D2D211DF}" type="slidenum">
              <a:rPr lang="en-ZA" smtClean="0"/>
              <a:t>4</a:t>
            </a:fld>
            <a:endParaRPr lang="en-ZA"/>
          </a:p>
        </p:txBody>
      </p:sp>
    </p:spTree>
    <p:extLst>
      <p:ext uri="{BB962C8B-B14F-4D97-AF65-F5344CB8AC3E}">
        <p14:creationId xmlns:p14="http://schemas.microsoft.com/office/powerpoint/2010/main" val="36805108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Capacity building</a:t>
            </a:r>
            <a:endParaRPr lang="en-US" dirty="0"/>
          </a:p>
        </p:txBody>
      </p:sp>
      <p:sp>
        <p:nvSpPr>
          <p:cNvPr id="3" name="Text Placeholder 2"/>
          <p:cNvSpPr>
            <a:spLocks noGrp="1"/>
          </p:cNvSpPr>
          <p:nvPr>
            <p:ph type="body" idx="1"/>
          </p:nvPr>
        </p:nvSpPr>
        <p:spPr/>
        <p:txBody>
          <a:bodyPr>
            <a:noAutofit/>
          </a:bodyPr>
          <a:lstStyle/>
          <a:p>
            <a:r>
              <a:rPr lang="en-US" sz="2800" dirty="0"/>
              <a:t>Capacity needs to be built in ahead of time</a:t>
            </a:r>
            <a:endParaRPr lang="en-US" sz="2800" dirty="0"/>
          </a:p>
        </p:txBody>
      </p:sp>
      <p:sp>
        <p:nvSpPr>
          <p:cNvPr id="4" name="Content Placeholder 3"/>
          <p:cNvSpPr>
            <a:spLocks noGrp="1"/>
          </p:cNvSpPr>
          <p:nvPr>
            <p:ph sz="half" idx="2"/>
          </p:nvPr>
        </p:nvSpPr>
        <p:spPr>
          <a:xfrm>
            <a:off x="2128837" y="2276644"/>
            <a:ext cx="4040188" cy="3951288"/>
          </a:xfrm>
        </p:spPr>
        <p:txBody>
          <a:bodyPr>
            <a:normAutofit/>
          </a:bodyPr>
          <a:lstStyle/>
          <a:p>
            <a:pPr marL="0" indent="0">
              <a:buNone/>
            </a:pPr>
            <a:endParaRPr lang="en-US" sz="2000" b="1" dirty="0"/>
          </a:p>
          <a:p>
            <a:pPr marL="0" indent="0">
              <a:buNone/>
            </a:pPr>
            <a:r>
              <a:rPr lang="en-US" sz="2000" b="1" dirty="0"/>
              <a:t>We </a:t>
            </a:r>
            <a:r>
              <a:rPr lang="en-US" sz="2000" b="1" dirty="0"/>
              <a:t>need to develop best practices that can be carried forward into emergencies; we do not have time (nor should we expect to have the luxury of time to develop new procedures or methods in an </a:t>
            </a:r>
            <a:r>
              <a:rPr lang="en-US" sz="2000" b="1" dirty="0"/>
              <a:t>emergency:</a:t>
            </a:r>
          </a:p>
          <a:p>
            <a:r>
              <a:rPr lang="en-US" sz="2000" b="1" dirty="0"/>
              <a:t>Medical, public health practice</a:t>
            </a:r>
          </a:p>
          <a:p>
            <a:r>
              <a:rPr lang="en-US" sz="2000" b="1" dirty="0">
                <a:solidFill>
                  <a:srgbClr val="FF0000"/>
                </a:solidFill>
              </a:rPr>
              <a:t>Ethical best practices</a:t>
            </a:r>
          </a:p>
          <a:p>
            <a:endParaRPr lang="en-US" dirty="0"/>
          </a:p>
          <a:p>
            <a:endParaRPr lang="en-US" dirty="0"/>
          </a:p>
          <a:p>
            <a:endParaRPr lang="en-US" dirty="0"/>
          </a:p>
        </p:txBody>
      </p:sp>
      <p:sp>
        <p:nvSpPr>
          <p:cNvPr id="5" name="Text Placeholder 4"/>
          <p:cNvSpPr>
            <a:spLocks noGrp="1"/>
          </p:cNvSpPr>
          <p:nvPr>
            <p:ph type="body" sz="quarter" idx="3"/>
          </p:nvPr>
        </p:nvSpPr>
        <p:spPr/>
        <p:txBody>
          <a:bodyPr>
            <a:noAutofit/>
          </a:bodyPr>
          <a:lstStyle/>
          <a:p>
            <a:r>
              <a:rPr lang="en-US" sz="2800" dirty="0"/>
              <a:t>Capacity requires diverse expertise</a:t>
            </a:r>
            <a:endParaRPr lang="en-US" sz="2800" dirty="0"/>
          </a:p>
        </p:txBody>
      </p:sp>
      <p:sp>
        <p:nvSpPr>
          <p:cNvPr id="6" name="Content Placeholder 5"/>
          <p:cNvSpPr>
            <a:spLocks noGrp="1"/>
          </p:cNvSpPr>
          <p:nvPr>
            <p:ph sz="quarter" idx="4"/>
          </p:nvPr>
        </p:nvSpPr>
        <p:spPr/>
        <p:txBody>
          <a:bodyPr>
            <a:normAutofit/>
          </a:bodyPr>
          <a:lstStyle/>
          <a:p>
            <a:pPr marL="0" indent="0">
              <a:buNone/>
            </a:pPr>
            <a:endParaRPr lang="en-US" sz="2000" b="1" dirty="0"/>
          </a:p>
          <a:p>
            <a:pPr marL="0" indent="0">
              <a:buNone/>
            </a:pPr>
            <a:r>
              <a:rPr lang="en-US" sz="2000" b="1" dirty="0"/>
              <a:t>Infrastructure and communication needs to be built up</a:t>
            </a:r>
            <a:endParaRPr lang="en-US" sz="2000" dirty="0"/>
          </a:p>
          <a:p>
            <a:pPr marL="0" indent="0">
              <a:buNone/>
            </a:pPr>
            <a:r>
              <a:rPr lang="en-US" sz="2000" b="1" dirty="0"/>
              <a:t>Expertise from host countries must be brought into the picture</a:t>
            </a:r>
            <a:endParaRPr lang="en-US" sz="2000" dirty="0"/>
          </a:p>
          <a:p>
            <a:r>
              <a:rPr lang="en-US" sz="2000" dirty="0"/>
              <a:t>Not only scientific expertise but also social science, </a:t>
            </a:r>
            <a:r>
              <a:rPr lang="en-US" sz="2000" dirty="0">
                <a:solidFill>
                  <a:srgbClr val="FF0000"/>
                </a:solidFill>
              </a:rPr>
              <a:t>ethics</a:t>
            </a:r>
            <a:r>
              <a:rPr lang="en-US" sz="2000" dirty="0"/>
              <a:t>, engagement with communities </a:t>
            </a:r>
          </a:p>
          <a:p>
            <a:endParaRPr lang="en-US" dirty="0"/>
          </a:p>
        </p:txBody>
      </p:sp>
      <p:sp>
        <p:nvSpPr>
          <p:cNvPr id="7" name="Slide Number Placeholder 6"/>
          <p:cNvSpPr>
            <a:spLocks noGrp="1"/>
          </p:cNvSpPr>
          <p:nvPr>
            <p:ph type="sldNum" sz="quarter" idx="12"/>
          </p:nvPr>
        </p:nvSpPr>
        <p:spPr/>
        <p:txBody>
          <a:bodyPr/>
          <a:lstStyle/>
          <a:p>
            <a:fld id="{23218A92-95C2-4AA0-A943-7F87D2D211DF}" type="slidenum">
              <a:rPr lang="en-ZA" smtClean="0"/>
              <a:t>5</a:t>
            </a:fld>
            <a:endParaRPr lang="en-ZA"/>
          </a:p>
        </p:txBody>
      </p:sp>
    </p:spTree>
    <p:extLst>
      <p:ext uri="{BB962C8B-B14F-4D97-AF65-F5344CB8AC3E}">
        <p14:creationId xmlns:p14="http://schemas.microsoft.com/office/powerpoint/2010/main" val="11593165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Accountability</a:t>
            </a:r>
            <a:endParaRPr lang="en-US" dirty="0"/>
          </a:p>
        </p:txBody>
      </p:sp>
      <p:sp>
        <p:nvSpPr>
          <p:cNvPr id="4" name="Content Placeholder 3"/>
          <p:cNvSpPr>
            <a:spLocks noGrp="1"/>
          </p:cNvSpPr>
          <p:nvPr>
            <p:ph sz="half" idx="2"/>
          </p:nvPr>
        </p:nvSpPr>
        <p:spPr>
          <a:xfrm>
            <a:off x="1981200" y="1978465"/>
            <a:ext cx="4040188" cy="3951288"/>
          </a:xfrm>
        </p:spPr>
        <p:txBody>
          <a:bodyPr>
            <a:normAutofit fontScale="92500" lnSpcReduction="10000"/>
          </a:bodyPr>
          <a:lstStyle/>
          <a:p>
            <a:pPr marL="0" indent="0">
              <a:buNone/>
            </a:pPr>
            <a:r>
              <a:rPr lang="en-US" b="1" dirty="0"/>
              <a:t>Politics involved in many decisions; need continued advocacy for transparency and ethical and evidence based decision-making.</a:t>
            </a:r>
            <a:endParaRPr lang="en-US" dirty="0"/>
          </a:p>
          <a:p>
            <a:endParaRPr lang="en-US" dirty="0"/>
          </a:p>
          <a:p>
            <a:pPr marL="0" indent="0">
              <a:buNone/>
            </a:pPr>
            <a:r>
              <a:rPr lang="en-US" b="1" dirty="0" smtClean="0"/>
              <a:t>We need to continue to press for accountability </a:t>
            </a:r>
            <a:r>
              <a:rPr lang="en-US" b="1" dirty="0"/>
              <a:t>of organizations; international, national, local; </a:t>
            </a:r>
            <a:r>
              <a:rPr lang="en-US" b="1" dirty="0" smtClean="0"/>
              <a:t> </a:t>
            </a:r>
            <a:r>
              <a:rPr lang="en-US" b="1" dirty="0"/>
              <a:t>research teams</a:t>
            </a:r>
            <a:endParaRPr lang="en-US" dirty="0"/>
          </a:p>
          <a:p>
            <a:endParaRPr lang="en-US" dirty="0"/>
          </a:p>
          <a:p>
            <a:endParaRPr lang="en-US" dirty="0"/>
          </a:p>
        </p:txBody>
      </p:sp>
      <p:sp>
        <p:nvSpPr>
          <p:cNvPr id="6" name="Content Placeholder 5"/>
          <p:cNvSpPr>
            <a:spLocks noGrp="1"/>
          </p:cNvSpPr>
          <p:nvPr>
            <p:ph sz="quarter" idx="4"/>
          </p:nvPr>
        </p:nvSpPr>
        <p:spPr>
          <a:xfrm>
            <a:off x="6169026" y="1821337"/>
            <a:ext cx="4041775" cy="3951288"/>
          </a:xfrm>
        </p:spPr>
        <p:txBody>
          <a:bodyPr>
            <a:normAutofit fontScale="92500" lnSpcReduction="20000"/>
          </a:bodyPr>
          <a:lstStyle/>
          <a:p>
            <a:pPr marL="0" indent="0">
              <a:buNone/>
            </a:pPr>
            <a:r>
              <a:rPr lang="en-US" b="1" dirty="0" smtClean="0">
                <a:solidFill>
                  <a:srgbClr val="FF0000"/>
                </a:solidFill>
              </a:rPr>
              <a:t>Understand that every group has its rituals, including scientists, ethicists, research ethics committees, organizations, local traditional communities</a:t>
            </a:r>
          </a:p>
          <a:p>
            <a:pPr marL="0" indent="0">
              <a:buNone/>
            </a:pPr>
            <a:endParaRPr lang="en-US" b="1" dirty="0" smtClean="0"/>
          </a:p>
          <a:p>
            <a:pPr marL="0" indent="0">
              <a:buNone/>
            </a:pPr>
            <a:r>
              <a:rPr lang="en-US" b="1" dirty="0" smtClean="0">
                <a:solidFill>
                  <a:srgbClr val="000090"/>
                </a:solidFill>
              </a:rPr>
              <a:t>The existence of rituals does not abrogate other ethical responsibilities in a crisis</a:t>
            </a:r>
          </a:p>
          <a:p>
            <a:pPr marL="0" indent="0">
              <a:buNone/>
            </a:pPr>
            <a:endParaRPr lang="en-US" dirty="0" smtClean="0"/>
          </a:p>
          <a:p>
            <a:endParaRPr lang="en-US" dirty="0"/>
          </a:p>
        </p:txBody>
      </p:sp>
      <p:sp>
        <p:nvSpPr>
          <p:cNvPr id="3" name="Slide Number Placeholder 2"/>
          <p:cNvSpPr>
            <a:spLocks noGrp="1"/>
          </p:cNvSpPr>
          <p:nvPr>
            <p:ph type="sldNum" sz="quarter" idx="12"/>
          </p:nvPr>
        </p:nvSpPr>
        <p:spPr/>
        <p:txBody>
          <a:bodyPr/>
          <a:lstStyle/>
          <a:p>
            <a:fld id="{23218A92-95C2-4AA0-A943-7F87D2D211DF}" type="slidenum">
              <a:rPr lang="en-ZA" smtClean="0"/>
              <a:t>6</a:t>
            </a:fld>
            <a:endParaRPr lang="en-ZA"/>
          </a:p>
        </p:txBody>
      </p:sp>
    </p:spTree>
    <p:extLst>
      <p:ext uri="{BB962C8B-B14F-4D97-AF65-F5344CB8AC3E}">
        <p14:creationId xmlns:p14="http://schemas.microsoft.com/office/powerpoint/2010/main" val="13712282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43697"/>
            <a:ext cx="8229600" cy="1143000"/>
          </a:xfrm>
        </p:spPr>
        <p:txBody>
          <a:bodyPr/>
          <a:lstStyle/>
          <a:p>
            <a:r>
              <a:rPr lang="en-US" dirty="0" smtClean="0"/>
              <a:t>Knowledge </a:t>
            </a:r>
            <a:endParaRPr lang="en-US" dirty="0"/>
          </a:p>
        </p:txBody>
      </p:sp>
      <p:sp>
        <p:nvSpPr>
          <p:cNvPr id="3" name="Text Placeholder 2"/>
          <p:cNvSpPr>
            <a:spLocks noGrp="1"/>
          </p:cNvSpPr>
          <p:nvPr>
            <p:ph type="body" idx="1"/>
          </p:nvPr>
        </p:nvSpPr>
        <p:spPr>
          <a:xfrm>
            <a:off x="1981200" y="1854994"/>
            <a:ext cx="4040188" cy="639762"/>
          </a:xfrm>
        </p:spPr>
        <p:txBody>
          <a:bodyPr>
            <a:noAutofit/>
          </a:bodyPr>
          <a:lstStyle/>
          <a:p>
            <a:r>
              <a:rPr lang="en-US" sz="2800" dirty="0"/>
              <a:t>We need public health measures that are evidence based</a:t>
            </a:r>
            <a:endParaRPr lang="en-US" sz="2800" dirty="0"/>
          </a:p>
        </p:txBody>
      </p:sp>
      <p:sp>
        <p:nvSpPr>
          <p:cNvPr id="4" name="Content Placeholder 3"/>
          <p:cNvSpPr>
            <a:spLocks noGrp="1"/>
          </p:cNvSpPr>
          <p:nvPr>
            <p:ph sz="half" idx="2"/>
          </p:nvPr>
        </p:nvSpPr>
        <p:spPr/>
        <p:txBody>
          <a:bodyPr>
            <a:normAutofit/>
          </a:bodyPr>
          <a:lstStyle/>
          <a:p>
            <a:endParaRPr lang="en-US" dirty="0"/>
          </a:p>
          <a:p>
            <a:pPr marL="0" indent="0">
              <a:buNone/>
            </a:pPr>
            <a:endParaRPr lang="en-US" sz="2000" b="1" dirty="0"/>
          </a:p>
          <a:p>
            <a:pPr marL="0" indent="0">
              <a:buNone/>
            </a:pPr>
            <a:r>
              <a:rPr lang="en-US" sz="2000" b="1" dirty="0"/>
              <a:t>It </a:t>
            </a:r>
            <a:r>
              <a:rPr lang="en-US" sz="2000" b="1" dirty="0"/>
              <a:t>is possible to do research even in an epidemic setting</a:t>
            </a:r>
            <a:endParaRPr lang="en-US" sz="2000" dirty="0"/>
          </a:p>
          <a:p>
            <a:pPr marL="0" indent="0">
              <a:buNone/>
            </a:pPr>
            <a:r>
              <a:rPr lang="en-US" sz="2000" b="1" dirty="0">
                <a:solidFill>
                  <a:srgbClr val="000090"/>
                </a:solidFill>
              </a:rPr>
              <a:t>We need to have </a:t>
            </a:r>
            <a:r>
              <a:rPr lang="en-US" sz="2000" b="1" dirty="0">
                <a:solidFill>
                  <a:srgbClr val="000090"/>
                </a:solidFill>
              </a:rPr>
              <a:t>solid </a:t>
            </a:r>
            <a:r>
              <a:rPr lang="en-US" sz="2000" b="1" dirty="0">
                <a:solidFill>
                  <a:srgbClr val="000090"/>
                </a:solidFill>
              </a:rPr>
              <a:t>scientific evidence for </a:t>
            </a:r>
            <a:r>
              <a:rPr lang="en-US" sz="2000" b="1" dirty="0">
                <a:solidFill>
                  <a:srgbClr val="000090"/>
                </a:solidFill>
              </a:rPr>
              <a:t>interventions, for prevention, infection control, for treatment</a:t>
            </a:r>
            <a:endParaRPr lang="en-US" sz="2000" dirty="0">
              <a:solidFill>
                <a:srgbClr val="000090"/>
              </a:solidFill>
            </a:endParaRPr>
          </a:p>
          <a:p>
            <a:endParaRPr lang="en-US" dirty="0"/>
          </a:p>
        </p:txBody>
      </p:sp>
      <p:sp>
        <p:nvSpPr>
          <p:cNvPr id="5" name="Text Placeholder 4"/>
          <p:cNvSpPr>
            <a:spLocks noGrp="1"/>
          </p:cNvSpPr>
          <p:nvPr>
            <p:ph type="body" sz="quarter" idx="3"/>
          </p:nvPr>
        </p:nvSpPr>
        <p:spPr/>
        <p:txBody>
          <a:bodyPr>
            <a:noAutofit/>
          </a:bodyPr>
          <a:lstStyle/>
          <a:p>
            <a:r>
              <a:rPr lang="en-US" sz="2800" dirty="0"/>
              <a:t>Obligations of research community</a:t>
            </a:r>
            <a:endParaRPr lang="en-US" sz="2800" dirty="0"/>
          </a:p>
        </p:txBody>
      </p:sp>
      <p:sp>
        <p:nvSpPr>
          <p:cNvPr id="6" name="Content Placeholder 5"/>
          <p:cNvSpPr>
            <a:spLocks noGrp="1"/>
          </p:cNvSpPr>
          <p:nvPr>
            <p:ph sz="quarter" idx="4"/>
          </p:nvPr>
        </p:nvSpPr>
        <p:spPr/>
        <p:txBody>
          <a:bodyPr>
            <a:normAutofit/>
          </a:bodyPr>
          <a:lstStyle/>
          <a:p>
            <a:pPr marL="0" indent="0">
              <a:buNone/>
            </a:pPr>
            <a:endParaRPr lang="en-US" sz="2000" b="1" dirty="0"/>
          </a:p>
          <a:p>
            <a:pPr marL="0" indent="0">
              <a:buNone/>
            </a:pPr>
            <a:r>
              <a:rPr lang="en-US" sz="2000" b="1" dirty="0"/>
              <a:t>Data and information sharing is an ethical imperative</a:t>
            </a:r>
          </a:p>
          <a:p>
            <a:pPr marL="0" indent="0">
              <a:buNone/>
            </a:pPr>
            <a:r>
              <a:rPr lang="en-US" sz="2000" b="1" dirty="0"/>
              <a:t>Transparency and inclusiveness in decision making regarding study design and conduct</a:t>
            </a:r>
          </a:p>
          <a:p>
            <a:pPr marL="0" indent="0">
              <a:buNone/>
            </a:pPr>
            <a:r>
              <a:rPr lang="en-US" sz="2000" b="1" dirty="0">
                <a:solidFill>
                  <a:srgbClr val="FF0000"/>
                </a:solidFill>
              </a:rPr>
              <a:t>Recognizing there can be certain tradeoffs of quality, reliability of data, strength of inferences, feasibility and acceptability of trials</a:t>
            </a:r>
          </a:p>
          <a:p>
            <a:pPr marL="0" indent="0">
              <a:buNone/>
            </a:pPr>
            <a:endParaRPr lang="en-US" b="1" dirty="0" smtClean="0"/>
          </a:p>
          <a:p>
            <a:pPr marL="0" indent="0">
              <a:buNone/>
            </a:pPr>
            <a:endParaRPr lang="en-US" dirty="0" smtClean="0"/>
          </a:p>
          <a:p>
            <a:endParaRPr lang="en-US" dirty="0"/>
          </a:p>
        </p:txBody>
      </p:sp>
      <p:sp>
        <p:nvSpPr>
          <p:cNvPr id="7" name="Slide Number Placeholder 6"/>
          <p:cNvSpPr>
            <a:spLocks noGrp="1"/>
          </p:cNvSpPr>
          <p:nvPr>
            <p:ph type="sldNum" sz="quarter" idx="12"/>
          </p:nvPr>
        </p:nvSpPr>
        <p:spPr/>
        <p:txBody>
          <a:bodyPr/>
          <a:lstStyle/>
          <a:p>
            <a:fld id="{23218A92-95C2-4AA0-A943-7F87D2D211DF}" type="slidenum">
              <a:rPr lang="en-ZA" smtClean="0"/>
              <a:t>7</a:t>
            </a:fld>
            <a:endParaRPr lang="en-ZA"/>
          </a:p>
        </p:txBody>
      </p:sp>
    </p:spTree>
    <p:extLst>
      <p:ext uri="{BB962C8B-B14F-4D97-AF65-F5344CB8AC3E}">
        <p14:creationId xmlns:p14="http://schemas.microsoft.com/office/powerpoint/2010/main" val="18393463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Research to public health </a:t>
            </a:r>
            <a:br>
              <a:rPr lang="en-US" dirty="0" smtClean="0"/>
            </a:br>
            <a:r>
              <a:rPr lang="en-US" dirty="0" smtClean="0"/>
              <a:t>and back again</a:t>
            </a:r>
            <a:endParaRPr lang="en-US" dirty="0"/>
          </a:p>
        </p:txBody>
      </p:sp>
      <p:sp>
        <p:nvSpPr>
          <p:cNvPr id="3" name="Text Placeholder 2"/>
          <p:cNvSpPr>
            <a:spLocks noGrp="1"/>
          </p:cNvSpPr>
          <p:nvPr>
            <p:ph type="body" idx="1"/>
          </p:nvPr>
        </p:nvSpPr>
        <p:spPr>
          <a:xfrm>
            <a:off x="1981200" y="2174875"/>
            <a:ext cx="4040188" cy="639762"/>
          </a:xfrm>
        </p:spPr>
        <p:txBody>
          <a:bodyPr>
            <a:noAutofit/>
          </a:bodyPr>
          <a:lstStyle/>
          <a:p>
            <a:r>
              <a:rPr lang="en-US" sz="2800" dirty="0"/>
              <a:t>Epidemics demand immediate public health response</a:t>
            </a:r>
            <a:endParaRPr lang="en-US" sz="2800" dirty="0"/>
          </a:p>
        </p:txBody>
      </p:sp>
      <p:sp>
        <p:nvSpPr>
          <p:cNvPr id="4" name="Content Placeholder 3"/>
          <p:cNvSpPr>
            <a:spLocks noGrp="1"/>
          </p:cNvSpPr>
          <p:nvPr>
            <p:ph sz="half" idx="2"/>
          </p:nvPr>
        </p:nvSpPr>
        <p:spPr/>
        <p:txBody>
          <a:bodyPr>
            <a:normAutofit fontScale="85000" lnSpcReduction="20000"/>
          </a:bodyPr>
          <a:lstStyle/>
          <a:p>
            <a:pPr marL="0" indent="0">
              <a:buNone/>
            </a:pPr>
            <a:endParaRPr lang="en-US" b="1" dirty="0" smtClean="0"/>
          </a:p>
          <a:p>
            <a:pPr marL="0" indent="0">
              <a:buNone/>
            </a:pPr>
            <a:endParaRPr lang="en-US" b="1" dirty="0" smtClean="0"/>
          </a:p>
          <a:p>
            <a:pPr marL="0" indent="0">
              <a:buNone/>
            </a:pPr>
            <a:endParaRPr lang="en-US" b="1" smtClean="0"/>
          </a:p>
          <a:p>
            <a:pPr marL="0" indent="0">
              <a:buNone/>
            </a:pPr>
            <a:r>
              <a:rPr lang="en-US" b="1" smtClean="0"/>
              <a:t>Ethical </a:t>
            </a:r>
            <a:r>
              <a:rPr lang="en-US" b="1" dirty="0" smtClean="0"/>
              <a:t>dilemmas in emergency response: triage, standards of care, addressing community responses</a:t>
            </a:r>
          </a:p>
          <a:p>
            <a:pPr marL="0" indent="0">
              <a:buNone/>
            </a:pPr>
            <a:endParaRPr lang="en-US" b="1" dirty="0" smtClean="0"/>
          </a:p>
          <a:p>
            <a:pPr marL="0" indent="0">
              <a:buNone/>
            </a:pPr>
            <a:r>
              <a:rPr lang="en-US" b="1" dirty="0" smtClean="0">
                <a:solidFill>
                  <a:srgbClr val="000090"/>
                </a:solidFill>
              </a:rPr>
              <a:t>These acute issues </a:t>
            </a:r>
            <a:r>
              <a:rPr lang="en-US" b="1" dirty="0">
                <a:solidFill>
                  <a:srgbClr val="000090"/>
                </a:solidFill>
              </a:rPr>
              <a:t>affect </a:t>
            </a:r>
            <a:r>
              <a:rPr lang="en-US" b="1" dirty="0" smtClean="0">
                <a:solidFill>
                  <a:srgbClr val="000090"/>
                </a:solidFill>
              </a:rPr>
              <a:t>ethics of clinical </a:t>
            </a:r>
            <a:r>
              <a:rPr lang="en-US" b="1" dirty="0">
                <a:solidFill>
                  <a:srgbClr val="000090"/>
                </a:solidFill>
              </a:rPr>
              <a:t>care </a:t>
            </a:r>
            <a:r>
              <a:rPr lang="en-US" b="1" dirty="0" smtClean="0">
                <a:solidFill>
                  <a:srgbClr val="000090"/>
                </a:solidFill>
              </a:rPr>
              <a:t>as well as research ethics</a:t>
            </a:r>
            <a:endParaRPr lang="en-US" dirty="0">
              <a:solidFill>
                <a:srgbClr val="000090"/>
              </a:solidFill>
            </a:endParaRPr>
          </a:p>
          <a:p>
            <a:pPr marL="0" indent="0">
              <a:buNone/>
            </a:pPr>
            <a:r>
              <a:rPr lang="en-US" b="1" dirty="0"/>
              <a:t> </a:t>
            </a:r>
            <a:endParaRPr lang="en-US" b="1" dirty="0" smtClean="0"/>
          </a:p>
        </p:txBody>
      </p:sp>
      <p:sp>
        <p:nvSpPr>
          <p:cNvPr id="5" name="Text Placeholder 4"/>
          <p:cNvSpPr>
            <a:spLocks noGrp="1"/>
          </p:cNvSpPr>
          <p:nvPr>
            <p:ph type="body" sz="quarter" idx="3"/>
          </p:nvPr>
        </p:nvSpPr>
        <p:spPr>
          <a:xfrm>
            <a:off x="6169026" y="1854994"/>
            <a:ext cx="4041775" cy="639762"/>
          </a:xfrm>
        </p:spPr>
        <p:txBody>
          <a:bodyPr>
            <a:noAutofit/>
          </a:bodyPr>
          <a:lstStyle/>
          <a:p>
            <a:r>
              <a:rPr lang="en-US" sz="2800" dirty="0"/>
              <a:t>Multiple sources of expertise are needed</a:t>
            </a:r>
            <a:endParaRPr lang="en-US" sz="2800" dirty="0"/>
          </a:p>
        </p:txBody>
      </p:sp>
      <p:sp>
        <p:nvSpPr>
          <p:cNvPr id="6" name="Content Placeholder 5"/>
          <p:cNvSpPr>
            <a:spLocks noGrp="1"/>
          </p:cNvSpPr>
          <p:nvPr>
            <p:ph sz="quarter" idx="4"/>
          </p:nvPr>
        </p:nvSpPr>
        <p:spPr>
          <a:xfrm>
            <a:off x="6169026" y="2494756"/>
            <a:ext cx="4041775" cy="3951288"/>
          </a:xfrm>
        </p:spPr>
        <p:txBody>
          <a:bodyPr/>
          <a:lstStyle/>
          <a:p>
            <a:pPr marL="0" indent="0">
              <a:buNone/>
            </a:pPr>
            <a:endParaRPr lang="en-US" b="1" dirty="0" smtClean="0"/>
          </a:p>
          <a:p>
            <a:pPr marL="0" indent="0">
              <a:buNone/>
            </a:pPr>
            <a:r>
              <a:rPr lang="en-US" b="1" dirty="0" smtClean="0">
                <a:solidFill>
                  <a:srgbClr val="000090"/>
                </a:solidFill>
              </a:rPr>
              <a:t>A variety of disciplines and expertise go into effective responses; social science, </a:t>
            </a:r>
            <a:r>
              <a:rPr lang="en-US" b="1" dirty="0" smtClean="0">
                <a:solidFill>
                  <a:srgbClr val="FF0000"/>
                </a:solidFill>
              </a:rPr>
              <a:t>ethics</a:t>
            </a:r>
            <a:r>
              <a:rPr lang="en-US" b="1" dirty="0" smtClean="0">
                <a:solidFill>
                  <a:srgbClr val="000090"/>
                </a:solidFill>
              </a:rPr>
              <a:t>, technical and psychological support, as well as medical and public health interventions</a:t>
            </a:r>
            <a:endParaRPr lang="en-US" dirty="0" smtClean="0">
              <a:solidFill>
                <a:srgbClr val="000090"/>
              </a:solidFill>
            </a:endParaRPr>
          </a:p>
          <a:p>
            <a:endParaRPr lang="en-US" dirty="0"/>
          </a:p>
        </p:txBody>
      </p:sp>
      <p:sp>
        <p:nvSpPr>
          <p:cNvPr id="7" name="Slide Number Placeholder 6"/>
          <p:cNvSpPr>
            <a:spLocks noGrp="1"/>
          </p:cNvSpPr>
          <p:nvPr>
            <p:ph type="sldNum" sz="quarter" idx="12"/>
          </p:nvPr>
        </p:nvSpPr>
        <p:spPr/>
        <p:txBody>
          <a:bodyPr/>
          <a:lstStyle/>
          <a:p>
            <a:fld id="{23218A92-95C2-4AA0-A943-7F87D2D211DF}" type="slidenum">
              <a:rPr lang="en-ZA" smtClean="0"/>
              <a:t>8</a:t>
            </a:fld>
            <a:endParaRPr lang="en-ZA"/>
          </a:p>
        </p:txBody>
      </p:sp>
    </p:spTree>
    <p:extLst>
      <p:ext uri="{BB962C8B-B14F-4D97-AF65-F5344CB8AC3E}">
        <p14:creationId xmlns:p14="http://schemas.microsoft.com/office/powerpoint/2010/main" val="35319478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Agenda setting 1</a:t>
            </a:r>
            <a:endParaRPr lang="en-ZA" dirty="0"/>
          </a:p>
        </p:txBody>
      </p:sp>
      <p:sp>
        <p:nvSpPr>
          <p:cNvPr id="3" name="Content Placeholder 2"/>
          <p:cNvSpPr>
            <a:spLocks noGrp="1"/>
          </p:cNvSpPr>
          <p:nvPr>
            <p:ph idx="1"/>
          </p:nvPr>
        </p:nvSpPr>
        <p:spPr/>
        <p:txBody>
          <a:bodyPr>
            <a:normAutofit lnSpcReduction="10000"/>
          </a:bodyPr>
          <a:lstStyle/>
          <a:p>
            <a:pPr marL="0" indent="0">
              <a:buNone/>
            </a:pPr>
            <a:r>
              <a:rPr lang="en-ZA" dirty="0" smtClean="0">
                <a:solidFill>
                  <a:srgbClr val="FF0000"/>
                </a:solidFill>
              </a:rPr>
              <a:t>1)	For conceptual work:</a:t>
            </a:r>
          </a:p>
          <a:p>
            <a:pPr lvl="1"/>
            <a:r>
              <a:rPr lang="en-ZA" dirty="0" smtClean="0"/>
              <a:t>Key ethical principles applicable to ethical conduct of research in emerging epidemic infections </a:t>
            </a:r>
          </a:p>
          <a:p>
            <a:pPr lvl="2"/>
            <a:r>
              <a:rPr lang="en-ZA" dirty="0" smtClean="0"/>
              <a:t>Underutilisation of past work/guidance “amnesia…” (</a:t>
            </a:r>
            <a:r>
              <a:rPr lang="en-ZA" dirty="0" err="1" smtClean="0"/>
              <a:t>Upshur</a:t>
            </a:r>
            <a:r>
              <a:rPr lang="en-ZA" dirty="0" smtClean="0"/>
              <a:t>; </a:t>
            </a:r>
            <a:r>
              <a:rPr lang="en-ZA" dirty="0" err="1" smtClean="0"/>
              <a:t>Kilmarx</a:t>
            </a:r>
            <a:r>
              <a:rPr lang="en-ZA" dirty="0" smtClean="0"/>
              <a:t>)</a:t>
            </a:r>
          </a:p>
          <a:p>
            <a:pPr lvl="2"/>
            <a:r>
              <a:rPr lang="en-ZA" dirty="0" smtClean="0"/>
              <a:t>Review of past guidance to identify and refine best current principles (WHO, pending)</a:t>
            </a:r>
          </a:p>
          <a:p>
            <a:pPr lvl="2"/>
            <a:r>
              <a:rPr lang="en-ZA" dirty="0" smtClean="0"/>
              <a:t>Disconnect between responding parties and existing guidelines and scholarship…</a:t>
            </a:r>
          </a:p>
          <a:p>
            <a:pPr lvl="2"/>
            <a:r>
              <a:rPr lang="en-ZA" dirty="0" smtClean="0"/>
              <a:t>Informed consent, coercion, fear and containment, proxy consent…?</a:t>
            </a:r>
          </a:p>
          <a:p>
            <a:pPr lvl="2"/>
            <a:r>
              <a:rPr lang="en-ZA" dirty="0" smtClean="0"/>
              <a:t>Development of indicators of optimal stakeholder engagement principles and practices for RECs/IRBs to consider before approving emergency epidemic trials/studies (should RECs be the adjudicators….if not, who else?)</a:t>
            </a:r>
          </a:p>
          <a:p>
            <a:pPr lvl="2"/>
            <a:r>
              <a:rPr lang="en-ZA" dirty="0" smtClean="0"/>
              <a:t>Emergency research vs compassionate use…</a:t>
            </a:r>
          </a:p>
          <a:p>
            <a:pPr lvl="2"/>
            <a:r>
              <a:rPr lang="en-ZA" dirty="0" smtClean="0"/>
              <a:t>Balancing individual and collective interests…</a:t>
            </a:r>
          </a:p>
          <a:p>
            <a:pPr lvl="2"/>
            <a:r>
              <a:rPr lang="en-ZA" dirty="0" smtClean="0"/>
              <a:t>Fate and management of biological samples/data…</a:t>
            </a:r>
          </a:p>
          <a:p>
            <a:pPr lvl="2"/>
            <a:r>
              <a:rPr lang="en-ZA" dirty="0" smtClean="0"/>
              <a:t>Best trial designs…?</a:t>
            </a:r>
          </a:p>
          <a:p>
            <a:pPr marL="0" indent="0">
              <a:buNone/>
            </a:pPr>
            <a:endParaRPr lang="en-ZA" dirty="0" smtClean="0"/>
          </a:p>
          <a:p>
            <a:pPr lvl="1"/>
            <a:endParaRPr lang="en-ZA" dirty="0" smtClean="0"/>
          </a:p>
          <a:p>
            <a:pPr lvl="2"/>
            <a:endParaRPr lang="en-ZA" dirty="0" smtClean="0"/>
          </a:p>
          <a:p>
            <a:pPr lvl="2"/>
            <a:endParaRPr lang="en-ZA" dirty="0"/>
          </a:p>
        </p:txBody>
      </p:sp>
      <p:sp>
        <p:nvSpPr>
          <p:cNvPr id="4" name="Slide Number Placeholder 3"/>
          <p:cNvSpPr>
            <a:spLocks noGrp="1"/>
          </p:cNvSpPr>
          <p:nvPr>
            <p:ph type="sldNum" sz="quarter" idx="12"/>
          </p:nvPr>
        </p:nvSpPr>
        <p:spPr/>
        <p:txBody>
          <a:bodyPr/>
          <a:lstStyle/>
          <a:p>
            <a:fld id="{23218A92-95C2-4AA0-A943-7F87D2D211DF}" type="slidenum">
              <a:rPr lang="en-ZA" smtClean="0"/>
              <a:t>9</a:t>
            </a:fld>
            <a:endParaRPr lang="en-ZA"/>
          </a:p>
        </p:txBody>
      </p:sp>
    </p:spTree>
    <p:extLst>
      <p:ext uri="{BB962C8B-B14F-4D97-AF65-F5344CB8AC3E}">
        <p14:creationId xmlns:p14="http://schemas.microsoft.com/office/powerpoint/2010/main" val="25244405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Agenda setting 2</a:t>
            </a:r>
            <a:endParaRPr lang="en-ZA" dirty="0"/>
          </a:p>
        </p:txBody>
      </p:sp>
      <p:sp>
        <p:nvSpPr>
          <p:cNvPr id="3" name="Content Placeholder 2"/>
          <p:cNvSpPr>
            <a:spLocks noGrp="1"/>
          </p:cNvSpPr>
          <p:nvPr>
            <p:ph idx="1"/>
          </p:nvPr>
        </p:nvSpPr>
        <p:spPr/>
        <p:txBody>
          <a:bodyPr/>
          <a:lstStyle/>
          <a:p>
            <a:pPr marL="0" indent="0">
              <a:buNone/>
            </a:pPr>
            <a:r>
              <a:rPr lang="en-ZA" dirty="0" smtClean="0">
                <a:solidFill>
                  <a:srgbClr val="FF0000"/>
                </a:solidFill>
              </a:rPr>
              <a:t>2)	For empirical work</a:t>
            </a:r>
          </a:p>
          <a:p>
            <a:pPr lvl="1"/>
            <a:r>
              <a:rPr lang="en-ZA" dirty="0" smtClean="0"/>
              <a:t>Empirical social science/ethics studies of stakeholder perspectives</a:t>
            </a:r>
          </a:p>
          <a:p>
            <a:pPr lvl="1"/>
            <a:r>
              <a:rPr lang="en-ZA" dirty="0" smtClean="0"/>
              <a:t>Empirical social science/ethics studies of best stakeholder engagement practices</a:t>
            </a:r>
          </a:p>
          <a:p>
            <a:pPr lvl="1"/>
            <a:r>
              <a:rPr lang="en-ZA" dirty="0" smtClean="0"/>
              <a:t>Empirical social science/ethics studies of best benefit sharing applications/practices</a:t>
            </a:r>
          </a:p>
          <a:p>
            <a:pPr lvl="1"/>
            <a:r>
              <a:rPr lang="en-ZA" dirty="0" smtClean="0"/>
              <a:t>Publication of GFBR and other case studies illustrating best and worst practices from real emergency epidemic research situations, including detailed ethical analysis of the key issues with reference to research ethics guidance and scholarship</a:t>
            </a:r>
          </a:p>
          <a:p>
            <a:pPr lvl="1"/>
            <a:r>
              <a:rPr lang="en-ZA" dirty="0" smtClean="0"/>
              <a:t>Observatory of data from different trial designs</a:t>
            </a:r>
            <a:endParaRPr lang="en-ZA" dirty="0" smtClean="0"/>
          </a:p>
          <a:p>
            <a:pPr marL="457200" lvl="1" indent="0">
              <a:buNone/>
            </a:pPr>
            <a:endParaRPr lang="en-ZA" dirty="0" smtClean="0"/>
          </a:p>
          <a:p>
            <a:pPr lvl="1"/>
            <a:endParaRPr lang="en-ZA" dirty="0"/>
          </a:p>
        </p:txBody>
      </p:sp>
      <p:sp>
        <p:nvSpPr>
          <p:cNvPr id="4" name="Slide Number Placeholder 3"/>
          <p:cNvSpPr>
            <a:spLocks noGrp="1"/>
          </p:cNvSpPr>
          <p:nvPr>
            <p:ph type="sldNum" sz="quarter" idx="12"/>
          </p:nvPr>
        </p:nvSpPr>
        <p:spPr/>
        <p:txBody>
          <a:bodyPr/>
          <a:lstStyle/>
          <a:p>
            <a:fld id="{23218A92-95C2-4AA0-A943-7F87D2D211DF}" type="slidenum">
              <a:rPr lang="en-ZA" smtClean="0"/>
              <a:t>10</a:t>
            </a:fld>
            <a:endParaRPr lang="en-ZA"/>
          </a:p>
        </p:txBody>
      </p:sp>
    </p:spTree>
    <p:extLst>
      <p:ext uri="{BB962C8B-B14F-4D97-AF65-F5344CB8AC3E}">
        <p14:creationId xmlns:p14="http://schemas.microsoft.com/office/powerpoint/2010/main" val="889905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Agenda setting 3</a:t>
            </a:r>
            <a:endParaRPr lang="en-ZA" dirty="0"/>
          </a:p>
        </p:txBody>
      </p:sp>
      <p:sp>
        <p:nvSpPr>
          <p:cNvPr id="3" name="Content Placeholder 2"/>
          <p:cNvSpPr>
            <a:spLocks noGrp="1"/>
          </p:cNvSpPr>
          <p:nvPr>
            <p:ph idx="1"/>
          </p:nvPr>
        </p:nvSpPr>
        <p:spPr/>
        <p:txBody>
          <a:bodyPr>
            <a:normAutofit fontScale="85000" lnSpcReduction="20000"/>
          </a:bodyPr>
          <a:lstStyle/>
          <a:p>
            <a:pPr marL="0" indent="0">
              <a:buNone/>
            </a:pPr>
            <a:r>
              <a:rPr lang="en-ZA" dirty="0" smtClean="0">
                <a:solidFill>
                  <a:srgbClr val="FF0000"/>
                </a:solidFill>
              </a:rPr>
              <a:t>3) 	For policy and practice</a:t>
            </a:r>
          </a:p>
          <a:p>
            <a:pPr lvl="1"/>
            <a:r>
              <a:rPr lang="en-ZA" dirty="0" smtClean="0"/>
              <a:t>Standard ethics review is agreed to be too slow: Draft generic SOPs for all RECs so that all RECs can add standard SOPs for rapid but competent review of emerging epidemic infection intervention research </a:t>
            </a:r>
          </a:p>
          <a:p>
            <a:pPr lvl="1"/>
            <a:r>
              <a:rPr lang="en-ZA" dirty="0" smtClean="0"/>
              <a:t>Early engagement with RECs/IRBs</a:t>
            </a:r>
            <a:endParaRPr lang="en-ZA" dirty="0" smtClean="0"/>
          </a:p>
          <a:p>
            <a:pPr lvl="1"/>
            <a:r>
              <a:rPr lang="en-ZA" dirty="0" smtClean="0"/>
              <a:t>WHO could add these generic SOPs to their excellent existing generic “</a:t>
            </a:r>
            <a:r>
              <a:rPr lang="en-ZA" b="1" dirty="0" smtClean="0">
                <a:solidFill>
                  <a:schemeClr val="accent5"/>
                </a:solidFill>
              </a:rPr>
              <a:t>Standards </a:t>
            </a:r>
            <a:r>
              <a:rPr lang="en-ZA" sz="1600" b="1" dirty="0" smtClean="0">
                <a:solidFill>
                  <a:schemeClr val="accent5"/>
                </a:solidFill>
              </a:rPr>
              <a:t>and </a:t>
            </a:r>
            <a:r>
              <a:rPr lang="en-ZA" b="1" dirty="0" smtClean="0">
                <a:solidFill>
                  <a:schemeClr val="accent5"/>
                </a:solidFill>
              </a:rPr>
              <a:t>Operational Guidance </a:t>
            </a:r>
            <a:r>
              <a:rPr lang="en-ZA" sz="1600" b="1" dirty="0" smtClean="0">
                <a:solidFill>
                  <a:schemeClr val="accent5"/>
                </a:solidFill>
              </a:rPr>
              <a:t>for </a:t>
            </a:r>
            <a:r>
              <a:rPr lang="en-ZA" b="1" dirty="0" smtClean="0">
                <a:solidFill>
                  <a:schemeClr val="accent5"/>
                </a:solidFill>
              </a:rPr>
              <a:t>Ethics Review </a:t>
            </a:r>
            <a:r>
              <a:rPr lang="en-ZA" sz="1600" b="1" dirty="0" smtClean="0">
                <a:solidFill>
                  <a:schemeClr val="accent5"/>
                </a:solidFill>
              </a:rPr>
              <a:t>of </a:t>
            </a:r>
            <a:r>
              <a:rPr lang="en-ZA" b="1" dirty="0" smtClean="0">
                <a:solidFill>
                  <a:schemeClr val="accent5"/>
                </a:solidFill>
              </a:rPr>
              <a:t>Health-Related Research </a:t>
            </a:r>
            <a:r>
              <a:rPr lang="en-ZA" sz="1600" b="1" dirty="0" smtClean="0">
                <a:solidFill>
                  <a:schemeClr val="accent5"/>
                </a:solidFill>
              </a:rPr>
              <a:t>with </a:t>
            </a:r>
            <a:r>
              <a:rPr lang="en-ZA" b="1" dirty="0" smtClean="0">
                <a:solidFill>
                  <a:schemeClr val="accent5"/>
                </a:solidFill>
              </a:rPr>
              <a:t>Human Participants</a:t>
            </a:r>
            <a:r>
              <a:rPr lang="en-ZA" b="1" dirty="0" smtClean="0"/>
              <a:t>” </a:t>
            </a:r>
            <a:r>
              <a:rPr lang="en-ZA" b="1" dirty="0" smtClean="0">
                <a:solidFill>
                  <a:schemeClr val="accent5"/>
                </a:solidFill>
              </a:rPr>
              <a:t>(2011)</a:t>
            </a:r>
          </a:p>
          <a:p>
            <a:pPr lvl="1"/>
            <a:r>
              <a:rPr lang="en-ZA" dirty="0" smtClean="0"/>
              <a:t>Draft g</a:t>
            </a:r>
            <a:r>
              <a:rPr lang="en-ZA" dirty="0" smtClean="0"/>
              <a:t>eneric protocol templates “toolkits” for pre-approved emergency epidemic research…</a:t>
            </a:r>
            <a:endParaRPr lang="en-ZA" b="1" dirty="0" smtClean="0"/>
          </a:p>
          <a:p>
            <a:pPr lvl="1"/>
            <a:r>
              <a:rPr lang="en-ZA" dirty="0" smtClean="0"/>
              <a:t>Ethical issues in inter-organizational collaboration in emergency epidemic research – are there best practice or optimal models to be described…?</a:t>
            </a:r>
          </a:p>
          <a:p>
            <a:pPr lvl="1"/>
            <a:r>
              <a:rPr lang="en-ZA" dirty="0" smtClean="0"/>
              <a:t>Prioritise training of REC/IRB chairs, ministries, health officials/and PIs on key ethical issues, including ethical issues in adaptive trial designs, to minimise delays without compromising protection – who should sponsor such training (UNAIDS model….?)</a:t>
            </a:r>
          </a:p>
          <a:p>
            <a:pPr lvl="1"/>
            <a:r>
              <a:rPr lang="en-ZA" dirty="0" smtClean="0"/>
              <a:t>Create WHO list of experts/advisors on best ethical practices and research designs for emerging infections research….</a:t>
            </a:r>
          </a:p>
        </p:txBody>
      </p:sp>
      <p:sp>
        <p:nvSpPr>
          <p:cNvPr id="4" name="Slide Number Placeholder 3"/>
          <p:cNvSpPr>
            <a:spLocks noGrp="1"/>
          </p:cNvSpPr>
          <p:nvPr>
            <p:ph type="sldNum" sz="quarter" idx="12"/>
          </p:nvPr>
        </p:nvSpPr>
        <p:spPr/>
        <p:txBody>
          <a:bodyPr/>
          <a:lstStyle/>
          <a:p>
            <a:fld id="{23218A92-95C2-4AA0-A943-7F87D2D211DF}" type="slidenum">
              <a:rPr lang="en-ZA" smtClean="0"/>
              <a:t>11</a:t>
            </a:fld>
            <a:endParaRPr lang="en-ZA"/>
          </a:p>
        </p:txBody>
      </p:sp>
    </p:spTree>
    <p:extLst>
      <p:ext uri="{BB962C8B-B14F-4D97-AF65-F5344CB8AC3E}">
        <p14:creationId xmlns:p14="http://schemas.microsoft.com/office/powerpoint/2010/main" val="24962450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New</a:t>
            </a:r>
            <a:endParaRPr lang="en-ZA" dirty="0"/>
          </a:p>
        </p:txBody>
      </p:sp>
      <p:sp>
        <p:nvSpPr>
          <p:cNvPr id="3" name="Content Placeholder 2"/>
          <p:cNvSpPr>
            <a:spLocks noGrp="1"/>
          </p:cNvSpPr>
          <p:nvPr>
            <p:ph idx="1"/>
          </p:nvPr>
        </p:nvSpPr>
        <p:spPr/>
        <p:txBody>
          <a:bodyPr/>
          <a:lstStyle/>
          <a:p>
            <a:r>
              <a:rPr lang="en-ZA" dirty="0" smtClean="0"/>
              <a:t>GFBR Travel Fellowships! </a:t>
            </a:r>
          </a:p>
          <a:p>
            <a:r>
              <a:rPr lang="en-ZA" dirty="0" smtClean="0"/>
              <a:t>New GFBR Website </a:t>
            </a:r>
            <a:r>
              <a:rPr lang="en-ZA" dirty="0" smtClean="0">
                <a:hlinkClick r:id="rId2"/>
              </a:rPr>
              <a:t>www.gfbr.global</a:t>
            </a:r>
            <a:r>
              <a:rPr lang="en-ZA" dirty="0" smtClean="0"/>
              <a:t> – repository of discussions is complete back to GFBR 1 2002 – refer students and scholars to it!</a:t>
            </a:r>
          </a:p>
          <a:p>
            <a:r>
              <a:rPr lang="en-ZA" dirty="0" smtClean="0"/>
              <a:t>Social media – </a:t>
            </a:r>
            <a:r>
              <a:rPr lang="en-ZA" dirty="0" smtClean="0">
                <a:solidFill>
                  <a:schemeClr val="accent5"/>
                </a:solidFill>
              </a:rPr>
              <a:t>Twitter #gfbr2015 </a:t>
            </a:r>
            <a:r>
              <a:rPr lang="en-ZA" dirty="0" smtClean="0"/>
              <a:t>– </a:t>
            </a:r>
            <a:r>
              <a:rPr lang="en-ZA" dirty="0" err="1" smtClean="0"/>
              <a:t>storify</a:t>
            </a:r>
            <a:r>
              <a:rPr lang="en-ZA" dirty="0" smtClean="0"/>
              <a:t> – tweets will be captured</a:t>
            </a:r>
          </a:p>
          <a:p>
            <a:r>
              <a:rPr lang="en-ZA" dirty="0" smtClean="0"/>
              <a:t>Post-GFBR journal publication of short reports on each future GFBR identifying key themes discussed and potential implications</a:t>
            </a:r>
          </a:p>
          <a:p>
            <a:pPr marL="0" indent="0">
              <a:buNone/>
            </a:pPr>
            <a:endParaRPr lang="en-ZA" dirty="0"/>
          </a:p>
        </p:txBody>
      </p:sp>
      <p:sp>
        <p:nvSpPr>
          <p:cNvPr id="4" name="Slide Number Placeholder 3"/>
          <p:cNvSpPr>
            <a:spLocks noGrp="1"/>
          </p:cNvSpPr>
          <p:nvPr>
            <p:ph type="sldNum" sz="quarter" idx="12"/>
          </p:nvPr>
        </p:nvSpPr>
        <p:spPr/>
        <p:txBody>
          <a:bodyPr/>
          <a:lstStyle/>
          <a:p>
            <a:fld id="{23218A92-95C2-4AA0-A943-7F87D2D211DF}" type="slidenum">
              <a:rPr lang="en-ZA" smtClean="0"/>
              <a:t>12</a:t>
            </a:fld>
            <a:endParaRPr lang="en-ZA"/>
          </a:p>
        </p:txBody>
      </p:sp>
    </p:spTree>
    <p:extLst>
      <p:ext uri="{BB962C8B-B14F-4D97-AF65-F5344CB8AC3E}">
        <p14:creationId xmlns:p14="http://schemas.microsoft.com/office/powerpoint/2010/main" val="39593371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GFBR 2016</a:t>
            </a:r>
            <a:br>
              <a:rPr lang="en-ZA" dirty="0" smtClean="0"/>
            </a:br>
            <a:endParaRPr lang="en-ZA" dirty="0"/>
          </a:p>
        </p:txBody>
      </p:sp>
      <p:sp>
        <p:nvSpPr>
          <p:cNvPr id="3" name="Content Placeholder 2"/>
          <p:cNvSpPr>
            <a:spLocks noGrp="1"/>
          </p:cNvSpPr>
          <p:nvPr>
            <p:ph idx="1"/>
          </p:nvPr>
        </p:nvSpPr>
        <p:spPr/>
        <p:txBody>
          <a:bodyPr/>
          <a:lstStyle/>
          <a:p>
            <a:r>
              <a:rPr lang="en-ZA" dirty="0" smtClean="0"/>
              <a:t>Probably Buenos Aires, Argentina:</a:t>
            </a:r>
          </a:p>
          <a:p>
            <a:pPr lvl="1"/>
            <a:r>
              <a:rPr lang="en-ZA" dirty="0" smtClean="0"/>
              <a:t>Likely major theme: Ethical issues in maternal and child health research</a:t>
            </a:r>
            <a:endParaRPr lang="en-ZA" dirty="0"/>
          </a:p>
        </p:txBody>
      </p:sp>
      <p:sp>
        <p:nvSpPr>
          <p:cNvPr id="4" name="Slide Number Placeholder 3"/>
          <p:cNvSpPr>
            <a:spLocks noGrp="1"/>
          </p:cNvSpPr>
          <p:nvPr>
            <p:ph type="sldNum" sz="quarter" idx="12"/>
          </p:nvPr>
        </p:nvSpPr>
        <p:spPr/>
        <p:txBody>
          <a:bodyPr/>
          <a:lstStyle/>
          <a:p>
            <a:fld id="{23218A92-95C2-4AA0-A943-7F87D2D211DF}" type="slidenum">
              <a:rPr lang="en-ZA" smtClean="0"/>
              <a:t>13</a:t>
            </a:fld>
            <a:endParaRPr lang="en-ZA"/>
          </a:p>
        </p:txBody>
      </p:sp>
    </p:spTree>
    <p:extLst>
      <p:ext uri="{BB962C8B-B14F-4D97-AF65-F5344CB8AC3E}">
        <p14:creationId xmlns:p14="http://schemas.microsoft.com/office/powerpoint/2010/main" val="14545277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Thanks</a:t>
            </a:r>
            <a:endParaRPr lang="en-ZA" dirty="0"/>
          </a:p>
        </p:txBody>
      </p:sp>
      <p:sp>
        <p:nvSpPr>
          <p:cNvPr id="3" name="Content Placeholder 2"/>
          <p:cNvSpPr>
            <a:spLocks noGrp="1"/>
          </p:cNvSpPr>
          <p:nvPr>
            <p:ph idx="1"/>
          </p:nvPr>
        </p:nvSpPr>
        <p:spPr/>
        <p:txBody>
          <a:bodyPr/>
          <a:lstStyle/>
          <a:p>
            <a:r>
              <a:rPr lang="en-ZA" dirty="0" smtClean="0"/>
              <a:t>Attendees</a:t>
            </a:r>
          </a:p>
          <a:p>
            <a:r>
              <a:rPr lang="en-ZA" dirty="0" smtClean="0"/>
              <a:t>Chairs</a:t>
            </a:r>
          </a:p>
          <a:p>
            <a:r>
              <a:rPr lang="en-ZA" dirty="0" smtClean="0"/>
              <a:t>Facilitators</a:t>
            </a:r>
          </a:p>
          <a:p>
            <a:r>
              <a:rPr lang="en-ZA" dirty="0" smtClean="0"/>
              <a:t>Case presenters</a:t>
            </a:r>
          </a:p>
          <a:p>
            <a:r>
              <a:rPr lang="en-ZA" dirty="0" smtClean="0"/>
              <a:t>Plenary presenters</a:t>
            </a:r>
          </a:p>
          <a:p>
            <a:r>
              <a:rPr lang="en-ZA" dirty="0" smtClean="0"/>
              <a:t>Hosts</a:t>
            </a:r>
          </a:p>
          <a:p>
            <a:r>
              <a:rPr lang="en-ZA" dirty="0" smtClean="0"/>
              <a:t>Sponsors and the project staff from the </a:t>
            </a:r>
            <a:r>
              <a:rPr lang="en-ZA" dirty="0" err="1" smtClean="0"/>
              <a:t>Wellcome</a:t>
            </a:r>
            <a:r>
              <a:rPr lang="en-ZA" dirty="0" smtClean="0"/>
              <a:t> Trust</a:t>
            </a:r>
            <a:endParaRPr lang="en-ZA" dirty="0"/>
          </a:p>
        </p:txBody>
      </p:sp>
      <p:sp>
        <p:nvSpPr>
          <p:cNvPr id="4" name="Slide Number Placeholder 3"/>
          <p:cNvSpPr>
            <a:spLocks noGrp="1"/>
          </p:cNvSpPr>
          <p:nvPr>
            <p:ph type="sldNum" sz="quarter" idx="12"/>
          </p:nvPr>
        </p:nvSpPr>
        <p:spPr/>
        <p:txBody>
          <a:bodyPr/>
          <a:lstStyle/>
          <a:p>
            <a:fld id="{23218A92-95C2-4AA0-A943-7F87D2D211DF}" type="slidenum">
              <a:rPr lang="en-ZA" smtClean="0"/>
              <a:t>14</a:t>
            </a:fld>
            <a:endParaRPr lang="en-ZA"/>
          </a:p>
        </p:txBody>
      </p:sp>
    </p:spTree>
    <p:extLst>
      <p:ext uri="{BB962C8B-B14F-4D97-AF65-F5344CB8AC3E}">
        <p14:creationId xmlns:p14="http://schemas.microsoft.com/office/powerpoint/2010/main" val="28137180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366</TotalTime>
  <Words>582</Words>
  <Application>Microsoft Office PowerPoint</Application>
  <PresentationFormat>Widescreen</PresentationFormat>
  <Paragraphs>118</Paragraphs>
  <Slides>14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GFBR 2015  </vt:lpstr>
      <vt:lpstr>Aims &amp; ethos of GFBR</vt:lpstr>
      <vt:lpstr>Aims: </vt:lpstr>
      <vt:lpstr>PowerPoint Presentation</vt:lpstr>
      <vt:lpstr>Capacity building</vt:lpstr>
      <vt:lpstr>Accountability</vt:lpstr>
      <vt:lpstr>Knowledge </vt:lpstr>
      <vt:lpstr>Research to public health  and back again</vt:lpstr>
      <vt:lpstr>Agenda setting 1</vt:lpstr>
      <vt:lpstr>Agenda setting 2</vt:lpstr>
      <vt:lpstr>Agenda setting 3</vt:lpstr>
      <vt:lpstr>New</vt:lpstr>
      <vt:lpstr>GFBR 2016 </vt:lpstr>
      <vt:lpstr>Thanks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GFBR 2015</dc:title>
  <dc:creator>Douglas Wassenaar</dc:creator>
  <cp:lastModifiedBy>Douglas Wassenaar</cp:lastModifiedBy>
  <cp:revision>48</cp:revision>
  <dcterms:created xsi:type="dcterms:W3CDTF">2015-11-04T08:47:26Z</dcterms:created>
  <dcterms:modified xsi:type="dcterms:W3CDTF">2015-11-04T14:54:18Z</dcterms:modified>
</cp:coreProperties>
</file>