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4"/>
  </p:notesMasterIdLst>
  <p:sldIdLst>
    <p:sldId id="257" r:id="rId2"/>
    <p:sldId id="264" r:id="rId3"/>
    <p:sldId id="323" r:id="rId4"/>
    <p:sldId id="309" r:id="rId5"/>
    <p:sldId id="268" r:id="rId6"/>
    <p:sldId id="284" r:id="rId7"/>
    <p:sldId id="339" r:id="rId8"/>
    <p:sldId id="272" r:id="rId9"/>
    <p:sldId id="298" r:id="rId10"/>
    <p:sldId id="289" r:id="rId11"/>
    <p:sldId id="383" r:id="rId12"/>
    <p:sldId id="382" r:id="rId13"/>
    <p:sldId id="299" r:id="rId14"/>
    <p:sldId id="274" r:id="rId15"/>
    <p:sldId id="275" r:id="rId16"/>
    <p:sldId id="290" r:id="rId17"/>
    <p:sldId id="384" r:id="rId18"/>
    <p:sldId id="381" r:id="rId19"/>
    <p:sldId id="300" r:id="rId20"/>
    <p:sldId id="385" r:id="rId21"/>
    <p:sldId id="357" r:id="rId22"/>
    <p:sldId id="374" r:id="rId23"/>
    <p:sldId id="387" r:id="rId24"/>
    <p:sldId id="378" r:id="rId25"/>
    <p:sldId id="301" r:id="rId26"/>
    <p:sldId id="359" r:id="rId27"/>
    <p:sldId id="362" r:id="rId28"/>
    <p:sldId id="365" r:id="rId29"/>
    <p:sldId id="363" r:id="rId30"/>
    <p:sldId id="367" r:id="rId31"/>
    <p:sldId id="389" r:id="rId32"/>
    <p:sldId id="292"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1" autoAdjust="0"/>
    <p:restoredTop sz="94660"/>
  </p:normalViewPr>
  <p:slideViewPr>
    <p:cSldViewPr snapToGrid="0">
      <p:cViewPr>
        <p:scale>
          <a:sx n="64" d="100"/>
          <a:sy n="64" d="100"/>
        </p:scale>
        <p:origin x="579" y="45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4FA80E-5533-4215-9D58-A3AD71159CD1}" type="datetimeFigureOut">
              <a:rPr lang="en-US" smtClean="0"/>
              <a:t>11/2/15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33143A-E017-4E56-BFA6-44801F512135}" type="slidenum">
              <a:rPr lang="en-US" smtClean="0"/>
              <a:t>‹#›</a:t>
            </a:fld>
            <a:endParaRPr lang="en-US"/>
          </a:p>
        </p:txBody>
      </p:sp>
    </p:spTree>
    <p:extLst>
      <p:ext uri="{BB962C8B-B14F-4D97-AF65-F5344CB8AC3E}">
        <p14:creationId xmlns:p14="http://schemas.microsoft.com/office/powerpoint/2010/main" val="330209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33143A-E017-4E56-BFA6-44801F512135}" type="slidenum">
              <a:rPr lang="en-US" smtClean="0"/>
              <a:t>1</a:t>
            </a:fld>
            <a:endParaRPr lang="en-US"/>
          </a:p>
        </p:txBody>
      </p:sp>
    </p:spTree>
    <p:extLst>
      <p:ext uri="{BB962C8B-B14F-4D97-AF65-F5344CB8AC3E}">
        <p14:creationId xmlns:p14="http://schemas.microsoft.com/office/powerpoint/2010/main" val="2870972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CC72F2-F21A-4B13-A509-87FB12053B64}" type="slidenum">
              <a:rPr lang="en-US">
                <a:solidFill>
                  <a:prstClr val="black"/>
                </a:solidFill>
              </a:rPr>
              <a:pPr/>
              <a:t>3</a:t>
            </a:fld>
            <a:endParaRPr lang="en-US">
              <a:solidFill>
                <a:prstClr val="black"/>
              </a:solidFill>
            </a:endParaRPr>
          </a:p>
        </p:txBody>
      </p:sp>
      <p:sp>
        <p:nvSpPr>
          <p:cNvPr id="738306" name="Rectangle 2"/>
          <p:cNvSpPr>
            <a:spLocks noGrp="1" noRot="1" noChangeAspect="1" noChangeArrowheads="1" noTextEdit="1"/>
          </p:cNvSpPr>
          <p:nvPr>
            <p:ph type="sldImg"/>
          </p:nvPr>
        </p:nvSpPr>
        <p:spPr>
          <a:xfrm>
            <a:off x="382588" y="685800"/>
            <a:ext cx="6094412" cy="3429000"/>
          </a:xfrm>
          <a:ln/>
        </p:spPr>
      </p:sp>
      <p:sp>
        <p:nvSpPr>
          <p:cNvPr id="738307" name="Rectangle 3"/>
          <p:cNvSpPr>
            <a:spLocks noGrp="1" noChangeArrowheads="1"/>
          </p:cNvSpPr>
          <p:nvPr>
            <p:ph type="body" idx="1"/>
          </p:nvPr>
        </p:nvSpPr>
        <p:spPr>
          <a:xfrm>
            <a:off x="685800" y="4343519"/>
            <a:ext cx="5486400" cy="4114243"/>
          </a:xfrm>
        </p:spPr>
        <p:txBody>
          <a:bodyPr/>
          <a:lstStyle/>
          <a:p>
            <a:endParaRPr lang="en-GB"/>
          </a:p>
        </p:txBody>
      </p:sp>
    </p:spTree>
    <p:extLst>
      <p:ext uri="{BB962C8B-B14F-4D97-AF65-F5344CB8AC3E}">
        <p14:creationId xmlns:p14="http://schemas.microsoft.com/office/powerpoint/2010/main" val="3560436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CC72F2-F21A-4B13-A509-87FB12053B64}" type="slidenum">
              <a:rPr lang="en-US">
                <a:solidFill>
                  <a:prstClr val="black"/>
                </a:solidFill>
              </a:rPr>
              <a:pPr/>
              <a:t>9</a:t>
            </a:fld>
            <a:endParaRPr lang="en-US">
              <a:solidFill>
                <a:prstClr val="black"/>
              </a:solidFill>
            </a:endParaRPr>
          </a:p>
        </p:txBody>
      </p:sp>
      <p:sp>
        <p:nvSpPr>
          <p:cNvPr id="738306" name="Rectangle 2"/>
          <p:cNvSpPr>
            <a:spLocks noGrp="1" noRot="1" noChangeAspect="1" noChangeArrowheads="1" noTextEdit="1"/>
          </p:cNvSpPr>
          <p:nvPr>
            <p:ph type="sldImg"/>
          </p:nvPr>
        </p:nvSpPr>
        <p:spPr>
          <a:xfrm>
            <a:off x="382588" y="685800"/>
            <a:ext cx="6094412" cy="3429000"/>
          </a:xfrm>
          <a:ln/>
        </p:spPr>
      </p:sp>
      <p:sp>
        <p:nvSpPr>
          <p:cNvPr id="738307" name="Rectangle 3"/>
          <p:cNvSpPr>
            <a:spLocks noGrp="1" noChangeArrowheads="1"/>
          </p:cNvSpPr>
          <p:nvPr>
            <p:ph type="body" idx="1"/>
          </p:nvPr>
        </p:nvSpPr>
        <p:spPr>
          <a:xfrm>
            <a:off x="685800" y="4343519"/>
            <a:ext cx="5486400" cy="4114243"/>
          </a:xfrm>
        </p:spPr>
        <p:txBody>
          <a:bodyPr/>
          <a:lstStyle/>
          <a:p>
            <a:endParaRPr lang="en-GB"/>
          </a:p>
        </p:txBody>
      </p:sp>
    </p:spTree>
    <p:extLst>
      <p:ext uri="{BB962C8B-B14F-4D97-AF65-F5344CB8AC3E}">
        <p14:creationId xmlns:p14="http://schemas.microsoft.com/office/powerpoint/2010/main" val="2398288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CC72F2-F21A-4B13-A509-87FB12053B64}" type="slidenum">
              <a:rPr lang="en-US">
                <a:solidFill>
                  <a:prstClr val="black"/>
                </a:solidFill>
              </a:rPr>
              <a:pPr/>
              <a:t>13</a:t>
            </a:fld>
            <a:endParaRPr lang="en-US">
              <a:solidFill>
                <a:prstClr val="black"/>
              </a:solidFill>
            </a:endParaRPr>
          </a:p>
        </p:txBody>
      </p:sp>
      <p:sp>
        <p:nvSpPr>
          <p:cNvPr id="738306" name="Rectangle 2"/>
          <p:cNvSpPr>
            <a:spLocks noGrp="1" noRot="1" noChangeAspect="1" noChangeArrowheads="1" noTextEdit="1"/>
          </p:cNvSpPr>
          <p:nvPr>
            <p:ph type="sldImg"/>
          </p:nvPr>
        </p:nvSpPr>
        <p:spPr>
          <a:xfrm>
            <a:off x="382588" y="685800"/>
            <a:ext cx="6094412" cy="3429000"/>
          </a:xfrm>
          <a:ln/>
        </p:spPr>
      </p:sp>
      <p:sp>
        <p:nvSpPr>
          <p:cNvPr id="738307" name="Rectangle 3"/>
          <p:cNvSpPr>
            <a:spLocks noGrp="1" noChangeArrowheads="1"/>
          </p:cNvSpPr>
          <p:nvPr>
            <p:ph type="body" idx="1"/>
          </p:nvPr>
        </p:nvSpPr>
        <p:spPr>
          <a:xfrm>
            <a:off x="685800" y="4343519"/>
            <a:ext cx="5486400" cy="4114243"/>
          </a:xfrm>
        </p:spPr>
        <p:txBody>
          <a:bodyPr/>
          <a:lstStyle/>
          <a:p>
            <a:endParaRPr lang="en-GB"/>
          </a:p>
        </p:txBody>
      </p:sp>
    </p:spTree>
    <p:extLst>
      <p:ext uri="{BB962C8B-B14F-4D97-AF65-F5344CB8AC3E}">
        <p14:creationId xmlns:p14="http://schemas.microsoft.com/office/powerpoint/2010/main" val="3930411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CC72F2-F21A-4B13-A509-87FB12053B64}" type="slidenum">
              <a:rPr lang="en-US">
                <a:solidFill>
                  <a:prstClr val="black"/>
                </a:solidFill>
              </a:rPr>
              <a:pPr/>
              <a:t>19</a:t>
            </a:fld>
            <a:endParaRPr lang="en-US">
              <a:solidFill>
                <a:prstClr val="black"/>
              </a:solidFill>
            </a:endParaRPr>
          </a:p>
        </p:txBody>
      </p:sp>
      <p:sp>
        <p:nvSpPr>
          <p:cNvPr id="738306" name="Rectangle 2"/>
          <p:cNvSpPr>
            <a:spLocks noGrp="1" noRot="1" noChangeAspect="1" noChangeArrowheads="1" noTextEdit="1"/>
          </p:cNvSpPr>
          <p:nvPr>
            <p:ph type="sldImg"/>
          </p:nvPr>
        </p:nvSpPr>
        <p:spPr>
          <a:xfrm>
            <a:off x="382588" y="685800"/>
            <a:ext cx="6094412" cy="3429000"/>
          </a:xfrm>
          <a:ln/>
        </p:spPr>
      </p:sp>
      <p:sp>
        <p:nvSpPr>
          <p:cNvPr id="738307" name="Rectangle 3"/>
          <p:cNvSpPr>
            <a:spLocks noGrp="1" noChangeArrowheads="1"/>
          </p:cNvSpPr>
          <p:nvPr>
            <p:ph type="body" idx="1"/>
          </p:nvPr>
        </p:nvSpPr>
        <p:spPr>
          <a:xfrm>
            <a:off x="685800" y="4343519"/>
            <a:ext cx="5486400" cy="4114243"/>
          </a:xfrm>
        </p:spPr>
        <p:txBody>
          <a:bodyPr/>
          <a:lstStyle/>
          <a:p>
            <a:endParaRPr lang="en-GB"/>
          </a:p>
        </p:txBody>
      </p:sp>
    </p:spTree>
    <p:extLst>
      <p:ext uri="{BB962C8B-B14F-4D97-AF65-F5344CB8AC3E}">
        <p14:creationId xmlns:p14="http://schemas.microsoft.com/office/powerpoint/2010/main" val="2521351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CC72F2-F21A-4B13-A509-87FB12053B64}" type="slidenum">
              <a:rPr lang="en-US">
                <a:solidFill>
                  <a:prstClr val="black"/>
                </a:solidFill>
              </a:rPr>
              <a:pPr/>
              <a:t>25</a:t>
            </a:fld>
            <a:endParaRPr lang="en-US">
              <a:solidFill>
                <a:prstClr val="black"/>
              </a:solidFill>
            </a:endParaRPr>
          </a:p>
        </p:txBody>
      </p:sp>
      <p:sp>
        <p:nvSpPr>
          <p:cNvPr id="738306" name="Rectangle 2"/>
          <p:cNvSpPr>
            <a:spLocks noGrp="1" noRot="1" noChangeAspect="1" noChangeArrowheads="1" noTextEdit="1"/>
          </p:cNvSpPr>
          <p:nvPr>
            <p:ph type="sldImg"/>
          </p:nvPr>
        </p:nvSpPr>
        <p:spPr>
          <a:xfrm>
            <a:off x="382588" y="685800"/>
            <a:ext cx="6094412" cy="3429000"/>
          </a:xfrm>
          <a:ln/>
        </p:spPr>
      </p:sp>
      <p:sp>
        <p:nvSpPr>
          <p:cNvPr id="738307" name="Rectangle 3"/>
          <p:cNvSpPr>
            <a:spLocks noGrp="1" noChangeArrowheads="1"/>
          </p:cNvSpPr>
          <p:nvPr>
            <p:ph type="body" idx="1"/>
          </p:nvPr>
        </p:nvSpPr>
        <p:spPr>
          <a:xfrm>
            <a:off x="685800" y="4343519"/>
            <a:ext cx="5486400" cy="4114243"/>
          </a:xfrm>
        </p:spPr>
        <p:txBody>
          <a:bodyPr/>
          <a:lstStyle/>
          <a:p>
            <a:endParaRPr lang="en-GB"/>
          </a:p>
        </p:txBody>
      </p:sp>
    </p:spTree>
    <p:extLst>
      <p:ext uri="{BB962C8B-B14F-4D97-AF65-F5344CB8AC3E}">
        <p14:creationId xmlns:p14="http://schemas.microsoft.com/office/powerpoint/2010/main" val="34659033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99746" name="Rectangle 2"/>
          <p:cNvSpPr>
            <a:spLocks noGrp="1" noChangeArrowheads="1"/>
          </p:cNvSpPr>
          <p:nvPr>
            <p:ph type="ctrTitle" sz="quarter"/>
          </p:nvPr>
        </p:nvSpPr>
        <p:spPr>
          <a:xfrm>
            <a:off x="4775201" y="685800"/>
            <a:ext cx="7414684" cy="3352800"/>
          </a:xfrm>
        </p:spPr>
        <p:txBody>
          <a:bodyPr/>
          <a:lstStyle>
            <a:lvl1pPr>
              <a:defRPr/>
            </a:lvl1pPr>
          </a:lstStyle>
          <a:p>
            <a:r>
              <a:rPr lang="en-US"/>
              <a:t>Click to edit Master title style</a:t>
            </a:r>
          </a:p>
        </p:txBody>
      </p:sp>
      <p:sp>
        <p:nvSpPr>
          <p:cNvPr id="799747" name="Rectangle 3"/>
          <p:cNvSpPr>
            <a:spLocks noGrp="1" noChangeArrowheads="1"/>
          </p:cNvSpPr>
          <p:nvPr>
            <p:ph type="subTitle" sz="quarter" idx="1"/>
          </p:nvPr>
        </p:nvSpPr>
        <p:spPr>
          <a:xfrm>
            <a:off x="6908801" y="4038600"/>
            <a:ext cx="5281084" cy="1752600"/>
          </a:xfrm>
          <a:ln w="9525">
            <a:headEnd/>
            <a:tailEnd/>
          </a:ln>
        </p:spPr>
        <p:txBody>
          <a:bodyPr lIns="92075" tIns="46038" rIns="92075" bIns="46038" anchor="ct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quarter" idx="10"/>
          </p:nvPr>
        </p:nvSpPr>
        <p:spPr>
          <a:xfrm>
            <a:off x="914400" y="6248400"/>
            <a:ext cx="2540000" cy="457200"/>
          </a:xfrm>
        </p:spPr>
        <p:txBody>
          <a:bodyPr/>
          <a:lstStyle>
            <a:lvl1pPr>
              <a:defRPr>
                <a:solidFill>
                  <a:srgbClr val="EAEAEA"/>
                </a:solidFill>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p:spPr>
        <p:txBody>
          <a:bodyPr/>
          <a:lstStyle>
            <a:lvl1pPr>
              <a:defRPr>
                <a:solidFill>
                  <a:srgbClr val="EAEAEA"/>
                </a:solidFill>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p:spPr>
        <p:txBody>
          <a:bodyPr/>
          <a:lstStyle>
            <a:lvl1pPr>
              <a:defRPr>
                <a:solidFill>
                  <a:srgbClr val="EAEAEA"/>
                </a:solidFill>
              </a:defRPr>
            </a:lvl1pPr>
          </a:lstStyle>
          <a:p>
            <a:pPr>
              <a:defRPr/>
            </a:pPr>
            <a:fld id="{F24BB2A4-0B72-4444-B2B3-A24F473BC142}" type="slidenum">
              <a:rPr lang="en-US"/>
              <a:pPr>
                <a:defRPr/>
              </a:pPr>
              <a:t>‹#›</a:t>
            </a:fld>
            <a:endParaRPr lang="en-US"/>
          </a:p>
        </p:txBody>
      </p:sp>
    </p:spTree>
    <p:extLst>
      <p:ext uri="{BB962C8B-B14F-4D97-AF65-F5344CB8AC3E}">
        <p14:creationId xmlns:p14="http://schemas.microsoft.com/office/powerpoint/2010/main" val="3694992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228600"/>
            <a:ext cx="10058400" cy="1143000"/>
          </a:xfrm>
        </p:spPr>
        <p:txBody>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a:xfrm>
            <a:off x="1422400" y="1524000"/>
            <a:ext cx="10566400" cy="5105400"/>
          </a:xfrm>
        </p:spPr>
        <p:txBody>
          <a:bodyPr/>
          <a:lstStyle>
            <a:lvl1pPr>
              <a:defRPr sz="4000"/>
            </a:lvl1pPr>
            <a:lvl2pPr>
              <a:defRPr sz="3600"/>
            </a:lvl2pPr>
            <a:lvl3pPr>
              <a:defRPr sz="3200"/>
            </a:lvl3pPr>
            <a:lvl4pPr>
              <a:defRPr sz="2800"/>
            </a:lvl4pPr>
            <a:lvl5pP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8139082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CECCB385-70C3-4D76-969B-F622D40DBEF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150671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828800" y="1981200"/>
            <a:ext cx="4978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010400" y="1981200"/>
            <a:ext cx="4978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D42E973C-8345-42A5-8064-F47DF75FC23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891273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5"/>
          <p:cNvSpPr>
            <a:spLocks noGrp="1" noChangeArrowheads="1"/>
          </p:cNvSpPr>
          <p:nvPr>
            <p:ph type="sldNum" sz="quarter" idx="12"/>
          </p:nvPr>
        </p:nvSpPr>
        <p:spPr>
          <a:ln/>
        </p:spPr>
        <p:txBody>
          <a:bodyPr/>
          <a:lstStyle>
            <a:lvl1pPr>
              <a:defRPr/>
            </a:lvl1pPr>
          </a:lstStyle>
          <a:p>
            <a:pPr>
              <a:defRPr/>
            </a:pPr>
            <a:fld id="{4EAFF939-2E34-4065-9615-6293BC1197C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700000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sldNum" sz="quarter" idx="12"/>
          </p:nvPr>
        </p:nvSpPr>
        <p:spPr>
          <a:ln/>
        </p:spPr>
        <p:txBody>
          <a:bodyPr/>
          <a:lstStyle>
            <a:lvl1pPr>
              <a:defRPr/>
            </a:lvl1pPr>
          </a:lstStyle>
          <a:p>
            <a:pPr>
              <a:defRPr/>
            </a:pPr>
            <a:fld id="{7F572AD2-A678-42D4-AD0E-901284550CA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647743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sldNum" sz="quarter" idx="12"/>
          </p:nvPr>
        </p:nvSpPr>
        <p:spPr>
          <a:ln/>
        </p:spPr>
        <p:txBody>
          <a:bodyPr/>
          <a:lstStyle>
            <a:lvl1pPr>
              <a:defRPr/>
            </a:lvl1pPr>
          </a:lstStyle>
          <a:p>
            <a:pPr>
              <a:defRPr/>
            </a:pPr>
            <a:fld id="{8321AFEB-3DA6-496A-9E29-6A41CEC2D52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232105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3E8E92CF-792E-4E6A-B7F1-BA35D9703D8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552995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C484B87F-DD90-441E-B8B2-850815132E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254859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66E158A1-D975-4FDD-AB4D-5345EC5D451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992034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48800" y="533400"/>
            <a:ext cx="2540000" cy="5562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828800" y="533400"/>
            <a:ext cx="7416800" cy="5562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E0BB14D1-DDA4-4F48-AE03-8AE500E3BAD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183891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533400"/>
            <a:ext cx="10058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828800" y="1981200"/>
            <a:ext cx="49784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010400" y="1981200"/>
            <a:ext cx="49784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E12DD811-657F-4A8A-9FAA-86D40A113E7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019472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534585" y="617538"/>
            <a:ext cx="10390716"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1576917" y="2017713"/>
            <a:ext cx="10363200" cy="4114800"/>
          </a:xfrm>
        </p:spPr>
        <p:txBody>
          <a:bodyPr/>
          <a:lstStyle/>
          <a:p>
            <a:pPr lvl="0"/>
            <a:endParaRPr lang="en-US" noProof="0"/>
          </a:p>
        </p:txBody>
      </p:sp>
      <p:sp>
        <p:nvSpPr>
          <p:cNvPr id="4" name="Date Placeholder 3"/>
          <p:cNvSpPr>
            <a:spLocks noGrp="1"/>
          </p:cNvSpPr>
          <p:nvPr>
            <p:ph type="dt" sz="half" idx="10"/>
          </p:nvPr>
        </p:nvSpPr>
        <p:spPr>
          <a:xfrm>
            <a:off x="1219200" y="6324600"/>
            <a:ext cx="2540000" cy="457200"/>
          </a:xfrm>
        </p:spPr>
        <p:txBody>
          <a:bodyPr/>
          <a:lstStyle>
            <a:lvl1pPr>
              <a:defRPr>
                <a:solidFill>
                  <a:srgbClr val="FFFFFF"/>
                </a:solidFill>
              </a:defRPr>
            </a:lvl1pPr>
          </a:lstStyle>
          <a:p>
            <a:pPr>
              <a:defRPr/>
            </a:pPr>
            <a:endParaRPr lang="en-US"/>
          </a:p>
        </p:txBody>
      </p:sp>
      <p:sp>
        <p:nvSpPr>
          <p:cNvPr id="5" name="Footer Placeholder 4"/>
          <p:cNvSpPr>
            <a:spLocks noGrp="1"/>
          </p:cNvSpPr>
          <p:nvPr>
            <p:ph type="ftr" sz="quarter" idx="11"/>
          </p:nvPr>
        </p:nvSpPr>
        <p:spPr>
          <a:xfrm>
            <a:off x="4470400" y="6324600"/>
            <a:ext cx="3860800" cy="457200"/>
          </a:xfrm>
        </p:spPr>
        <p:txBody>
          <a:bodyPr/>
          <a:lstStyle>
            <a:lvl1pPr>
              <a:defRPr smtClean="0">
                <a:solidFill>
                  <a:srgbClr val="FFFFFF"/>
                </a:solidFill>
              </a:defRPr>
            </a:lvl1pPr>
          </a:lstStyle>
          <a:p>
            <a:pPr>
              <a:defRPr/>
            </a:pPr>
            <a:endParaRPr lang="en-US"/>
          </a:p>
        </p:txBody>
      </p:sp>
      <p:sp>
        <p:nvSpPr>
          <p:cNvPr id="6" name="Slide Number Placeholder 5"/>
          <p:cNvSpPr>
            <a:spLocks noGrp="1"/>
          </p:cNvSpPr>
          <p:nvPr>
            <p:ph type="sldNum" sz="quarter" idx="12"/>
          </p:nvPr>
        </p:nvSpPr>
        <p:spPr>
          <a:xfrm>
            <a:off x="9042400" y="6324600"/>
            <a:ext cx="2540000" cy="457200"/>
          </a:xfrm>
        </p:spPr>
        <p:txBody>
          <a:bodyPr/>
          <a:lstStyle>
            <a:lvl1pPr>
              <a:defRPr>
                <a:solidFill>
                  <a:srgbClr val="FFFFFF"/>
                </a:solidFill>
              </a:defRPr>
            </a:lvl1pPr>
          </a:lstStyle>
          <a:p>
            <a:pPr>
              <a:defRPr/>
            </a:pPr>
            <a:fld id="{97401CDA-AB0F-46F5-B28F-83DC1DCF1B1F}" type="slidenum">
              <a:rPr lang="en-US"/>
              <a:pPr>
                <a:defRPr/>
              </a:pPr>
              <a:t>‹#›</a:t>
            </a:fld>
            <a:endParaRPr lang="en-US"/>
          </a:p>
        </p:txBody>
      </p:sp>
    </p:spTree>
    <p:extLst>
      <p:ext uri="{BB962C8B-B14F-4D97-AF65-F5344CB8AC3E}">
        <p14:creationId xmlns:p14="http://schemas.microsoft.com/office/powerpoint/2010/main" val="8187956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534585" y="214314"/>
            <a:ext cx="10390716" cy="146208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576917" y="2017713"/>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60117" y="2017713"/>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p:txBody>
          <a:bodyPr/>
          <a:lstStyle>
            <a:lvl1pPr fontAlgn="auto">
              <a:spcAft>
                <a:spcPts val="0"/>
              </a:spcAft>
              <a:defRPr/>
            </a:lvl1pPr>
          </a:lstStyle>
          <a:p>
            <a:pPr>
              <a:defRPr/>
            </a:pPr>
            <a:endParaRPr lang="en-US">
              <a:solidFill>
                <a:srgbClr val="000000"/>
              </a:solidFill>
            </a:endParaRPr>
          </a:p>
        </p:txBody>
      </p:sp>
      <p:sp>
        <p:nvSpPr>
          <p:cNvPr id="6" name="Rectangle 12"/>
          <p:cNvSpPr>
            <a:spLocks noGrp="1" noChangeArrowheads="1"/>
          </p:cNvSpPr>
          <p:nvPr>
            <p:ph type="ftr" sz="quarter" idx="11"/>
          </p:nvPr>
        </p:nvSpPr>
        <p:spPr/>
        <p:txBody>
          <a:bodyPr/>
          <a:lstStyle>
            <a:lvl1pPr fontAlgn="auto">
              <a:spcAft>
                <a:spcPts val="0"/>
              </a:spcAft>
              <a:defRPr/>
            </a:lvl1pPr>
          </a:lstStyle>
          <a:p>
            <a:pPr>
              <a:defRPr/>
            </a:pPr>
            <a:endParaRPr lang="en-US">
              <a:solidFill>
                <a:srgbClr val="000000"/>
              </a:solidFill>
            </a:endParaRPr>
          </a:p>
        </p:txBody>
      </p:sp>
      <p:sp>
        <p:nvSpPr>
          <p:cNvPr id="7" name="Rectangle 13"/>
          <p:cNvSpPr>
            <a:spLocks noGrp="1" noChangeArrowheads="1"/>
          </p:cNvSpPr>
          <p:nvPr>
            <p:ph type="sldNum" sz="quarter" idx="12"/>
          </p:nvPr>
        </p:nvSpPr>
        <p:spPr/>
        <p:txBody>
          <a:bodyPr/>
          <a:lstStyle>
            <a:lvl1pPr fontAlgn="auto">
              <a:spcAft>
                <a:spcPts val="0"/>
              </a:spcAft>
              <a:defRPr/>
            </a:lvl1pPr>
          </a:lstStyle>
          <a:p>
            <a:pPr>
              <a:defRPr/>
            </a:pPr>
            <a:fld id="{3F8A57B1-1C49-497C-B0FE-CE73FD794A3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807797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828800" y="533400"/>
            <a:ext cx="10058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798723" name="Rectangle 3"/>
          <p:cNvSpPr>
            <a:spLocks noGrp="1" noChangeArrowheads="1"/>
          </p:cNvSpPr>
          <p:nvPr>
            <p:ph type="dt" sz="half" idx="2"/>
          </p:nvPr>
        </p:nvSpPr>
        <p:spPr bwMode="auto">
          <a:xfrm>
            <a:off x="1828800" y="6248400"/>
            <a:ext cx="22352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1" fontAlgn="auto" hangingPunct="1">
              <a:spcBef>
                <a:spcPct val="50000"/>
              </a:spcBef>
              <a:spcAft>
                <a:spcPts val="0"/>
              </a:spcAft>
              <a:defRPr sz="1400">
                <a:latin typeface="+mn-lt"/>
                <a:cs typeface="+mn-cs"/>
              </a:defRPr>
            </a:lvl1pPr>
          </a:lstStyle>
          <a:p>
            <a:pPr>
              <a:defRPr/>
            </a:pPr>
            <a:endParaRPr lang="en-US">
              <a:solidFill>
                <a:srgbClr val="000000"/>
              </a:solidFill>
            </a:endParaRPr>
          </a:p>
        </p:txBody>
      </p:sp>
      <p:sp>
        <p:nvSpPr>
          <p:cNvPr id="798724" name="Rectangle 4"/>
          <p:cNvSpPr>
            <a:spLocks noGrp="1" noChangeArrowheads="1"/>
          </p:cNvSpPr>
          <p:nvPr>
            <p:ph type="ftr" sz="quarter" idx="3"/>
          </p:nvPr>
        </p:nvSpPr>
        <p:spPr bwMode="auto">
          <a:xfrm>
            <a:off x="4572000" y="6248400"/>
            <a:ext cx="4572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ctr" eaLnBrk="1" fontAlgn="auto" hangingPunct="1">
              <a:spcBef>
                <a:spcPct val="50000"/>
              </a:spcBef>
              <a:spcAft>
                <a:spcPts val="0"/>
              </a:spcAft>
              <a:defRPr sz="1400">
                <a:latin typeface="+mn-lt"/>
                <a:cs typeface="+mn-cs"/>
              </a:defRPr>
            </a:lvl1pPr>
          </a:lstStyle>
          <a:p>
            <a:pPr>
              <a:defRPr/>
            </a:pPr>
            <a:endParaRPr lang="en-US">
              <a:solidFill>
                <a:srgbClr val="000000"/>
              </a:solidFill>
            </a:endParaRPr>
          </a:p>
        </p:txBody>
      </p:sp>
      <p:sp>
        <p:nvSpPr>
          <p:cNvPr id="798725" name="Rectangle 5"/>
          <p:cNvSpPr>
            <a:spLocks noGrp="1" noChangeArrowheads="1"/>
          </p:cNvSpPr>
          <p:nvPr>
            <p:ph type="sldNum" sz="quarter" idx="4"/>
          </p:nvPr>
        </p:nvSpPr>
        <p:spPr bwMode="auto">
          <a:xfrm>
            <a:off x="9652000" y="6248400"/>
            <a:ext cx="2540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1" fontAlgn="auto" hangingPunct="1">
              <a:spcBef>
                <a:spcPct val="50000"/>
              </a:spcBef>
              <a:spcAft>
                <a:spcPts val="0"/>
              </a:spcAft>
              <a:defRPr sz="1400">
                <a:latin typeface="+mn-lt"/>
                <a:cs typeface="+mn-cs"/>
              </a:defRPr>
            </a:lvl1pPr>
          </a:lstStyle>
          <a:p>
            <a:pPr>
              <a:defRPr/>
            </a:pPr>
            <a:fld id="{26A815F7-954C-4A2B-B9F8-6A94EBC0F671}" type="slidenum">
              <a:rPr lang="en-US">
                <a:solidFill>
                  <a:srgbClr val="000000"/>
                </a:solidFill>
              </a:rPr>
              <a:pPr>
                <a:defRPr/>
              </a:pPr>
              <a:t>‹#›</a:t>
            </a:fld>
            <a:endParaRPr lang="en-US">
              <a:solidFill>
                <a:srgbClr val="000000"/>
              </a:solidFill>
            </a:endParaRPr>
          </a:p>
        </p:txBody>
      </p:sp>
      <p:pic>
        <p:nvPicPr>
          <p:cNvPr id="1030" name="Picture 6" descr="strtegic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0"/>
            <a:ext cx="1117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1" name="Rectangle 7"/>
          <p:cNvSpPr>
            <a:spLocks noGrp="1" noChangeArrowheads="1"/>
          </p:cNvSpPr>
          <p:nvPr>
            <p:ph type="body" idx="1"/>
          </p:nvPr>
        </p:nvSpPr>
        <p:spPr bwMode="auto">
          <a:xfrm>
            <a:off x="1828800" y="1981200"/>
            <a:ext cx="10160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27687361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hf hdr="0" ftr="0" dt="0"/>
  <p:txStyles>
    <p:titleStyle>
      <a:lvl1pPr algn="ctr" rtl="0" eaLnBrk="0" fontAlgn="base" hangingPunct="0">
        <a:spcBef>
          <a:spcPct val="0"/>
        </a:spcBef>
        <a:spcAft>
          <a:spcPct val="0"/>
        </a:spcAft>
        <a:defRPr sz="4400" b="1">
          <a:solidFill>
            <a:schemeClr val="tx2"/>
          </a:solidFill>
          <a:latin typeface="+mj-lt"/>
          <a:ea typeface="+mj-ea"/>
          <a:cs typeface="+mj-cs"/>
        </a:defRPr>
      </a:lvl1pPr>
      <a:lvl2pPr algn="ctr" rtl="0" eaLnBrk="0" fontAlgn="base" hangingPunct="0">
        <a:spcBef>
          <a:spcPct val="0"/>
        </a:spcBef>
        <a:spcAft>
          <a:spcPct val="0"/>
        </a:spcAft>
        <a:defRPr sz="4400" b="1">
          <a:solidFill>
            <a:schemeClr val="tx2"/>
          </a:solidFill>
          <a:latin typeface="Times New Roman" pitchFamily="18" charset="0"/>
        </a:defRPr>
      </a:lvl2pPr>
      <a:lvl3pPr algn="ctr" rtl="0" eaLnBrk="0" fontAlgn="base" hangingPunct="0">
        <a:spcBef>
          <a:spcPct val="0"/>
        </a:spcBef>
        <a:spcAft>
          <a:spcPct val="0"/>
        </a:spcAft>
        <a:defRPr sz="4400" b="1">
          <a:solidFill>
            <a:schemeClr val="tx2"/>
          </a:solidFill>
          <a:latin typeface="Times New Roman" pitchFamily="18" charset="0"/>
        </a:defRPr>
      </a:lvl3pPr>
      <a:lvl4pPr algn="ctr" rtl="0" eaLnBrk="0" fontAlgn="base" hangingPunct="0">
        <a:spcBef>
          <a:spcPct val="0"/>
        </a:spcBef>
        <a:spcAft>
          <a:spcPct val="0"/>
        </a:spcAft>
        <a:defRPr sz="4400" b="1">
          <a:solidFill>
            <a:schemeClr val="tx2"/>
          </a:solidFill>
          <a:latin typeface="Times New Roman" pitchFamily="18" charset="0"/>
        </a:defRPr>
      </a:lvl4pPr>
      <a:lvl5pPr algn="ctr" rtl="0" eaLnBrk="0" fontAlgn="base" hangingPunct="0">
        <a:spcBef>
          <a:spcPct val="0"/>
        </a:spcBef>
        <a:spcAft>
          <a:spcPct val="0"/>
        </a:spcAft>
        <a:defRPr sz="4400" b="1">
          <a:solidFill>
            <a:schemeClr val="tx2"/>
          </a:solidFill>
          <a:latin typeface="Times New Roman" pitchFamily="18" charset="0"/>
        </a:defRPr>
      </a:lvl5pPr>
      <a:lvl6pPr marL="457200" algn="ctr" rtl="0" fontAlgn="base">
        <a:spcBef>
          <a:spcPct val="0"/>
        </a:spcBef>
        <a:spcAft>
          <a:spcPct val="0"/>
        </a:spcAft>
        <a:defRPr sz="4400" b="1">
          <a:solidFill>
            <a:schemeClr val="tx2"/>
          </a:solidFill>
          <a:latin typeface="Times New Roman" pitchFamily="18" charset="0"/>
        </a:defRPr>
      </a:lvl6pPr>
      <a:lvl7pPr marL="914400" algn="ctr" rtl="0" fontAlgn="base">
        <a:spcBef>
          <a:spcPct val="0"/>
        </a:spcBef>
        <a:spcAft>
          <a:spcPct val="0"/>
        </a:spcAft>
        <a:defRPr sz="4400" b="1">
          <a:solidFill>
            <a:schemeClr val="tx2"/>
          </a:solidFill>
          <a:latin typeface="Times New Roman" pitchFamily="18" charset="0"/>
        </a:defRPr>
      </a:lvl7pPr>
      <a:lvl8pPr marL="1371600" algn="ctr" rtl="0" fontAlgn="base">
        <a:spcBef>
          <a:spcPct val="0"/>
        </a:spcBef>
        <a:spcAft>
          <a:spcPct val="0"/>
        </a:spcAft>
        <a:defRPr sz="4400" b="1">
          <a:solidFill>
            <a:schemeClr val="tx2"/>
          </a:solidFill>
          <a:latin typeface="Times New Roman" pitchFamily="18" charset="0"/>
        </a:defRPr>
      </a:lvl8pPr>
      <a:lvl9pPr marL="1828800" algn="ctr" rtl="0" fontAlgn="base">
        <a:spcBef>
          <a:spcPct val="0"/>
        </a:spcBef>
        <a:spcAft>
          <a:spcPct val="0"/>
        </a:spcAft>
        <a:defRPr sz="4400" b="1">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tx2"/>
        </a:buClr>
        <a:buFont typeface="Wingdings" pitchFamily="2" charset="2"/>
        <a:buChar char="w"/>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95000"/>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bmj.com/content/350/bmj.h2105/rr-7"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bmj.com/content/350/bmj.h2105/rr-7" TargetMode="External"/><Relationship Id="rId2" Type="http://schemas.openxmlformats.org/officeDocument/2006/relationships/hyperlink" Target="http://voltatimes.com/ebola-vaccine-pug-fest-ghana-manifold-perspective/"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hyperlink" Target="http://www.ghanaweb.com/GhanaHomePage/health/Minister-Of-Health-s-Statement-to-Parliament-on-proposed-anti-Ebola-Vaccine-Clinic-Trials-363194"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ctrTitle"/>
          </p:nvPr>
        </p:nvSpPr>
        <p:spPr>
          <a:xfrm>
            <a:off x="2920080" y="847576"/>
            <a:ext cx="9221190" cy="2604628"/>
          </a:xfrm>
        </p:spPr>
        <p:txBody>
          <a:bodyPr/>
          <a:lstStyle/>
          <a:p>
            <a:r>
              <a:rPr lang="en-US" sz="4000" b="0" dirty="0"/>
              <a:t/>
            </a:r>
            <a:br>
              <a:rPr lang="en-US" sz="4000" b="0" dirty="0"/>
            </a:br>
            <a:r>
              <a:rPr lang="en-US" sz="4000" b="0" dirty="0" smtClean="0">
                <a:effectLst>
                  <a:outerShdw blurRad="38100" dist="38100" dir="2700000" algn="tl">
                    <a:srgbClr val="000000">
                      <a:alpha val="43137"/>
                    </a:srgbClr>
                  </a:outerShdw>
                </a:effectLst>
              </a:rPr>
              <a:t>COUNTRY EXPERIENCE ON CLINICAL TRIALS OVERSIGHT AND ETHICAL CLEARANCE IN GHANA</a:t>
            </a:r>
            <a:br>
              <a:rPr lang="en-US" sz="4000" b="0" dirty="0" smtClean="0">
                <a:effectLst>
                  <a:outerShdw blurRad="38100" dist="38100" dir="2700000" algn="tl">
                    <a:srgbClr val="000000">
                      <a:alpha val="43137"/>
                    </a:srgbClr>
                  </a:outerShdw>
                </a:effectLst>
              </a:rPr>
            </a:br>
            <a:r>
              <a:rPr lang="en-US" sz="4000" b="0" dirty="0" smtClean="0">
                <a:effectLst>
                  <a:outerShdw blurRad="38100" dist="38100" dir="2700000" algn="tl">
                    <a:srgbClr val="000000">
                      <a:alpha val="43137"/>
                    </a:srgbClr>
                  </a:outerShdw>
                </a:effectLst>
              </a:rPr>
              <a:t/>
            </a:r>
            <a:br>
              <a:rPr lang="en-US" sz="4000" b="0" dirty="0" smtClean="0">
                <a:effectLst>
                  <a:outerShdw blurRad="38100" dist="38100" dir="2700000" algn="tl">
                    <a:srgbClr val="000000">
                      <a:alpha val="43137"/>
                    </a:srgbClr>
                  </a:outerShdw>
                </a:effectLst>
              </a:rPr>
            </a:br>
            <a:r>
              <a:rPr lang="en-US" sz="4800" dirty="0" smtClean="0">
                <a:effectLst>
                  <a:outerShdw blurRad="38100" dist="38100" dir="2700000" algn="tl">
                    <a:srgbClr val="000000">
                      <a:alpha val="43137"/>
                    </a:srgbClr>
                  </a:outerShdw>
                </a:effectLst>
              </a:rPr>
              <a:t>Science </a:t>
            </a:r>
            <a:r>
              <a:rPr lang="en-US" sz="4800" dirty="0">
                <a:effectLst>
                  <a:outerShdw blurRad="38100" dist="38100" dir="2700000" algn="tl">
                    <a:srgbClr val="000000">
                      <a:alpha val="43137"/>
                    </a:srgbClr>
                  </a:outerShdw>
                </a:effectLst>
              </a:rPr>
              <a:t>and </a:t>
            </a:r>
            <a:r>
              <a:rPr lang="en-US" sz="4800" dirty="0" smtClean="0">
                <a:effectLst>
                  <a:outerShdw blurRad="38100" dist="38100" dir="2700000" algn="tl">
                    <a:srgbClr val="000000">
                      <a:alpha val="43137"/>
                    </a:srgbClr>
                  </a:outerShdw>
                </a:effectLst>
              </a:rPr>
              <a:t>Politics</a:t>
            </a:r>
            <a:r>
              <a:rPr lang="en-US" sz="4800" dirty="0">
                <a:effectLst>
                  <a:outerShdw blurRad="38100" dist="38100" dir="2700000" algn="tl">
                    <a:srgbClr val="000000">
                      <a:alpha val="43137"/>
                    </a:srgbClr>
                  </a:outerShdw>
                </a:effectLst>
              </a:rPr>
              <a:t>: </a:t>
            </a:r>
            <a:r>
              <a:rPr lang="en-US" sz="4800" dirty="0" smtClean="0">
                <a:effectLst>
                  <a:outerShdw blurRad="38100" dist="38100" dir="2700000" algn="tl">
                    <a:srgbClr val="000000">
                      <a:alpha val="43137"/>
                    </a:srgbClr>
                  </a:outerShdw>
                </a:effectLst>
              </a:rPr>
              <a:t/>
            </a:r>
            <a:br>
              <a:rPr lang="en-US" sz="4800" dirty="0" smtClean="0">
                <a:effectLst>
                  <a:outerShdw blurRad="38100" dist="38100" dir="2700000" algn="tl">
                    <a:srgbClr val="000000">
                      <a:alpha val="43137"/>
                    </a:srgbClr>
                  </a:outerShdw>
                </a:effectLst>
              </a:rPr>
            </a:br>
            <a:r>
              <a:rPr lang="en-US" sz="4800" dirty="0" smtClean="0">
                <a:effectLst>
                  <a:outerShdw blurRad="38100" dist="38100" dir="2700000" algn="tl">
                    <a:srgbClr val="000000">
                      <a:alpha val="43137"/>
                    </a:srgbClr>
                  </a:outerShdw>
                </a:effectLst>
              </a:rPr>
              <a:t>The </a:t>
            </a:r>
            <a:r>
              <a:rPr lang="en-US" sz="4800" dirty="0">
                <a:effectLst>
                  <a:outerShdw blurRad="38100" dist="38100" dir="2700000" algn="tl">
                    <a:srgbClr val="000000">
                      <a:alpha val="43137"/>
                    </a:srgbClr>
                  </a:outerShdw>
                </a:effectLst>
              </a:rPr>
              <a:t>Case of The Ebola Clinical Trials </a:t>
            </a:r>
            <a:r>
              <a:rPr lang="en-US" sz="4800" dirty="0" smtClean="0">
                <a:effectLst>
                  <a:outerShdw blurRad="38100" dist="38100" dir="2700000" algn="tl">
                    <a:srgbClr val="000000">
                      <a:alpha val="43137"/>
                    </a:srgbClr>
                  </a:outerShdw>
                </a:effectLst>
              </a:rPr>
              <a:t>in </a:t>
            </a:r>
            <a:r>
              <a:rPr lang="en-US" sz="4800" dirty="0">
                <a:effectLst>
                  <a:outerShdw blurRad="38100" dist="38100" dir="2700000" algn="tl">
                    <a:srgbClr val="000000">
                      <a:alpha val="43137"/>
                    </a:srgbClr>
                  </a:outerShdw>
                </a:effectLst>
              </a:rPr>
              <a:t>Ghana</a:t>
            </a:r>
          </a:p>
        </p:txBody>
      </p:sp>
      <p:sp>
        <p:nvSpPr>
          <p:cNvPr id="17411" name="Subtitle 2"/>
          <p:cNvSpPr>
            <a:spLocks noGrp="1"/>
          </p:cNvSpPr>
          <p:nvPr>
            <p:ph type="subTitle" idx="1"/>
          </p:nvPr>
        </p:nvSpPr>
        <p:spPr>
          <a:xfrm>
            <a:off x="4469731" y="4288816"/>
            <a:ext cx="7144050" cy="2667000"/>
          </a:xfrm>
          <a:ln w="12700"/>
        </p:spPr>
        <p:txBody>
          <a:bodyPr/>
          <a:lstStyle/>
          <a:p>
            <a:pPr eaLnBrk="1" hangingPunct="1"/>
            <a:r>
              <a:rPr lang="en-US" sz="3600" b="1" i="1" dirty="0" err="1"/>
              <a:t>Ama</a:t>
            </a:r>
            <a:r>
              <a:rPr lang="en-US" sz="3600" b="1" i="1" dirty="0"/>
              <a:t> </a:t>
            </a:r>
            <a:r>
              <a:rPr lang="en-US" sz="3600" b="1" i="1" dirty="0" smtClean="0"/>
              <a:t>Edwin</a:t>
            </a:r>
            <a:r>
              <a:rPr lang="en-US" sz="3600" i="1" dirty="0"/>
              <a:t> </a:t>
            </a:r>
            <a:endParaRPr lang="en-US" sz="3600" i="1" dirty="0" smtClean="0"/>
          </a:p>
          <a:p>
            <a:pPr eaLnBrk="1" hangingPunct="1"/>
            <a:r>
              <a:rPr lang="en-US" sz="3600" i="1" dirty="0" smtClean="0"/>
              <a:t>MB</a:t>
            </a:r>
            <a:r>
              <a:rPr lang="en-US" sz="3600" i="1" dirty="0"/>
              <a:t> ChB; MPhil (Psych); </a:t>
            </a:r>
            <a:r>
              <a:rPr lang="en-US" sz="3600" i="1" dirty="0" err="1"/>
              <a:t>D.Bioethics</a:t>
            </a:r>
            <a:endParaRPr lang="en-US" sz="3600" dirty="0"/>
          </a:p>
        </p:txBody>
      </p:sp>
    </p:spTree>
    <p:extLst>
      <p:ext uri="{BB962C8B-B14F-4D97-AF65-F5344CB8AC3E}">
        <p14:creationId xmlns:p14="http://schemas.microsoft.com/office/powerpoint/2010/main" val="28687031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0976" y="-38595"/>
            <a:ext cx="10058400" cy="1143000"/>
          </a:xfrm>
        </p:spPr>
        <p:txBody>
          <a:bodyPr/>
          <a:lstStyle/>
          <a:p>
            <a:r>
              <a:rPr lang="en-US" dirty="0" smtClean="0">
                <a:solidFill>
                  <a:srgbClr val="996600"/>
                </a:solidFill>
              </a:rPr>
              <a:t>Overview</a:t>
            </a:r>
            <a:r>
              <a:rPr lang="en-US" dirty="0" smtClean="0">
                <a:solidFill>
                  <a:schemeClr val="accent1"/>
                </a:solidFill>
              </a:rPr>
              <a:t> </a:t>
            </a:r>
            <a:endParaRPr lang="en-US" dirty="0">
              <a:solidFill>
                <a:schemeClr val="accent1"/>
              </a:solidFill>
            </a:endParaRPr>
          </a:p>
        </p:txBody>
      </p:sp>
      <p:sp>
        <p:nvSpPr>
          <p:cNvPr id="3" name="Content Placeholder 2"/>
          <p:cNvSpPr>
            <a:spLocks noGrp="1"/>
          </p:cNvSpPr>
          <p:nvPr>
            <p:ph idx="1"/>
          </p:nvPr>
        </p:nvSpPr>
        <p:spPr>
          <a:xfrm>
            <a:off x="1145894" y="1152907"/>
            <a:ext cx="10937249" cy="5497275"/>
          </a:xfrm>
        </p:spPr>
        <p:txBody>
          <a:bodyPr>
            <a:normAutofit/>
          </a:bodyPr>
          <a:lstStyle/>
          <a:p>
            <a:pPr marL="342900" lvl="1" indent="-342900">
              <a:buClr>
                <a:schemeClr val="tx2"/>
              </a:buClr>
              <a:buSzTx/>
              <a:buFont typeface="Wingdings" pitchFamily="2" charset="2"/>
              <a:buChar char="w"/>
            </a:pPr>
            <a:r>
              <a:rPr lang="en-US" dirty="0" smtClean="0"/>
              <a:t>Ghana’s Role in the Ebola </a:t>
            </a:r>
            <a:r>
              <a:rPr lang="en-US" dirty="0"/>
              <a:t>Vaccine Clinical </a:t>
            </a:r>
            <a:r>
              <a:rPr lang="en-US" dirty="0" smtClean="0"/>
              <a:t>Trials</a:t>
            </a:r>
          </a:p>
          <a:p>
            <a:r>
              <a:rPr lang="en-US" dirty="0" smtClean="0"/>
              <a:t>Campaigns Against </a:t>
            </a:r>
            <a:r>
              <a:rPr lang="en-US" dirty="0"/>
              <a:t>Ebola </a:t>
            </a:r>
            <a:r>
              <a:rPr lang="en-US" dirty="0" smtClean="0"/>
              <a:t>Vaccines Clinical Trials</a:t>
            </a:r>
          </a:p>
          <a:p>
            <a:r>
              <a:rPr lang="en-US" dirty="0" smtClean="0"/>
              <a:t>Responses </a:t>
            </a:r>
          </a:p>
          <a:p>
            <a:r>
              <a:rPr lang="en-US" dirty="0" smtClean="0"/>
              <a:t>Lessons </a:t>
            </a:r>
          </a:p>
          <a:p>
            <a:r>
              <a:rPr lang="en-US" dirty="0" smtClean="0"/>
              <a:t>Way forward</a:t>
            </a:r>
          </a:p>
          <a:p>
            <a:endParaRPr lang="en-US" dirty="0" smtClean="0"/>
          </a:p>
          <a:p>
            <a:endParaRPr lang="en-US" dirty="0"/>
          </a:p>
          <a:p>
            <a:endParaRPr lang="en-US" dirty="0"/>
          </a:p>
          <a:p>
            <a:endParaRPr lang="en-US" dirty="0"/>
          </a:p>
        </p:txBody>
      </p:sp>
      <p:sp>
        <p:nvSpPr>
          <p:cNvPr id="4" name="Slide Number Placeholder 3"/>
          <p:cNvSpPr>
            <a:spLocks noGrp="1"/>
          </p:cNvSpPr>
          <p:nvPr>
            <p:ph type="sldNum" sz="quarter" idx="4294967295"/>
          </p:nvPr>
        </p:nvSpPr>
        <p:spPr>
          <a:xfrm>
            <a:off x="531812" y="787782"/>
            <a:ext cx="779767" cy="365125"/>
          </a:xfrm>
          <a:prstGeom prst="rect">
            <a:avLst/>
          </a:prstGeom>
        </p:spPr>
        <p:txBody>
          <a:bodyPr/>
          <a:lstStyle/>
          <a:p>
            <a:fld id="{28725FE4-016B-4494-84CD-E19AFD137532}" type="slidenum">
              <a:rPr lang="en-US" smtClean="0"/>
              <a:pPr/>
              <a:t>2</a:t>
            </a:fld>
            <a:endParaRPr lang="en-US" dirty="0"/>
          </a:p>
        </p:txBody>
      </p:sp>
    </p:spTree>
    <p:extLst>
      <p:ext uri="{BB962C8B-B14F-4D97-AF65-F5344CB8AC3E}">
        <p14:creationId xmlns:p14="http://schemas.microsoft.com/office/powerpoint/2010/main" val="12358532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82" name="Rectangle 2"/>
          <p:cNvSpPr>
            <a:spLocks noChangeArrowheads="1"/>
          </p:cNvSpPr>
          <p:nvPr/>
        </p:nvSpPr>
        <p:spPr bwMode="auto">
          <a:xfrm>
            <a:off x="2819400" y="2213811"/>
            <a:ext cx="9308432" cy="1977189"/>
          </a:xfrm>
          <a:prstGeom prst="rect">
            <a:avLst/>
          </a:prstGeom>
          <a:gradFill rotWithShape="0">
            <a:gsLst>
              <a:gs pos="0">
                <a:srgbClr val="E6DCAC"/>
              </a:gs>
              <a:gs pos="12000">
                <a:srgbClr val="E6D78A"/>
              </a:gs>
              <a:gs pos="30000">
                <a:srgbClr val="C7AC4C"/>
              </a:gs>
              <a:gs pos="45000">
                <a:srgbClr val="E6D78A"/>
              </a:gs>
              <a:gs pos="77000">
                <a:srgbClr val="C7AC4C"/>
              </a:gs>
              <a:gs pos="100000">
                <a:srgbClr val="E6DCAC"/>
              </a:gs>
            </a:gsLst>
            <a:path path="shape">
              <a:fillToRect l="50000" t="50000" r="50000" b="50000"/>
            </a:path>
          </a:gradFill>
          <a:ln w="9525">
            <a:solidFill>
              <a:schemeClr val="tx1"/>
            </a:solidFill>
            <a:miter lim="800000"/>
            <a:headEnd/>
            <a:tailEnd/>
          </a:ln>
          <a:effectLst/>
        </p:spPr>
        <p:txBody>
          <a:bodyPr wrap="none" anchor="ctr"/>
          <a:lstStyle/>
          <a:p>
            <a:pPr algn="ctr"/>
            <a:r>
              <a:rPr lang="en-US" sz="4800" b="1" dirty="0">
                <a:solidFill>
                  <a:srgbClr val="000000"/>
                </a:solidFill>
              </a:rPr>
              <a:t>Ghana’s Role in the </a:t>
            </a:r>
            <a:endParaRPr lang="en-US" sz="4800" b="1" dirty="0" smtClean="0">
              <a:solidFill>
                <a:srgbClr val="000000"/>
              </a:solidFill>
            </a:endParaRPr>
          </a:p>
          <a:p>
            <a:pPr algn="ctr"/>
            <a:r>
              <a:rPr lang="en-US" sz="4800" b="1" dirty="0" smtClean="0">
                <a:solidFill>
                  <a:srgbClr val="000000"/>
                </a:solidFill>
              </a:rPr>
              <a:t>Ebola </a:t>
            </a:r>
            <a:r>
              <a:rPr lang="en-US" sz="4800" b="1" dirty="0">
                <a:solidFill>
                  <a:srgbClr val="000000"/>
                </a:solidFill>
              </a:rPr>
              <a:t>Vaccine Clinical </a:t>
            </a:r>
            <a:r>
              <a:rPr lang="en-US" sz="4800" b="1" dirty="0" smtClean="0">
                <a:solidFill>
                  <a:srgbClr val="000000"/>
                </a:solidFill>
              </a:rPr>
              <a:t>Trials</a:t>
            </a:r>
            <a:endParaRPr lang="en-US" sz="4800" b="1" dirty="0">
              <a:solidFill>
                <a:srgbClr val="000000"/>
              </a:solidFill>
            </a:endParaRPr>
          </a:p>
        </p:txBody>
      </p:sp>
    </p:spTree>
    <p:extLst>
      <p:ext uri="{BB962C8B-B14F-4D97-AF65-F5344CB8AC3E}">
        <p14:creationId xmlns:p14="http://schemas.microsoft.com/office/powerpoint/2010/main" val="4061616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4574" y="66356"/>
            <a:ext cx="10456224" cy="1003465"/>
          </a:xfrm>
        </p:spPr>
        <p:txBody>
          <a:bodyPr>
            <a:normAutofit fontScale="90000"/>
          </a:bodyPr>
          <a:lstStyle/>
          <a:p>
            <a:r>
              <a:rPr lang="en-US" dirty="0" smtClean="0"/>
              <a:t>Clinical Trials Oversight of the Ebola Vaccines</a:t>
            </a:r>
            <a:endParaRPr lang="en-US" dirty="0"/>
          </a:p>
        </p:txBody>
      </p:sp>
      <p:sp>
        <p:nvSpPr>
          <p:cNvPr id="3" name="Content Placeholder 2"/>
          <p:cNvSpPr>
            <a:spLocks noGrp="1"/>
          </p:cNvSpPr>
          <p:nvPr>
            <p:ph idx="1"/>
          </p:nvPr>
        </p:nvSpPr>
        <p:spPr>
          <a:xfrm>
            <a:off x="1311579" y="1240971"/>
            <a:ext cx="10771564" cy="5617029"/>
          </a:xfrm>
        </p:spPr>
        <p:txBody>
          <a:bodyPr>
            <a:normAutofit fontScale="92500" lnSpcReduction="10000"/>
          </a:bodyPr>
          <a:lstStyle/>
          <a:p>
            <a:r>
              <a:rPr lang="en-US" sz="4500" dirty="0" smtClean="0"/>
              <a:t>9</a:t>
            </a:r>
            <a:r>
              <a:rPr lang="en-US" sz="4500" baseline="30000" dirty="0" smtClean="0"/>
              <a:t>th</a:t>
            </a:r>
            <a:r>
              <a:rPr lang="en-US" sz="4500" dirty="0" smtClean="0"/>
              <a:t> AVAREF meeting </a:t>
            </a:r>
            <a:r>
              <a:rPr lang="en-US" sz="4500" dirty="0"/>
              <a:t>in South </a:t>
            </a:r>
            <a:r>
              <a:rPr lang="en-US" sz="4500" dirty="0" smtClean="0"/>
              <a:t>Africa in </a:t>
            </a:r>
            <a:r>
              <a:rPr lang="en-GB" sz="4400" dirty="0" smtClean="0"/>
              <a:t>November </a:t>
            </a:r>
            <a:r>
              <a:rPr lang="en-GB" sz="4400" dirty="0"/>
              <a:t>2014 </a:t>
            </a:r>
            <a:endParaRPr lang="en-US" sz="4500" dirty="0" smtClean="0"/>
          </a:p>
          <a:p>
            <a:endParaRPr lang="en-US" sz="4800" dirty="0" smtClean="0"/>
          </a:p>
          <a:p>
            <a:r>
              <a:rPr lang="en-US" sz="4800" dirty="0" smtClean="0"/>
              <a:t>Acceleration </a:t>
            </a:r>
            <a:r>
              <a:rPr lang="en-US" sz="4800" dirty="0"/>
              <a:t>of the development of an Ebola vaccine for the control of the </a:t>
            </a:r>
            <a:r>
              <a:rPr lang="en-US" sz="4800" dirty="0" smtClean="0"/>
              <a:t>EVD epidemic</a:t>
            </a:r>
            <a:endParaRPr lang="en-US" sz="4800" dirty="0"/>
          </a:p>
          <a:p>
            <a:endParaRPr lang="en-GB" sz="4800" dirty="0"/>
          </a:p>
          <a:p>
            <a:r>
              <a:rPr lang="en-US" sz="4800" dirty="0" smtClean="0"/>
              <a:t>WHO to facilitate joint reviews of Ebola Vaccine Clinical Trials Applications</a:t>
            </a:r>
            <a:endParaRPr lang="en-US" sz="4500" dirty="0"/>
          </a:p>
        </p:txBody>
      </p:sp>
      <p:sp>
        <p:nvSpPr>
          <p:cNvPr id="4" name="Slide Number Placeholder 3"/>
          <p:cNvSpPr>
            <a:spLocks noGrp="1"/>
          </p:cNvSpPr>
          <p:nvPr>
            <p:ph type="sldNum" sz="quarter" idx="4294967295"/>
          </p:nvPr>
        </p:nvSpPr>
        <p:spPr>
          <a:xfrm>
            <a:off x="531812" y="787782"/>
            <a:ext cx="779767" cy="365125"/>
          </a:xfrm>
          <a:prstGeom prst="rect">
            <a:avLst/>
          </a:prstGeom>
        </p:spPr>
        <p:txBody>
          <a:bodyPr/>
          <a:lstStyle/>
          <a:p>
            <a:fld id="{28725FE4-016B-4494-84CD-E19AFD137532}" type="slidenum">
              <a:rPr lang="en-US" smtClean="0"/>
              <a:pPr/>
              <a:t>4</a:t>
            </a:fld>
            <a:endParaRPr lang="en-US" dirty="0"/>
          </a:p>
        </p:txBody>
      </p:sp>
    </p:spTree>
    <p:extLst>
      <p:ext uri="{BB962C8B-B14F-4D97-AF65-F5344CB8AC3E}">
        <p14:creationId xmlns:p14="http://schemas.microsoft.com/office/powerpoint/2010/main" val="42111912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7538" y="266187"/>
            <a:ext cx="10456224" cy="1043189"/>
          </a:xfrm>
        </p:spPr>
        <p:txBody>
          <a:bodyPr>
            <a:normAutofit/>
          </a:bodyPr>
          <a:lstStyle/>
          <a:p>
            <a:r>
              <a:rPr lang="en-US" dirty="0" smtClean="0"/>
              <a:t>Joint Reviews of Received Protocols</a:t>
            </a:r>
            <a:endParaRPr lang="en-US" dirty="0"/>
          </a:p>
        </p:txBody>
      </p:sp>
      <p:sp>
        <p:nvSpPr>
          <p:cNvPr id="3" name="Content Placeholder 2"/>
          <p:cNvSpPr>
            <a:spLocks noGrp="1"/>
          </p:cNvSpPr>
          <p:nvPr>
            <p:ph idx="1"/>
          </p:nvPr>
        </p:nvSpPr>
        <p:spPr>
          <a:xfrm>
            <a:off x="1377538" y="1584101"/>
            <a:ext cx="10705605" cy="5066081"/>
          </a:xfrm>
        </p:spPr>
        <p:txBody>
          <a:bodyPr>
            <a:normAutofit lnSpcReduction="10000"/>
          </a:bodyPr>
          <a:lstStyle/>
          <a:p>
            <a:r>
              <a:rPr lang="en-US" dirty="0"/>
              <a:t>The </a:t>
            </a:r>
            <a:r>
              <a:rPr lang="en-US" dirty="0" smtClean="0"/>
              <a:t>GHS </a:t>
            </a:r>
            <a:r>
              <a:rPr lang="en-US" dirty="0"/>
              <a:t>ERC participated in the WHO facilitated joint </a:t>
            </a:r>
            <a:r>
              <a:rPr lang="en-US" dirty="0" smtClean="0"/>
              <a:t>reviews.</a:t>
            </a:r>
          </a:p>
          <a:p>
            <a:pPr marL="0" indent="0">
              <a:buNone/>
            </a:pPr>
            <a:endParaRPr lang="en-US" dirty="0" smtClean="0"/>
          </a:p>
          <a:p>
            <a:r>
              <a:rPr lang="en-US" dirty="0" smtClean="0"/>
              <a:t>GSK Phase II </a:t>
            </a:r>
            <a:r>
              <a:rPr lang="en-US" dirty="0"/>
              <a:t>in Geneva on 15</a:t>
            </a:r>
            <a:r>
              <a:rPr lang="en-US" baseline="30000" dirty="0"/>
              <a:t>th</a:t>
            </a:r>
            <a:r>
              <a:rPr lang="en-US" dirty="0"/>
              <a:t>-16</a:t>
            </a:r>
            <a:r>
              <a:rPr lang="en-US" baseline="30000" dirty="0"/>
              <a:t>th </a:t>
            </a:r>
            <a:r>
              <a:rPr lang="en-US" dirty="0"/>
              <a:t>December 2014 </a:t>
            </a:r>
            <a:endParaRPr lang="en-US" dirty="0" smtClean="0"/>
          </a:p>
          <a:p>
            <a:endParaRPr lang="en-US" dirty="0" smtClean="0"/>
          </a:p>
          <a:p>
            <a:r>
              <a:rPr lang="en-US" dirty="0" smtClean="0"/>
              <a:t>Johnson </a:t>
            </a:r>
            <a:r>
              <a:rPr lang="en-US" dirty="0"/>
              <a:t>and Johnson </a:t>
            </a:r>
            <a:r>
              <a:rPr lang="en-US" dirty="0" smtClean="0"/>
              <a:t>Phase </a:t>
            </a:r>
            <a:r>
              <a:rPr lang="en-US" dirty="0"/>
              <a:t>I in Arusha </a:t>
            </a:r>
            <a:r>
              <a:rPr lang="en-US" dirty="0" smtClean="0"/>
              <a:t>on </a:t>
            </a:r>
            <a:r>
              <a:rPr lang="en-US" dirty="0"/>
              <a:t>the 3</a:t>
            </a:r>
            <a:r>
              <a:rPr lang="en-US" baseline="30000" dirty="0"/>
              <a:t>rd</a:t>
            </a:r>
            <a:r>
              <a:rPr lang="en-US" dirty="0"/>
              <a:t>- 4</a:t>
            </a:r>
            <a:r>
              <a:rPr lang="en-US" baseline="30000" dirty="0"/>
              <a:t>th</a:t>
            </a:r>
            <a:r>
              <a:rPr lang="en-US" dirty="0"/>
              <a:t> February </a:t>
            </a:r>
            <a:r>
              <a:rPr lang="en-US" dirty="0" smtClean="0"/>
              <a:t>2015</a:t>
            </a:r>
          </a:p>
        </p:txBody>
      </p:sp>
      <p:sp>
        <p:nvSpPr>
          <p:cNvPr id="4" name="Slide Number Placeholder 3"/>
          <p:cNvSpPr>
            <a:spLocks noGrp="1"/>
          </p:cNvSpPr>
          <p:nvPr>
            <p:ph type="sldNum" sz="quarter" idx="4294967295"/>
          </p:nvPr>
        </p:nvSpPr>
        <p:spPr>
          <a:xfrm>
            <a:off x="531812" y="787782"/>
            <a:ext cx="779767" cy="365125"/>
          </a:xfrm>
          <a:prstGeom prst="rect">
            <a:avLst/>
          </a:prstGeom>
        </p:spPr>
        <p:txBody>
          <a:bodyPr/>
          <a:lstStyle/>
          <a:p>
            <a:fld id="{28725FE4-016B-4494-84CD-E19AFD137532}" type="slidenum">
              <a:rPr lang="en-US" smtClean="0"/>
              <a:pPr/>
              <a:t>5</a:t>
            </a:fld>
            <a:endParaRPr lang="en-US" dirty="0"/>
          </a:p>
        </p:txBody>
      </p:sp>
    </p:spTree>
    <p:extLst>
      <p:ext uri="{BB962C8B-B14F-4D97-AF65-F5344CB8AC3E}">
        <p14:creationId xmlns:p14="http://schemas.microsoft.com/office/powerpoint/2010/main" val="16642653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GHSERC </a:t>
            </a:r>
            <a:r>
              <a:rPr lang="en-US" dirty="0" smtClean="0"/>
              <a:t>Review and Ethical Approval</a:t>
            </a:r>
            <a:endParaRPr lang="en-US" dirty="0"/>
          </a:p>
        </p:txBody>
      </p:sp>
      <p:sp>
        <p:nvSpPr>
          <p:cNvPr id="3" name="Content Placeholder 2"/>
          <p:cNvSpPr>
            <a:spLocks noGrp="1"/>
          </p:cNvSpPr>
          <p:nvPr>
            <p:ph idx="1"/>
          </p:nvPr>
        </p:nvSpPr>
        <p:spPr>
          <a:xfrm>
            <a:off x="1365661" y="1799112"/>
            <a:ext cx="10687793" cy="4726380"/>
          </a:xfrm>
        </p:spPr>
        <p:txBody>
          <a:bodyPr>
            <a:noAutofit/>
          </a:bodyPr>
          <a:lstStyle/>
          <a:p>
            <a:r>
              <a:rPr lang="en-US" sz="3600" dirty="0" smtClean="0"/>
              <a:t>The GHSERC granted </a:t>
            </a:r>
            <a:r>
              <a:rPr lang="en-US" sz="3600" dirty="0"/>
              <a:t>ethical approval for one year for the </a:t>
            </a:r>
            <a:r>
              <a:rPr lang="en-US" sz="3600" b="1" dirty="0"/>
              <a:t>“Phase 1 Study to Evaluate the Safety, Tolerability and Immunogenicity of </a:t>
            </a:r>
            <a:r>
              <a:rPr lang="en-US" sz="3600" b="1" dirty="0" smtClean="0"/>
              <a:t>Heterologous </a:t>
            </a:r>
            <a:r>
              <a:rPr lang="en-US" sz="3600" b="1" dirty="0"/>
              <a:t>Prime-Boost Regimens Using MVA-BN-Filo and Ad26.ZEBOV Administered in Different Sequences and Schedules in Healthy Adults”</a:t>
            </a:r>
            <a:r>
              <a:rPr lang="en-US" sz="3600" dirty="0"/>
              <a:t> after it  met all the requirements of the ERC on 16</a:t>
            </a:r>
            <a:r>
              <a:rPr lang="en-US" sz="3600" baseline="30000" dirty="0"/>
              <a:t>th</a:t>
            </a:r>
            <a:r>
              <a:rPr lang="en-US" sz="3600" dirty="0"/>
              <a:t> of April, </a:t>
            </a:r>
            <a:r>
              <a:rPr lang="en-US" sz="3600" dirty="0" smtClean="0"/>
              <a:t>2015</a:t>
            </a:r>
            <a:endParaRPr lang="en-US" sz="3600" dirty="0"/>
          </a:p>
        </p:txBody>
      </p:sp>
      <p:sp>
        <p:nvSpPr>
          <p:cNvPr id="4" name="Slide Number Placeholder 3"/>
          <p:cNvSpPr>
            <a:spLocks noGrp="1"/>
          </p:cNvSpPr>
          <p:nvPr>
            <p:ph type="sldNum" sz="quarter" idx="4294967295"/>
          </p:nvPr>
        </p:nvSpPr>
        <p:spPr>
          <a:xfrm>
            <a:off x="531812" y="787782"/>
            <a:ext cx="779767" cy="365125"/>
          </a:xfrm>
          <a:prstGeom prst="rect">
            <a:avLst/>
          </a:prstGeom>
        </p:spPr>
        <p:txBody>
          <a:bodyPr/>
          <a:lstStyle/>
          <a:p>
            <a:fld id="{28725FE4-016B-4494-84CD-E19AFD137532}" type="slidenum">
              <a:rPr lang="en-US" smtClean="0"/>
              <a:pPr/>
              <a:t>6</a:t>
            </a:fld>
            <a:endParaRPr lang="en-US" dirty="0"/>
          </a:p>
        </p:txBody>
      </p:sp>
    </p:spTree>
    <p:extLst>
      <p:ext uri="{BB962C8B-B14F-4D97-AF65-F5344CB8AC3E}">
        <p14:creationId xmlns:p14="http://schemas.microsoft.com/office/powerpoint/2010/main" val="7755221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53" y="417757"/>
            <a:ext cx="10456224" cy="1003465"/>
          </a:xfrm>
        </p:spPr>
        <p:txBody>
          <a:bodyPr>
            <a:noAutofit/>
          </a:bodyPr>
          <a:lstStyle/>
          <a:p>
            <a:r>
              <a:rPr lang="en-US" dirty="0"/>
              <a:t>The Ghana Academy of Arts and </a:t>
            </a:r>
            <a:r>
              <a:rPr lang="en-US" dirty="0" smtClean="0"/>
              <a:t>Science</a:t>
            </a:r>
            <a:endParaRPr lang="en-US" dirty="0"/>
          </a:p>
        </p:txBody>
      </p:sp>
      <p:sp>
        <p:nvSpPr>
          <p:cNvPr id="3" name="Content Placeholder 2"/>
          <p:cNvSpPr>
            <a:spLocks noGrp="1"/>
          </p:cNvSpPr>
          <p:nvPr>
            <p:ph idx="1"/>
          </p:nvPr>
        </p:nvSpPr>
        <p:spPr>
          <a:xfrm>
            <a:off x="1190694" y="1834738"/>
            <a:ext cx="10892449" cy="4815444"/>
          </a:xfrm>
        </p:spPr>
        <p:txBody>
          <a:bodyPr>
            <a:normAutofit lnSpcReduction="10000"/>
          </a:bodyPr>
          <a:lstStyle/>
          <a:p>
            <a:r>
              <a:rPr lang="en-US" dirty="0" smtClean="0"/>
              <a:t>Concerns raised by the Academy</a:t>
            </a:r>
            <a:r>
              <a:rPr lang="en-US" dirty="0"/>
              <a:t> </a:t>
            </a:r>
            <a:r>
              <a:rPr lang="en-US" dirty="0" smtClean="0"/>
              <a:t>discussed </a:t>
            </a:r>
            <a:r>
              <a:rPr lang="en-US" dirty="0"/>
              <a:t>with the technical staff of the Ministry of Health (MOH), the Food and Drugs Authority and its expert advisors, </a:t>
            </a:r>
            <a:r>
              <a:rPr lang="en-US" dirty="0" smtClean="0"/>
              <a:t>GHSERC &amp; </a:t>
            </a:r>
            <a:r>
              <a:rPr lang="en-US" dirty="0"/>
              <a:t>the Principal Investigators in the GSK/NIH Phase II </a:t>
            </a:r>
            <a:r>
              <a:rPr lang="en-US" dirty="0" smtClean="0"/>
              <a:t>trials on </a:t>
            </a:r>
            <a:r>
              <a:rPr lang="en-US" dirty="0"/>
              <a:t>the 3</a:t>
            </a:r>
            <a:r>
              <a:rPr lang="en-US" baseline="30000" dirty="0"/>
              <a:t>rd</a:t>
            </a:r>
            <a:r>
              <a:rPr lang="en-US" dirty="0"/>
              <a:t> of June</a:t>
            </a:r>
            <a:r>
              <a:rPr lang="en-US" dirty="0" smtClean="0"/>
              <a:t>.</a:t>
            </a:r>
          </a:p>
          <a:p>
            <a:endParaRPr lang="en-US" dirty="0" smtClean="0"/>
          </a:p>
          <a:p>
            <a:r>
              <a:rPr lang="en-US" dirty="0">
                <a:hlinkClick r:id="rId2"/>
              </a:rPr>
              <a:t>http://</a:t>
            </a:r>
            <a:r>
              <a:rPr lang="en-US" dirty="0" smtClean="0">
                <a:hlinkClick r:id="rId2"/>
              </a:rPr>
              <a:t>www.bmj.com/content/350/bmj.h2105/rr-7</a:t>
            </a:r>
            <a:endParaRPr lang="en-US" dirty="0" smtClean="0"/>
          </a:p>
          <a:p>
            <a:endParaRPr lang="en-US" dirty="0"/>
          </a:p>
        </p:txBody>
      </p:sp>
      <p:sp>
        <p:nvSpPr>
          <p:cNvPr id="4" name="Slide Number Placeholder 3"/>
          <p:cNvSpPr>
            <a:spLocks noGrp="1"/>
          </p:cNvSpPr>
          <p:nvPr>
            <p:ph type="sldNum" sz="quarter" idx="4294967295"/>
          </p:nvPr>
        </p:nvSpPr>
        <p:spPr>
          <a:xfrm>
            <a:off x="531812" y="787782"/>
            <a:ext cx="779767" cy="365125"/>
          </a:xfrm>
          <a:prstGeom prst="rect">
            <a:avLst/>
          </a:prstGeom>
        </p:spPr>
        <p:txBody>
          <a:bodyPr/>
          <a:lstStyle/>
          <a:p>
            <a:fld id="{28725FE4-016B-4494-84CD-E19AFD137532}" type="slidenum">
              <a:rPr lang="en-US" smtClean="0"/>
              <a:pPr/>
              <a:t>7</a:t>
            </a:fld>
            <a:endParaRPr lang="en-US" dirty="0"/>
          </a:p>
        </p:txBody>
      </p:sp>
    </p:spTree>
    <p:extLst>
      <p:ext uri="{BB962C8B-B14F-4D97-AF65-F5344CB8AC3E}">
        <p14:creationId xmlns:p14="http://schemas.microsoft.com/office/powerpoint/2010/main" val="14231347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7548" y="0"/>
            <a:ext cx="10058400" cy="1143000"/>
          </a:xfrm>
        </p:spPr>
        <p:txBody>
          <a:bodyPr/>
          <a:lstStyle/>
          <a:p>
            <a:r>
              <a:rPr lang="en-US" dirty="0" smtClean="0"/>
              <a:t>Ghana FDA </a:t>
            </a:r>
            <a:r>
              <a:rPr lang="en-US" dirty="0"/>
              <a:t>Press </a:t>
            </a:r>
            <a:r>
              <a:rPr lang="en-US" dirty="0" smtClean="0"/>
              <a:t>Conference </a:t>
            </a:r>
            <a:endParaRPr lang="en-US" dirty="0"/>
          </a:p>
        </p:txBody>
      </p:sp>
      <p:sp>
        <p:nvSpPr>
          <p:cNvPr id="3" name="Content Placeholder 2"/>
          <p:cNvSpPr>
            <a:spLocks noGrp="1"/>
          </p:cNvSpPr>
          <p:nvPr>
            <p:ph idx="1"/>
          </p:nvPr>
        </p:nvSpPr>
        <p:spPr>
          <a:xfrm>
            <a:off x="1084668" y="1282535"/>
            <a:ext cx="11315649" cy="5346865"/>
          </a:xfrm>
        </p:spPr>
        <p:txBody>
          <a:bodyPr>
            <a:normAutofit/>
          </a:bodyPr>
          <a:lstStyle/>
          <a:p>
            <a:r>
              <a:rPr lang="en-US" dirty="0" smtClean="0"/>
              <a:t>Ghana FDA press conference on the 8</a:t>
            </a:r>
            <a:r>
              <a:rPr lang="en-US" baseline="30000" dirty="0" smtClean="0"/>
              <a:t>th</a:t>
            </a:r>
            <a:r>
              <a:rPr lang="en-US" dirty="0" smtClean="0"/>
              <a:t> of June to announce its approval for the J&amp;J Phase I</a:t>
            </a:r>
          </a:p>
          <a:p>
            <a:endParaRPr lang="en-US" dirty="0" smtClean="0"/>
          </a:p>
          <a:p>
            <a:endParaRPr lang="en-US" dirty="0" smtClean="0"/>
          </a:p>
        </p:txBody>
      </p:sp>
      <p:sp>
        <p:nvSpPr>
          <p:cNvPr id="4" name="Slide Number Placeholder 3"/>
          <p:cNvSpPr>
            <a:spLocks noGrp="1"/>
          </p:cNvSpPr>
          <p:nvPr>
            <p:ph type="sldNum" sz="quarter" idx="4294967295"/>
          </p:nvPr>
        </p:nvSpPr>
        <p:spPr>
          <a:xfrm>
            <a:off x="531812" y="787782"/>
            <a:ext cx="779767" cy="365125"/>
          </a:xfrm>
          <a:prstGeom prst="rect">
            <a:avLst/>
          </a:prstGeom>
        </p:spPr>
        <p:txBody>
          <a:bodyPr/>
          <a:lstStyle/>
          <a:p>
            <a:fld id="{28725FE4-016B-4494-84CD-E19AFD137532}" type="slidenum">
              <a:rPr lang="en-US" smtClean="0"/>
              <a:pPr/>
              <a:t>8</a:t>
            </a:fld>
            <a:endParaRPr lang="en-US" dirty="0"/>
          </a:p>
        </p:txBody>
      </p:sp>
    </p:spTree>
    <p:extLst>
      <p:ext uri="{BB962C8B-B14F-4D97-AF65-F5344CB8AC3E}">
        <p14:creationId xmlns:p14="http://schemas.microsoft.com/office/powerpoint/2010/main" val="24931721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82" name="Rectangle 2"/>
          <p:cNvSpPr>
            <a:spLocks noChangeArrowheads="1"/>
          </p:cNvSpPr>
          <p:nvPr/>
        </p:nvSpPr>
        <p:spPr bwMode="auto">
          <a:xfrm>
            <a:off x="2852292" y="2427436"/>
            <a:ext cx="8008675" cy="2276681"/>
          </a:xfrm>
          <a:prstGeom prst="rect">
            <a:avLst/>
          </a:prstGeom>
          <a:gradFill rotWithShape="0">
            <a:gsLst>
              <a:gs pos="0">
                <a:srgbClr val="E6DCAC"/>
              </a:gs>
              <a:gs pos="12000">
                <a:srgbClr val="E6D78A"/>
              </a:gs>
              <a:gs pos="30000">
                <a:srgbClr val="C7AC4C"/>
              </a:gs>
              <a:gs pos="45000">
                <a:srgbClr val="E6D78A"/>
              </a:gs>
              <a:gs pos="77000">
                <a:srgbClr val="C7AC4C"/>
              </a:gs>
              <a:gs pos="100000">
                <a:srgbClr val="E6DCAC"/>
              </a:gs>
            </a:gsLst>
            <a:path path="shape">
              <a:fillToRect l="50000" t="50000" r="50000" b="50000"/>
            </a:path>
          </a:gradFill>
          <a:ln w="9525">
            <a:solidFill>
              <a:schemeClr val="tx1"/>
            </a:solidFill>
            <a:miter lim="800000"/>
            <a:headEnd/>
            <a:tailEnd/>
          </a:ln>
          <a:effectLst/>
        </p:spPr>
        <p:txBody>
          <a:bodyPr wrap="none" anchor="ctr"/>
          <a:lstStyle/>
          <a:p>
            <a:pPr algn="ctr"/>
            <a:r>
              <a:rPr lang="en-US" sz="4400" b="1" dirty="0">
                <a:solidFill>
                  <a:srgbClr val="000000"/>
                </a:solidFill>
              </a:rPr>
              <a:t>Campaigns Against </a:t>
            </a:r>
            <a:endParaRPr lang="en-US" sz="4400" b="1" dirty="0" smtClean="0">
              <a:solidFill>
                <a:srgbClr val="000000"/>
              </a:solidFill>
            </a:endParaRPr>
          </a:p>
          <a:p>
            <a:pPr algn="ctr"/>
            <a:r>
              <a:rPr lang="en-US" sz="4400" b="1" dirty="0" smtClean="0">
                <a:solidFill>
                  <a:srgbClr val="000000"/>
                </a:solidFill>
              </a:rPr>
              <a:t>Ebola </a:t>
            </a:r>
            <a:r>
              <a:rPr lang="en-US" sz="4400" b="1" dirty="0">
                <a:solidFill>
                  <a:srgbClr val="000000"/>
                </a:solidFill>
              </a:rPr>
              <a:t>Vaccines Clinical </a:t>
            </a:r>
            <a:r>
              <a:rPr lang="en-US" sz="4400" b="1" dirty="0" smtClean="0">
                <a:solidFill>
                  <a:srgbClr val="000000"/>
                </a:solidFill>
              </a:rPr>
              <a:t>Trials</a:t>
            </a:r>
          </a:p>
          <a:p>
            <a:pPr algn="ctr"/>
            <a:r>
              <a:rPr lang="en-US" sz="4400" b="1" dirty="0" smtClean="0">
                <a:solidFill>
                  <a:srgbClr val="000000"/>
                </a:solidFill>
              </a:rPr>
              <a:t> </a:t>
            </a:r>
            <a:r>
              <a:rPr lang="en-US" sz="4400" b="1" dirty="0">
                <a:solidFill>
                  <a:srgbClr val="000000"/>
                </a:solidFill>
              </a:rPr>
              <a:t>In Ghana </a:t>
            </a:r>
          </a:p>
        </p:txBody>
      </p:sp>
    </p:spTree>
    <p:extLst>
      <p:ext uri="{BB962C8B-B14F-4D97-AF65-F5344CB8AC3E}">
        <p14:creationId xmlns:p14="http://schemas.microsoft.com/office/powerpoint/2010/main" val="22451803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51434"/>
            <a:ext cx="10058400" cy="1143000"/>
          </a:xfrm>
        </p:spPr>
        <p:txBody>
          <a:bodyPr/>
          <a:lstStyle/>
          <a:p>
            <a:r>
              <a:rPr lang="en-US" dirty="0" smtClean="0"/>
              <a:t>Public Outcry</a:t>
            </a:r>
            <a:endParaRPr lang="en-US" dirty="0"/>
          </a:p>
        </p:txBody>
      </p:sp>
      <p:sp>
        <p:nvSpPr>
          <p:cNvPr id="3" name="Content Placeholder 2"/>
          <p:cNvSpPr>
            <a:spLocks noGrp="1"/>
          </p:cNvSpPr>
          <p:nvPr>
            <p:ph idx="1"/>
          </p:nvPr>
        </p:nvSpPr>
        <p:spPr>
          <a:xfrm>
            <a:off x="1266568" y="1050324"/>
            <a:ext cx="10722232" cy="5579076"/>
          </a:xfrm>
        </p:spPr>
        <p:txBody>
          <a:bodyPr/>
          <a:lstStyle/>
          <a:p>
            <a:r>
              <a:rPr lang="en-US" dirty="0"/>
              <a:t>The public outcry against the Ebola vaccine trial was unprecedented in the history of clinical trials in Ghana. </a:t>
            </a:r>
            <a:endParaRPr lang="en-US" dirty="0" smtClean="0"/>
          </a:p>
          <a:p>
            <a:r>
              <a:rPr lang="en-US" dirty="0" smtClean="0"/>
              <a:t>The concerns raised by the </a:t>
            </a:r>
            <a:r>
              <a:rPr lang="en-US" dirty="0" smtClean="0"/>
              <a:t>Academy </a:t>
            </a:r>
            <a:r>
              <a:rPr lang="en-US" dirty="0" smtClean="0"/>
              <a:t>had become public and fed the outcry.</a:t>
            </a:r>
            <a:endParaRPr lang="en-US" dirty="0"/>
          </a:p>
          <a:p>
            <a:r>
              <a:rPr lang="en-US" dirty="0"/>
              <a:t>PRO of the MOH issued the </a:t>
            </a:r>
            <a:r>
              <a:rPr lang="en-US" dirty="0" err="1"/>
              <a:t>ff</a:t>
            </a:r>
            <a:r>
              <a:rPr lang="en-US" dirty="0"/>
              <a:t> on 10/06/15</a:t>
            </a:r>
          </a:p>
          <a:p>
            <a:pPr lvl="1"/>
            <a:r>
              <a:rPr lang="en-US" dirty="0"/>
              <a:t>"The (health) minister has suspended the trials indefinitely because the people said they don't want it."</a:t>
            </a:r>
          </a:p>
        </p:txBody>
      </p:sp>
    </p:spTree>
    <p:extLst>
      <p:ext uri="{BB962C8B-B14F-4D97-AF65-F5344CB8AC3E}">
        <p14:creationId xmlns:p14="http://schemas.microsoft.com/office/powerpoint/2010/main" val="23951812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050" y="9907"/>
            <a:ext cx="10058400" cy="1143000"/>
          </a:xfrm>
        </p:spPr>
        <p:txBody>
          <a:bodyPr/>
          <a:lstStyle/>
          <a:p>
            <a:r>
              <a:rPr lang="en-US" dirty="0" smtClean="0"/>
              <a:t>Parliament of Ghana</a:t>
            </a:r>
            <a:endParaRPr lang="en-US" dirty="0"/>
          </a:p>
        </p:txBody>
      </p:sp>
      <p:sp>
        <p:nvSpPr>
          <p:cNvPr id="3" name="Content Placeholder 2"/>
          <p:cNvSpPr>
            <a:spLocks noGrp="1"/>
          </p:cNvSpPr>
          <p:nvPr>
            <p:ph idx="1"/>
          </p:nvPr>
        </p:nvSpPr>
        <p:spPr>
          <a:xfrm>
            <a:off x="1422400" y="1217221"/>
            <a:ext cx="10566400" cy="5412179"/>
          </a:xfrm>
        </p:spPr>
        <p:txBody>
          <a:bodyPr>
            <a:normAutofit fontScale="85000" lnSpcReduction="10000"/>
          </a:bodyPr>
          <a:lstStyle/>
          <a:p>
            <a:r>
              <a:rPr lang="en-US" dirty="0" smtClean="0"/>
              <a:t>Confusion in the House of Parliament 10</a:t>
            </a:r>
            <a:r>
              <a:rPr lang="en-US" baseline="30000" dirty="0" smtClean="0"/>
              <a:t>th</a:t>
            </a:r>
            <a:r>
              <a:rPr lang="en-US" dirty="0" smtClean="0"/>
              <a:t> </a:t>
            </a:r>
            <a:r>
              <a:rPr lang="en-US" dirty="0"/>
              <a:t>of June, 2015 </a:t>
            </a:r>
            <a:endParaRPr lang="en-US" dirty="0" smtClean="0"/>
          </a:p>
          <a:p>
            <a:pPr fontAlgn="base"/>
            <a:endParaRPr lang="en-US" dirty="0" smtClean="0"/>
          </a:p>
          <a:p>
            <a:pPr fontAlgn="base"/>
            <a:r>
              <a:rPr lang="en-US" dirty="0" smtClean="0"/>
              <a:t>Academy’s concerns influenced the Speaker’s decision 	</a:t>
            </a:r>
          </a:p>
          <a:p>
            <a:pPr lvl="1"/>
            <a:r>
              <a:rPr lang="en-US" dirty="0" smtClean="0"/>
              <a:t>Parliament</a:t>
            </a:r>
            <a:r>
              <a:rPr lang="en-US" dirty="0"/>
              <a:t> </a:t>
            </a:r>
            <a:r>
              <a:rPr lang="en-US" dirty="0" smtClean="0"/>
              <a:t>not </a:t>
            </a:r>
            <a:r>
              <a:rPr lang="en-US" dirty="0"/>
              <a:t>against the scientific research but for such a trial to be undertaken, due process must be followed</a:t>
            </a:r>
            <a:r>
              <a:rPr lang="en-US" dirty="0" smtClean="0"/>
              <a:t>.</a:t>
            </a:r>
          </a:p>
          <a:p>
            <a:pPr marL="457200" lvl="1" indent="0">
              <a:buNone/>
            </a:pPr>
            <a:endParaRPr lang="en-US" dirty="0" smtClean="0"/>
          </a:p>
          <a:p>
            <a:pPr lvl="1"/>
            <a:r>
              <a:rPr lang="en-US" dirty="0" smtClean="0"/>
              <a:t>"The process should be suspended till further notice</a:t>
            </a:r>
            <a:r>
              <a:rPr lang="en-US" dirty="0"/>
              <a:t>.</a:t>
            </a:r>
            <a:r>
              <a:rPr lang="en-US" dirty="0" smtClean="0"/>
              <a:t>"</a:t>
            </a:r>
          </a:p>
          <a:p>
            <a:pPr fontAlgn="base"/>
            <a:endParaRPr lang="en-US" dirty="0" smtClean="0"/>
          </a:p>
          <a:p>
            <a:pPr fontAlgn="base"/>
            <a:r>
              <a:rPr lang="en-US" dirty="0" smtClean="0"/>
              <a:t>Minister </a:t>
            </a:r>
            <a:r>
              <a:rPr lang="en-US" dirty="0"/>
              <a:t>of Health to appear before the </a:t>
            </a:r>
            <a:r>
              <a:rPr lang="en-US" dirty="0" smtClean="0"/>
              <a:t>House of Parliament</a:t>
            </a:r>
            <a:endParaRPr lang="en-US" dirty="0"/>
          </a:p>
        </p:txBody>
      </p:sp>
      <p:sp>
        <p:nvSpPr>
          <p:cNvPr id="4" name="Slide Number Placeholder 3"/>
          <p:cNvSpPr>
            <a:spLocks noGrp="1"/>
          </p:cNvSpPr>
          <p:nvPr>
            <p:ph type="sldNum" sz="quarter" idx="4294967295"/>
          </p:nvPr>
        </p:nvSpPr>
        <p:spPr>
          <a:xfrm>
            <a:off x="531812" y="787782"/>
            <a:ext cx="779767" cy="365125"/>
          </a:xfrm>
          <a:prstGeom prst="rect">
            <a:avLst/>
          </a:prstGeom>
        </p:spPr>
        <p:txBody>
          <a:bodyPr/>
          <a:lstStyle/>
          <a:p>
            <a:fld id="{28725FE4-016B-4494-84CD-E19AFD137532}" type="slidenum">
              <a:rPr lang="en-US" smtClean="0"/>
              <a:pPr/>
              <a:t>11</a:t>
            </a:fld>
            <a:endParaRPr lang="en-US" dirty="0"/>
          </a:p>
        </p:txBody>
      </p:sp>
    </p:spTree>
    <p:extLst>
      <p:ext uri="{BB962C8B-B14F-4D97-AF65-F5344CB8AC3E}">
        <p14:creationId xmlns:p14="http://schemas.microsoft.com/office/powerpoint/2010/main" val="18837322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483920"/>
            <a:ext cx="10058400" cy="1143000"/>
          </a:xfrm>
        </p:spPr>
        <p:txBody>
          <a:bodyPr/>
          <a:lstStyle/>
          <a:p>
            <a:r>
              <a:rPr lang="en-US" dirty="0"/>
              <a:t>The Ghana Academy of Arts and </a:t>
            </a:r>
            <a:r>
              <a:rPr lang="en-US" dirty="0" smtClean="0"/>
              <a:t>Science</a:t>
            </a:r>
            <a:r>
              <a:rPr lang="en-US" dirty="0"/>
              <a:t/>
            </a:r>
            <a:br>
              <a:rPr lang="en-US" dirty="0"/>
            </a:br>
            <a:endParaRPr lang="en-US" dirty="0"/>
          </a:p>
        </p:txBody>
      </p:sp>
      <p:sp>
        <p:nvSpPr>
          <p:cNvPr id="3" name="Content Placeholder 2"/>
          <p:cNvSpPr>
            <a:spLocks noGrp="1"/>
          </p:cNvSpPr>
          <p:nvPr>
            <p:ph idx="1"/>
          </p:nvPr>
        </p:nvSpPr>
        <p:spPr/>
        <p:txBody>
          <a:bodyPr/>
          <a:lstStyle/>
          <a:p>
            <a:r>
              <a:rPr lang="en-US" dirty="0" smtClean="0"/>
              <a:t>The Academy issued a press release on the 12</a:t>
            </a:r>
            <a:r>
              <a:rPr lang="en-US" baseline="30000" dirty="0" smtClean="0"/>
              <a:t>th</a:t>
            </a:r>
            <a:r>
              <a:rPr lang="en-US" dirty="0" smtClean="0"/>
              <a:t> of June 2015, which added more fuel to the fire.</a:t>
            </a:r>
          </a:p>
          <a:p>
            <a:pPr lvl="1"/>
            <a:r>
              <a:rPr lang="en-US" dirty="0" smtClean="0">
                <a:hlinkClick r:id="rId2"/>
              </a:rPr>
              <a:t>http://voltatimes.com/ebola-vaccine-pug-fest-ghana-manifold-perspective/</a:t>
            </a:r>
            <a:r>
              <a:rPr lang="en-US" dirty="0" smtClean="0"/>
              <a:t>. Retrieved online 26</a:t>
            </a:r>
            <a:r>
              <a:rPr lang="en-US" baseline="30000" dirty="0" smtClean="0"/>
              <a:t>th</a:t>
            </a:r>
            <a:r>
              <a:rPr lang="en-US" dirty="0" smtClean="0"/>
              <a:t> August, 2015</a:t>
            </a:r>
          </a:p>
          <a:p>
            <a:r>
              <a:rPr lang="en-US" dirty="0">
                <a:hlinkClick r:id="rId3"/>
              </a:rPr>
              <a:t>http://www.bmj.com/content/350/bmj.h2105/rr-7</a:t>
            </a:r>
            <a:endParaRPr lang="en-US" dirty="0"/>
          </a:p>
          <a:p>
            <a:pPr marL="457200" lvl="1" indent="0">
              <a:buNone/>
            </a:pPr>
            <a:endParaRPr lang="en-US" dirty="0" smtClean="0"/>
          </a:p>
          <a:p>
            <a:r>
              <a:rPr lang="en-US" dirty="0" smtClean="0"/>
              <a:t>Subsequent press releases </a:t>
            </a:r>
            <a:endParaRPr lang="en-US" dirty="0"/>
          </a:p>
        </p:txBody>
      </p:sp>
    </p:spTree>
    <p:extLst>
      <p:ext uri="{BB962C8B-B14F-4D97-AF65-F5344CB8AC3E}">
        <p14:creationId xmlns:p14="http://schemas.microsoft.com/office/powerpoint/2010/main" val="11808484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82" name="Rectangle 2"/>
          <p:cNvSpPr>
            <a:spLocks noChangeArrowheads="1"/>
          </p:cNvSpPr>
          <p:nvPr/>
        </p:nvSpPr>
        <p:spPr bwMode="auto">
          <a:xfrm>
            <a:off x="2819400" y="2438400"/>
            <a:ext cx="7543800" cy="1752600"/>
          </a:xfrm>
          <a:prstGeom prst="rect">
            <a:avLst/>
          </a:prstGeom>
          <a:gradFill rotWithShape="0">
            <a:gsLst>
              <a:gs pos="0">
                <a:srgbClr val="E6DCAC"/>
              </a:gs>
              <a:gs pos="12000">
                <a:srgbClr val="E6D78A"/>
              </a:gs>
              <a:gs pos="30000">
                <a:srgbClr val="C7AC4C"/>
              </a:gs>
              <a:gs pos="45000">
                <a:srgbClr val="E6D78A"/>
              </a:gs>
              <a:gs pos="77000">
                <a:srgbClr val="C7AC4C"/>
              </a:gs>
              <a:gs pos="100000">
                <a:srgbClr val="E6DCAC"/>
              </a:gs>
            </a:gsLst>
            <a:path path="shape">
              <a:fillToRect l="50000" t="50000" r="50000" b="50000"/>
            </a:path>
          </a:gradFill>
          <a:ln w="9525">
            <a:solidFill>
              <a:schemeClr val="tx1"/>
            </a:solidFill>
            <a:miter lim="800000"/>
            <a:headEnd/>
            <a:tailEnd/>
          </a:ln>
          <a:effectLst/>
        </p:spPr>
        <p:txBody>
          <a:bodyPr wrap="none" anchor="ctr"/>
          <a:lstStyle/>
          <a:p>
            <a:pPr algn="ctr"/>
            <a:r>
              <a:rPr lang="en-US" sz="4400" b="1" dirty="0">
                <a:solidFill>
                  <a:srgbClr val="000000"/>
                </a:solidFill>
              </a:rPr>
              <a:t>Responses to </a:t>
            </a:r>
            <a:r>
              <a:rPr lang="en-US" sz="4400" b="1" dirty="0" smtClean="0">
                <a:solidFill>
                  <a:srgbClr val="000000"/>
                </a:solidFill>
              </a:rPr>
              <a:t>Outcry</a:t>
            </a:r>
            <a:endParaRPr lang="en-US" sz="4400" b="1" dirty="0">
              <a:solidFill>
                <a:srgbClr val="000000"/>
              </a:solidFill>
            </a:endParaRPr>
          </a:p>
        </p:txBody>
      </p:sp>
    </p:spTree>
    <p:extLst>
      <p:ext uri="{BB962C8B-B14F-4D97-AF65-F5344CB8AC3E}">
        <p14:creationId xmlns:p14="http://schemas.microsoft.com/office/powerpoint/2010/main" val="24493638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1851" y="85051"/>
            <a:ext cx="10651292" cy="1003465"/>
          </a:xfrm>
        </p:spPr>
        <p:txBody>
          <a:bodyPr>
            <a:normAutofit/>
          </a:bodyPr>
          <a:lstStyle/>
          <a:p>
            <a:pPr algn="ctr"/>
            <a:r>
              <a:rPr lang="en-US" dirty="0" smtClean="0"/>
              <a:t>Minister’s Statement to Parliament</a:t>
            </a:r>
            <a:endParaRPr lang="en-US" dirty="0"/>
          </a:p>
        </p:txBody>
      </p:sp>
      <p:sp>
        <p:nvSpPr>
          <p:cNvPr id="3" name="Content Placeholder 2"/>
          <p:cNvSpPr>
            <a:spLocks noGrp="1"/>
          </p:cNvSpPr>
          <p:nvPr>
            <p:ph idx="1"/>
          </p:nvPr>
        </p:nvSpPr>
        <p:spPr>
          <a:xfrm>
            <a:off x="1431851" y="1601973"/>
            <a:ext cx="10557164" cy="5133270"/>
          </a:xfrm>
        </p:spPr>
        <p:txBody>
          <a:bodyPr>
            <a:normAutofit fontScale="92500" lnSpcReduction="10000"/>
          </a:bodyPr>
          <a:lstStyle/>
          <a:p>
            <a:r>
              <a:rPr lang="en-US" dirty="0"/>
              <a:t>The Minister of Health met </a:t>
            </a:r>
            <a:r>
              <a:rPr lang="en-US" dirty="0" smtClean="0"/>
              <a:t>Parliament </a:t>
            </a:r>
            <a:r>
              <a:rPr lang="en-US" dirty="0"/>
              <a:t>and made a statement </a:t>
            </a:r>
            <a:r>
              <a:rPr lang="en-US" dirty="0" smtClean="0"/>
              <a:t>on </a:t>
            </a:r>
            <a:r>
              <a:rPr lang="en-US" dirty="0"/>
              <a:t>the 16</a:t>
            </a:r>
            <a:r>
              <a:rPr lang="en-US" baseline="30000" dirty="0"/>
              <a:t>th</a:t>
            </a:r>
            <a:r>
              <a:rPr lang="en-US" dirty="0"/>
              <a:t> of June, 2015</a:t>
            </a:r>
            <a:r>
              <a:rPr lang="en-US" dirty="0" smtClean="0"/>
              <a:t>.</a:t>
            </a:r>
          </a:p>
          <a:p>
            <a:r>
              <a:rPr lang="en-US" u="sng" dirty="0">
                <a:hlinkClick r:id="rId2"/>
              </a:rPr>
              <a:t>http://</a:t>
            </a:r>
            <a:r>
              <a:rPr lang="en-US" u="sng" dirty="0" smtClean="0">
                <a:hlinkClick r:id="rId2"/>
              </a:rPr>
              <a:t>www.ghanaweb.com/GhanaHomePage/health/Minister-Of-Health-s-Statement-to-Parliament-on-proposed-anti-Ebola-Vaccine-Clinic-Trials-363194</a:t>
            </a:r>
            <a:endParaRPr lang="en-US" u="sng" dirty="0" smtClean="0"/>
          </a:p>
          <a:p>
            <a:pPr marL="0" indent="0">
              <a:buNone/>
            </a:pPr>
            <a:endParaRPr lang="en-US" dirty="0" smtClean="0"/>
          </a:p>
          <a:p>
            <a:r>
              <a:rPr lang="en-US" dirty="0" smtClean="0"/>
              <a:t>Following </a:t>
            </a:r>
            <a:r>
              <a:rPr lang="en-US" dirty="0"/>
              <a:t>this, the </a:t>
            </a:r>
            <a:r>
              <a:rPr lang="en-US" dirty="0" smtClean="0"/>
              <a:t>Minister tasked </a:t>
            </a:r>
            <a:r>
              <a:rPr lang="en-US" dirty="0"/>
              <a:t>the FDA, the ethics committee and the investigators to hold public fora in four </a:t>
            </a:r>
            <a:r>
              <a:rPr lang="en-US" dirty="0" smtClean="0"/>
              <a:t>regions across </a:t>
            </a:r>
            <a:r>
              <a:rPr lang="en-US" dirty="0"/>
              <a:t>the country. </a:t>
            </a:r>
          </a:p>
          <a:p>
            <a:endParaRPr lang="en-US" dirty="0" smtClean="0"/>
          </a:p>
          <a:p>
            <a:endParaRPr lang="en-US" dirty="0"/>
          </a:p>
        </p:txBody>
      </p:sp>
      <p:sp>
        <p:nvSpPr>
          <p:cNvPr id="4" name="Slide Number Placeholder 3"/>
          <p:cNvSpPr>
            <a:spLocks noGrp="1"/>
          </p:cNvSpPr>
          <p:nvPr>
            <p:ph type="sldNum" sz="quarter" idx="4294967295"/>
          </p:nvPr>
        </p:nvSpPr>
        <p:spPr>
          <a:xfrm>
            <a:off x="531812" y="787782"/>
            <a:ext cx="779767" cy="365125"/>
          </a:xfrm>
          <a:prstGeom prst="rect">
            <a:avLst/>
          </a:prstGeom>
        </p:spPr>
        <p:txBody>
          <a:bodyPr/>
          <a:lstStyle/>
          <a:p>
            <a:fld id="{28725FE4-016B-4494-84CD-E19AFD137532}" type="slidenum">
              <a:rPr lang="en-US" smtClean="0"/>
              <a:pPr/>
              <a:t>14</a:t>
            </a:fld>
            <a:endParaRPr lang="en-US" dirty="0"/>
          </a:p>
        </p:txBody>
      </p:sp>
    </p:spTree>
    <p:extLst>
      <p:ext uri="{BB962C8B-B14F-4D97-AF65-F5344CB8AC3E}">
        <p14:creationId xmlns:p14="http://schemas.microsoft.com/office/powerpoint/2010/main" val="32136483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9907"/>
            <a:ext cx="10058400" cy="1143000"/>
          </a:xfrm>
        </p:spPr>
        <p:txBody>
          <a:bodyPr/>
          <a:lstStyle/>
          <a:p>
            <a:r>
              <a:rPr lang="en-US" dirty="0" smtClean="0"/>
              <a:t>PUBLIC FORA</a:t>
            </a:r>
            <a:endParaRPr lang="en-US" dirty="0"/>
          </a:p>
        </p:txBody>
      </p:sp>
      <p:sp>
        <p:nvSpPr>
          <p:cNvPr id="3" name="Content Placeholder 2"/>
          <p:cNvSpPr>
            <a:spLocks noGrp="1"/>
          </p:cNvSpPr>
          <p:nvPr>
            <p:ph idx="1"/>
          </p:nvPr>
        </p:nvSpPr>
        <p:spPr>
          <a:xfrm>
            <a:off x="1065749" y="1371600"/>
            <a:ext cx="11126251" cy="5257800"/>
          </a:xfrm>
        </p:spPr>
        <p:txBody>
          <a:bodyPr>
            <a:normAutofit fontScale="77500" lnSpcReduction="20000"/>
          </a:bodyPr>
          <a:lstStyle/>
          <a:p>
            <a:r>
              <a:rPr lang="en-US" dirty="0" smtClean="0"/>
              <a:t>The </a:t>
            </a:r>
            <a:r>
              <a:rPr lang="en-US" dirty="0"/>
              <a:t>first public forum </a:t>
            </a:r>
            <a:r>
              <a:rPr lang="en-US" dirty="0" smtClean="0"/>
              <a:t>held </a:t>
            </a:r>
            <a:r>
              <a:rPr lang="en-US" dirty="0"/>
              <a:t>in Accra on </a:t>
            </a:r>
            <a:r>
              <a:rPr lang="en-US" dirty="0" smtClean="0"/>
              <a:t>18</a:t>
            </a:r>
            <a:r>
              <a:rPr lang="en-US" baseline="30000" dirty="0" smtClean="0"/>
              <a:t>th</a:t>
            </a:r>
            <a:r>
              <a:rPr lang="en-US" dirty="0" smtClean="0"/>
              <a:t> </a:t>
            </a:r>
            <a:r>
              <a:rPr lang="en-US" dirty="0"/>
              <a:t>of June, 2015. </a:t>
            </a:r>
            <a:endParaRPr lang="en-US" dirty="0" smtClean="0"/>
          </a:p>
          <a:p>
            <a:endParaRPr lang="en-US" dirty="0" smtClean="0"/>
          </a:p>
          <a:p>
            <a:r>
              <a:rPr lang="en-US" dirty="0" smtClean="0"/>
              <a:t>On </a:t>
            </a:r>
            <a:r>
              <a:rPr lang="en-US" dirty="0"/>
              <a:t>the 26</a:t>
            </a:r>
            <a:r>
              <a:rPr lang="en-US" baseline="30000" dirty="0"/>
              <a:t>th</a:t>
            </a:r>
            <a:r>
              <a:rPr lang="en-US" dirty="0"/>
              <a:t> of June, the FDA, the ethics committee and the investigators met the Parliamentary Select Committee on Health to address the concerns of the public and the Academy. The Academy was present. </a:t>
            </a:r>
          </a:p>
          <a:p>
            <a:endParaRPr lang="en-US" dirty="0" smtClean="0"/>
          </a:p>
          <a:p>
            <a:r>
              <a:rPr lang="en-US" dirty="0" smtClean="0"/>
              <a:t>The </a:t>
            </a:r>
            <a:r>
              <a:rPr lang="en-US" dirty="0"/>
              <a:t>public fora continued on the 2</a:t>
            </a:r>
            <a:r>
              <a:rPr lang="en-US" baseline="30000" dirty="0"/>
              <a:t>nd</a:t>
            </a:r>
            <a:r>
              <a:rPr lang="en-US" dirty="0"/>
              <a:t> of July in </a:t>
            </a:r>
            <a:r>
              <a:rPr lang="en-US" dirty="0" err="1"/>
              <a:t>Kintampo</a:t>
            </a:r>
            <a:r>
              <a:rPr lang="en-US" dirty="0"/>
              <a:t>, 3</a:t>
            </a:r>
            <a:r>
              <a:rPr lang="en-US" baseline="30000" dirty="0"/>
              <a:t>rd</a:t>
            </a:r>
            <a:r>
              <a:rPr lang="en-US" dirty="0"/>
              <a:t> of July in </a:t>
            </a:r>
            <a:r>
              <a:rPr lang="en-US" dirty="0" err="1"/>
              <a:t>Navrongo</a:t>
            </a:r>
            <a:r>
              <a:rPr lang="en-US" dirty="0"/>
              <a:t> and in Ho on the 6</a:t>
            </a:r>
            <a:r>
              <a:rPr lang="en-US" baseline="30000" dirty="0"/>
              <a:t>th</a:t>
            </a:r>
            <a:r>
              <a:rPr lang="en-US" dirty="0"/>
              <a:t> of July</a:t>
            </a:r>
            <a:r>
              <a:rPr lang="en-US" dirty="0" smtClean="0"/>
              <a:t>.</a:t>
            </a:r>
          </a:p>
          <a:p>
            <a:endParaRPr lang="en-US" dirty="0" smtClean="0"/>
          </a:p>
          <a:p>
            <a:r>
              <a:rPr lang="en-US" dirty="0" smtClean="0"/>
              <a:t>The one with the Academy did not come on as scheduled.</a:t>
            </a:r>
            <a:endParaRPr lang="en-US" dirty="0"/>
          </a:p>
          <a:p>
            <a:endParaRPr lang="en-US" dirty="0"/>
          </a:p>
        </p:txBody>
      </p:sp>
      <p:sp>
        <p:nvSpPr>
          <p:cNvPr id="4" name="Slide Number Placeholder 3"/>
          <p:cNvSpPr>
            <a:spLocks noGrp="1"/>
          </p:cNvSpPr>
          <p:nvPr>
            <p:ph type="sldNum" sz="quarter" idx="4294967295"/>
          </p:nvPr>
        </p:nvSpPr>
        <p:spPr>
          <a:xfrm>
            <a:off x="531812" y="787782"/>
            <a:ext cx="779767" cy="365125"/>
          </a:xfrm>
          <a:prstGeom prst="rect">
            <a:avLst/>
          </a:prstGeom>
        </p:spPr>
        <p:txBody>
          <a:bodyPr/>
          <a:lstStyle/>
          <a:p>
            <a:fld id="{28725FE4-016B-4494-84CD-E19AFD137532}" type="slidenum">
              <a:rPr lang="en-US" smtClean="0"/>
              <a:pPr/>
              <a:t>15</a:t>
            </a:fld>
            <a:endParaRPr lang="en-US" dirty="0"/>
          </a:p>
        </p:txBody>
      </p:sp>
    </p:spTree>
    <p:extLst>
      <p:ext uri="{BB962C8B-B14F-4D97-AF65-F5344CB8AC3E}">
        <p14:creationId xmlns:p14="http://schemas.microsoft.com/office/powerpoint/2010/main" val="10960759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Feedback from Public Fora</a:t>
            </a:r>
            <a:endParaRPr lang="en-US" dirty="0"/>
          </a:p>
        </p:txBody>
      </p:sp>
      <p:sp>
        <p:nvSpPr>
          <p:cNvPr id="3" name="Content Placeholder 2"/>
          <p:cNvSpPr>
            <a:spLocks noGrp="1"/>
          </p:cNvSpPr>
          <p:nvPr>
            <p:ph idx="1"/>
          </p:nvPr>
        </p:nvSpPr>
        <p:spPr/>
        <p:txBody>
          <a:bodyPr/>
          <a:lstStyle/>
          <a:p>
            <a:r>
              <a:rPr lang="en-US" dirty="0"/>
              <a:t>The public fora were well attended. </a:t>
            </a:r>
            <a:endParaRPr lang="en-US" dirty="0" smtClean="0"/>
          </a:p>
          <a:p>
            <a:endParaRPr lang="en-US" dirty="0" smtClean="0"/>
          </a:p>
          <a:p>
            <a:r>
              <a:rPr lang="en-US" dirty="0" smtClean="0"/>
              <a:t>Participants </a:t>
            </a:r>
            <a:r>
              <a:rPr lang="en-US" dirty="0"/>
              <a:t>had </a:t>
            </a:r>
            <a:r>
              <a:rPr lang="en-US" dirty="0" smtClean="0"/>
              <a:t>a better </a:t>
            </a:r>
            <a:r>
              <a:rPr lang="en-US" dirty="0"/>
              <a:t>understanding of </a:t>
            </a:r>
            <a:endParaRPr lang="en-US" dirty="0" smtClean="0"/>
          </a:p>
          <a:p>
            <a:pPr lvl="1"/>
            <a:r>
              <a:rPr lang="en-US" dirty="0" smtClean="0"/>
              <a:t>What the </a:t>
            </a:r>
            <a:r>
              <a:rPr lang="en-US" dirty="0"/>
              <a:t>Ebola Vaccine Clinical </a:t>
            </a:r>
            <a:r>
              <a:rPr lang="en-US" dirty="0" smtClean="0"/>
              <a:t>Trials were about</a:t>
            </a:r>
          </a:p>
          <a:p>
            <a:pPr lvl="1"/>
            <a:r>
              <a:rPr lang="en-US" dirty="0" smtClean="0"/>
              <a:t>What </a:t>
            </a:r>
            <a:r>
              <a:rPr lang="en-US" dirty="0"/>
              <a:t>went into the ethical </a:t>
            </a:r>
            <a:r>
              <a:rPr lang="en-US" dirty="0" smtClean="0"/>
              <a:t>clearance</a:t>
            </a:r>
          </a:p>
          <a:p>
            <a:pPr lvl="1"/>
            <a:r>
              <a:rPr lang="en-US" dirty="0" smtClean="0"/>
              <a:t>Clinical </a:t>
            </a:r>
            <a:r>
              <a:rPr lang="en-US" dirty="0"/>
              <a:t>trials </a:t>
            </a:r>
            <a:r>
              <a:rPr lang="en-US" dirty="0" smtClean="0"/>
              <a:t>oversight</a:t>
            </a:r>
            <a:endParaRPr lang="en-US" dirty="0"/>
          </a:p>
        </p:txBody>
      </p:sp>
    </p:spTree>
    <p:extLst>
      <p:ext uri="{BB962C8B-B14F-4D97-AF65-F5344CB8AC3E}">
        <p14:creationId xmlns:p14="http://schemas.microsoft.com/office/powerpoint/2010/main" val="249616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Meeting with GAAS</a:t>
            </a:r>
            <a:endParaRPr lang="en-US" dirty="0"/>
          </a:p>
        </p:txBody>
      </p:sp>
      <p:sp>
        <p:nvSpPr>
          <p:cNvPr id="3" name="Content Placeholder 2"/>
          <p:cNvSpPr>
            <a:spLocks noGrp="1"/>
          </p:cNvSpPr>
          <p:nvPr>
            <p:ph idx="1"/>
          </p:nvPr>
        </p:nvSpPr>
        <p:spPr/>
        <p:txBody>
          <a:bodyPr/>
          <a:lstStyle/>
          <a:p>
            <a:r>
              <a:rPr lang="en-US" dirty="0"/>
              <a:t> </a:t>
            </a:r>
            <a:r>
              <a:rPr lang="en-US" dirty="0" smtClean="0"/>
              <a:t>The principal investigators met with the technical committee of the Academy on 4th </a:t>
            </a:r>
            <a:r>
              <a:rPr lang="en-US" dirty="0"/>
              <a:t>August </a:t>
            </a:r>
            <a:r>
              <a:rPr lang="en-US" dirty="0" smtClean="0"/>
              <a:t>at </a:t>
            </a:r>
            <a:r>
              <a:rPr lang="en-US" dirty="0"/>
              <a:t>the GAAS Secretariat </a:t>
            </a:r>
            <a:endParaRPr lang="en-US" dirty="0" smtClean="0"/>
          </a:p>
          <a:p>
            <a:endParaRPr lang="en-US" dirty="0"/>
          </a:p>
          <a:p>
            <a:r>
              <a:rPr lang="en-US" dirty="0" smtClean="0"/>
              <a:t>Investigators invited the FDA &amp; ERC to attend as observers.</a:t>
            </a:r>
            <a:endParaRPr lang="en-US" dirty="0"/>
          </a:p>
        </p:txBody>
      </p:sp>
    </p:spTree>
    <p:extLst>
      <p:ext uri="{BB962C8B-B14F-4D97-AF65-F5344CB8AC3E}">
        <p14:creationId xmlns:p14="http://schemas.microsoft.com/office/powerpoint/2010/main" val="21549902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status </a:t>
            </a:r>
            <a:endParaRPr lang="en-US" dirty="0"/>
          </a:p>
        </p:txBody>
      </p:sp>
      <p:sp>
        <p:nvSpPr>
          <p:cNvPr id="3" name="Content Placeholder 2"/>
          <p:cNvSpPr>
            <a:spLocks noGrp="1"/>
          </p:cNvSpPr>
          <p:nvPr>
            <p:ph idx="1"/>
          </p:nvPr>
        </p:nvSpPr>
        <p:spPr/>
        <p:txBody>
          <a:bodyPr/>
          <a:lstStyle/>
          <a:p>
            <a:r>
              <a:rPr lang="en-US" sz="2800" dirty="0"/>
              <a:t>Four months on, after Parliament met severally with the investigators, the regulators and the ethics committee, and after several public fora across the country to educate the populace and dispel fear, Parliament has still not made its decision regarding the clinical trials. </a:t>
            </a:r>
            <a:endParaRPr lang="en-US" sz="2800" dirty="0" smtClean="0"/>
          </a:p>
          <a:p>
            <a:endParaRPr lang="en-US" sz="2800" dirty="0" smtClean="0"/>
          </a:p>
          <a:p>
            <a:r>
              <a:rPr lang="en-US" sz="2800" dirty="0" smtClean="0"/>
              <a:t>The </a:t>
            </a:r>
            <a:r>
              <a:rPr lang="en-US" sz="2800" dirty="0"/>
              <a:t>sponsors, however, have withdrawn their applications, and the clinical trials that were to take place in Ghana have been cancelled. </a:t>
            </a:r>
            <a:endParaRPr lang="en-US" sz="2800" dirty="0" smtClean="0"/>
          </a:p>
          <a:p>
            <a:endParaRPr lang="en-US" sz="2800" dirty="0" smtClean="0"/>
          </a:p>
          <a:p>
            <a:r>
              <a:rPr lang="en-US" sz="2800" dirty="0" smtClean="0"/>
              <a:t>Some have suggested that Ghana’s clinical </a:t>
            </a:r>
            <a:r>
              <a:rPr lang="en-US" sz="2800" dirty="0"/>
              <a:t>trials capabilities </a:t>
            </a:r>
            <a:r>
              <a:rPr lang="en-US" sz="2800" dirty="0" smtClean="0"/>
              <a:t>built </a:t>
            </a:r>
            <a:r>
              <a:rPr lang="en-US" sz="2800" dirty="0"/>
              <a:t>over the years </a:t>
            </a:r>
            <a:r>
              <a:rPr lang="en-US" sz="2800" dirty="0" smtClean="0"/>
              <a:t>has suffered a significant setback in reputation.</a:t>
            </a:r>
            <a:endParaRPr lang="en-US" sz="2800" dirty="0"/>
          </a:p>
          <a:p>
            <a:r>
              <a:rPr lang="en-US" sz="2800" dirty="0"/>
              <a:t> </a:t>
            </a:r>
          </a:p>
          <a:p>
            <a:endParaRPr lang="en-US" dirty="0"/>
          </a:p>
        </p:txBody>
      </p:sp>
    </p:spTree>
    <p:extLst>
      <p:ext uri="{BB962C8B-B14F-4D97-AF65-F5344CB8AC3E}">
        <p14:creationId xmlns:p14="http://schemas.microsoft.com/office/powerpoint/2010/main" val="9075116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82" name="Rectangle 2"/>
          <p:cNvSpPr>
            <a:spLocks noChangeArrowheads="1"/>
          </p:cNvSpPr>
          <p:nvPr/>
        </p:nvSpPr>
        <p:spPr bwMode="auto">
          <a:xfrm>
            <a:off x="2819400" y="2438400"/>
            <a:ext cx="7543800" cy="1752600"/>
          </a:xfrm>
          <a:prstGeom prst="rect">
            <a:avLst/>
          </a:prstGeom>
          <a:gradFill rotWithShape="0">
            <a:gsLst>
              <a:gs pos="0">
                <a:srgbClr val="E6DCAC"/>
              </a:gs>
              <a:gs pos="12000">
                <a:srgbClr val="E6D78A"/>
              </a:gs>
              <a:gs pos="30000">
                <a:srgbClr val="C7AC4C"/>
              </a:gs>
              <a:gs pos="45000">
                <a:srgbClr val="E6D78A"/>
              </a:gs>
              <a:gs pos="77000">
                <a:srgbClr val="C7AC4C"/>
              </a:gs>
              <a:gs pos="100000">
                <a:srgbClr val="E6DCAC"/>
              </a:gs>
            </a:gsLst>
            <a:path path="shape">
              <a:fillToRect l="50000" t="50000" r="50000" b="50000"/>
            </a:path>
          </a:gradFill>
          <a:ln w="9525">
            <a:solidFill>
              <a:schemeClr val="tx1"/>
            </a:solidFill>
            <a:miter lim="800000"/>
            <a:headEnd/>
            <a:tailEnd/>
          </a:ln>
          <a:effectLst/>
        </p:spPr>
        <p:txBody>
          <a:bodyPr wrap="none" anchor="ctr"/>
          <a:lstStyle/>
          <a:p>
            <a:pPr algn="ctr"/>
            <a:r>
              <a:rPr lang="en-US" sz="4400" b="1" dirty="0" smtClean="0">
                <a:solidFill>
                  <a:srgbClr val="000000"/>
                </a:solidFill>
              </a:rPr>
              <a:t>Personal Lessons  </a:t>
            </a:r>
            <a:endParaRPr lang="en-US" sz="4400" b="1" dirty="0">
              <a:solidFill>
                <a:srgbClr val="000000"/>
              </a:solidFill>
            </a:endParaRPr>
          </a:p>
        </p:txBody>
      </p:sp>
    </p:spTree>
    <p:extLst>
      <p:ext uri="{BB962C8B-B14F-4D97-AF65-F5344CB8AC3E}">
        <p14:creationId xmlns:p14="http://schemas.microsoft.com/office/powerpoint/2010/main" val="25614760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908" y="0"/>
            <a:ext cx="11791092" cy="1149178"/>
          </a:xfrm>
        </p:spPr>
        <p:txBody>
          <a:bodyPr/>
          <a:lstStyle/>
          <a:p>
            <a:r>
              <a:rPr lang="en-US" dirty="0"/>
              <a:t>The Ghana Academy of Arts and </a:t>
            </a:r>
            <a:r>
              <a:rPr lang="en-US" dirty="0" smtClean="0"/>
              <a:t>Science (</a:t>
            </a:r>
            <a:r>
              <a:rPr lang="en-US" dirty="0" smtClean="0"/>
              <a:t>GAAS)</a:t>
            </a:r>
            <a:endParaRPr lang="en-US" dirty="0"/>
          </a:p>
        </p:txBody>
      </p:sp>
      <p:sp>
        <p:nvSpPr>
          <p:cNvPr id="3" name="Content Placeholder 2"/>
          <p:cNvSpPr>
            <a:spLocks noGrp="1"/>
          </p:cNvSpPr>
          <p:nvPr>
            <p:ph idx="1"/>
          </p:nvPr>
        </p:nvSpPr>
        <p:spPr>
          <a:xfrm>
            <a:off x="1422400" y="1488989"/>
            <a:ext cx="10566400" cy="5424616"/>
          </a:xfrm>
        </p:spPr>
        <p:txBody>
          <a:bodyPr/>
          <a:lstStyle/>
          <a:p>
            <a:r>
              <a:rPr lang="en-US" sz="3200" dirty="0"/>
              <a:t>It is a powerful group mandated to advise the President on scientific issues. </a:t>
            </a:r>
          </a:p>
          <a:p>
            <a:r>
              <a:rPr lang="en-US" sz="3200" dirty="0"/>
              <a:t>There was no communication with the Academy in terms of what the trial was about.</a:t>
            </a:r>
          </a:p>
          <a:p>
            <a:pPr marL="342900" lvl="1" indent="-342900">
              <a:buClr>
                <a:schemeClr val="tx2"/>
              </a:buClr>
              <a:buSzTx/>
              <a:buFont typeface="Wingdings" pitchFamily="2" charset="2"/>
              <a:buChar char="w"/>
            </a:pPr>
            <a:r>
              <a:rPr lang="en-US" sz="3200" dirty="0" smtClean="0"/>
              <a:t>The Academy</a:t>
            </a:r>
            <a:r>
              <a:rPr lang="en-US" sz="3200" dirty="0"/>
              <a:t>, they first became aware of the approved J &amp; J during the meeting on 3</a:t>
            </a:r>
            <a:r>
              <a:rPr lang="en-US" sz="3200" baseline="30000" dirty="0"/>
              <a:t>rd</a:t>
            </a:r>
            <a:r>
              <a:rPr lang="en-US" sz="3200" dirty="0"/>
              <a:t>  June, 2015.</a:t>
            </a:r>
          </a:p>
          <a:p>
            <a:endParaRPr lang="en-US" sz="3200" dirty="0" smtClean="0"/>
          </a:p>
          <a:p>
            <a:r>
              <a:rPr lang="en-US" sz="3200" dirty="0" smtClean="0"/>
              <a:t>According to the Speaker </a:t>
            </a:r>
            <a:r>
              <a:rPr lang="en-US" sz="3200" dirty="0"/>
              <a:t>of Parliament, the GAAS constitutes the most credible scientific body in the country; their position cannot be ignored!</a:t>
            </a:r>
          </a:p>
          <a:p>
            <a:endParaRPr lang="en-US" sz="3200" dirty="0"/>
          </a:p>
        </p:txBody>
      </p:sp>
    </p:spTree>
    <p:extLst>
      <p:ext uri="{BB962C8B-B14F-4D97-AF65-F5344CB8AC3E}">
        <p14:creationId xmlns:p14="http://schemas.microsoft.com/office/powerpoint/2010/main" val="24313792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Buy in from the Academy</a:t>
            </a:r>
            <a:endParaRPr lang="en-US" dirty="0"/>
          </a:p>
        </p:txBody>
      </p:sp>
      <p:sp>
        <p:nvSpPr>
          <p:cNvPr id="3" name="Content Placeholder 2"/>
          <p:cNvSpPr>
            <a:spLocks noGrp="1"/>
          </p:cNvSpPr>
          <p:nvPr>
            <p:ph idx="1"/>
          </p:nvPr>
        </p:nvSpPr>
        <p:spPr/>
        <p:txBody>
          <a:bodyPr/>
          <a:lstStyle/>
          <a:p>
            <a:r>
              <a:rPr lang="en-US" sz="3200" dirty="0" smtClean="0"/>
              <a:t>Prior interaction should have been planned with the Academy to settle on a consensus message.</a:t>
            </a:r>
          </a:p>
          <a:p>
            <a:endParaRPr lang="en-US" sz="3200" dirty="0" smtClean="0"/>
          </a:p>
          <a:p>
            <a:r>
              <a:rPr lang="en-US" sz="3200" dirty="0" smtClean="0"/>
              <a:t>Failing </a:t>
            </a:r>
            <a:r>
              <a:rPr lang="en-US" sz="3200" dirty="0" smtClean="0"/>
              <a:t>that, the Academy was left to come up with its own interpretation of the trial for dissemination.</a:t>
            </a:r>
          </a:p>
          <a:p>
            <a:endParaRPr lang="en-US" sz="3200" dirty="0" smtClean="0"/>
          </a:p>
          <a:p>
            <a:r>
              <a:rPr lang="en-US" sz="3200" dirty="0" smtClean="0"/>
              <a:t>That </a:t>
            </a:r>
            <a:r>
              <a:rPr lang="en-US" sz="3200" dirty="0" smtClean="0"/>
              <a:t>means in such cases, there should be an early interaction with the Academy</a:t>
            </a:r>
            <a:endParaRPr lang="en-US" sz="3200" dirty="0"/>
          </a:p>
        </p:txBody>
      </p:sp>
    </p:spTree>
    <p:extLst>
      <p:ext uri="{BB962C8B-B14F-4D97-AF65-F5344CB8AC3E}">
        <p14:creationId xmlns:p14="http://schemas.microsoft.com/office/powerpoint/2010/main" val="17276946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perception</a:t>
            </a:r>
            <a:endParaRPr lang="en-US" dirty="0"/>
          </a:p>
        </p:txBody>
      </p:sp>
      <p:sp>
        <p:nvSpPr>
          <p:cNvPr id="3" name="Content Placeholder 2"/>
          <p:cNvSpPr>
            <a:spLocks noGrp="1"/>
          </p:cNvSpPr>
          <p:nvPr>
            <p:ph idx="1"/>
          </p:nvPr>
        </p:nvSpPr>
        <p:spPr/>
        <p:txBody>
          <a:bodyPr/>
          <a:lstStyle/>
          <a:p>
            <a:r>
              <a:rPr lang="en-US" sz="3200" dirty="0"/>
              <a:t>The </a:t>
            </a:r>
            <a:r>
              <a:rPr lang="en-US" sz="3200" dirty="0" smtClean="0"/>
              <a:t>context </a:t>
            </a:r>
            <a:r>
              <a:rPr lang="en-US" sz="3200" dirty="0"/>
              <a:t>of Ebola and how the </a:t>
            </a:r>
            <a:r>
              <a:rPr lang="en-US" sz="3200" dirty="0" smtClean="0"/>
              <a:t>general </a:t>
            </a:r>
            <a:r>
              <a:rPr lang="en-US" sz="3200" dirty="0"/>
              <a:t>public understood it</a:t>
            </a:r>
            <a:endParaRPr lang="en-US" sz="3200" dirty="0" smtClean="0"/>
          </a:p>
          <a:p>
            <a:pPr lvl="1"/>
            <a:r>
              <a:rPr lang="en-US" sz="3200" dirty="0"/>
              <a:t>A disease with no cure</a:t>
            </a:r>
          </a:p>
          <a:p>
            <a:pPr lvl="1"/>
            <a:r>
              <a:rPr lang="en-US" sz="3200" dirty="0"/>
              <a:t>It spreads rapidly</a:t>
            </a:r>
          </a:p>
          <a:p>
            <a:pPr lvl="1"/>
            <a:r>
              <a:rPr lang="en-US" sz="3200" dirty="0"/>
              <a:t>Even doctors </a:t>
            </a:r>
            <a:r>
              <a:rPr lang="en-US" sz="3200" dirty="0" smtClean="0"/>
              <a:t>were </a:t>
            </a:r>
            <a:r>
              <a:rPr lang="en-US" sz="3200" dirty="0"/>
              <a:t>afraid and </a:t>
            </a:r>
            <a:r>
              <a:rPr lang="en-US" sz="3200" dirty="0" smtClean="0"/>
              <a:t>unwilling to attend to suspected </a:t>
            </a:r>
            <a:r>
              <a:rPr lang="en-US" sz="3200" dirty="0"/>
              <a:t>cases. </a:t>
            </a:r>
            <a:endParaRPr lang="en-US" sz="3200" dirty="0" smtClean="0"/>
          </a:p>
          <a:p>
            <a:pPr lvl="1"/>
            <a:r>
              <a:rPr lang="en-US" sz="3200" dirty="0" smtClean="0"/>
              <a:t>Ebola </a:t>
            </a:r>
            <a:r>
              <a:rPr lang="en-US" sz="3200" dirty="0"/>
              <a:t>evokes </a:t>
            </a:r>
            <a:r>
              <a:rPr lang="en-US" sz="3200" dirty="0" smtClean="0"/>
              <a:t>utmost fear </a:t>
            </a:r>
            <a:r>
              <a:rPr lang="en-US" sz="3200" dirty="0"/>
              <a:t>and panic</a:t>
            </a:r>
          </a:p>
          <a:p>
            <a:pPr lvl="1"/>
            <a:r>
              <a:rPr lang="en-US" sz="3200" dirty="0"/>
              <a:t>The public </a:t>
            </a:r>
            <a:r>
              <a:rPr lang="en-US" sz="3200" dirty="0" smtClean="0"/>
              <a:t>sentiment was a colossal obstacle to the trial.</a:t>
            </a:r>
            <a:endParaRPr lang="en-US" sz="3200" dirty="0"/>
          </a:p>
          <a:p>
            <a:pPr marL="457200" lvl="1" indent="0">
              <a:buNone/>
            </a:pPr>
            <a:endParaRPr lang="en-US" sz="3200" dirty="0"/>
          </a:p>
        </p:txBody>
      </p:sp>
    </p:spTree>
    <p:extLst>
      <p:ext uri="{BB962C8B-B14F-4D97-AF65-F5344CB8AC3E}">
        <p14:creationId xmlns:p14="http://schemas.microsoft.com/office/powerpoint/2010/main" val="39766503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Political Ramifications</a:t>
            </a:r>
            <a:endParaRPr lang="en-US" dirty="0"/>
          </a:p>
        </p:txBody>
      </p:sp>
      <p:sp>
        <p:nvSpPr>
          <p:cNvPr id="3" name="Content Placeholder 2"/>
          <p:cNvSpPr>
            <a:spLocks noGrp="1"/>
          </p:cNvSpPr>
          <p:nvPr>
            <p:ph idx="1"/>
          </p:nvPr>
        </p:nvSpPr>
        <p:spPr/>
        <p:txBody>
          <a:bodyPr/>
          <a:lstStyle/>
          <a:p>
            <a:r>
              <a:rPr lang="en-US" dirty="0" smtClean="0"/>
              <a:t>Parliamentarians were more eager to stand on the positive side of public opinion rather than understand the science of the trials. </a:t>
            </a:r>
          </a:p>
          <a:p>
            <a:endParaRPr lang="en-US" dirty="0" smtClean="0"/>
          </a:p>
          <a:p>
            <a:r>
              <a:rPr lang="en-US" dirty="0" smtClean="0"/>
              <a:t>In this, they failed to uphold the law </a:t>
            </a:r>
            <a:r>
              <a:rPr lang="en-US" b="1" dirty="0" smtClean="0"/>
              <a:t>[Public </a:t>
            </a:r>
            <a:r>
              <a:rPr lang="en-US" b="1" dirty="0"/>
              <a:t>Health Act</a:t>
            </a:r>
            <a:r>
              <a:rPr lang="en-US" dirty="0"/>
              <a:t>, </a:t>
            </a:r>
            <a:r>
              <a:rPr lang="en-US" b="1" dirty="0"/>
              <a:t>2012</a:t>
            </a:r>
            <a:r>
              <a:rPr lang="en-US" dirty="0"/>
              <a:t>. </a:t>
            </a:r>
            <a:r>
              <a:rPr lang="en-US" b="1" dirty="0"/>
              <a:t>Act </a:t>
            </a:r>
            <a:r>
              <a:rPr lang="en-US" b="1" dirty="0" smtClean="0"/>
              <a:t>851]. </a:t>
            </a:r>
            <a:endParaRPr lang="en-US" dirty="0"/>
          </a:p>
        </p:txBody>
      </p:sp>
    </p:spTree>
    <p:extLst>
      <p:ext uri="{BB962C8B-B14F-4D97-AF65-F5344CB8AC3E}">
        <p14:creationId xmlns:p14="http://schemas.microsoft.com/office/powerpoint/2010/main" val="5201926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55606"/>
            <a:ext cx="10058400" cy="840259"/>
          </a:xfrm>
        </p:spPr>
        <p:txBody>
          <a:bodyPr/>
          <a:lstStyle/>
          <a:p>
            <a:r>
              <a:rPr lang="en-US" dirty="0" smtClean="0"/>
              <a:t>The political arm</a:t>
            </a:r>
            <a:endParaRPr lang="en-US" dirty="0"/>
          </a:p>
        </p:txBody>
      </p:sp>
      <p:sp>
        <p:nvSpPr>
          <p:cNvPr id="3" name="Content Placeholder 2"/>
          <p:cNvSpPr>
            <a:spLocks noGrp="1"/>
          </p:cNvSpPr>
          <p:nvPr>
            <p:ph idx="1"/>
          </p:nvPr>
        </p:nvSpPr>
        <p:spPr>
          <a:xfrm>
            <a:off x="1019431" y="895865"/>
            <a:ext cx="11306433" cy="5733535"/>
          </a:xfrm>
        </p:spPr>
        <p:txBody>
          <a:bodyPr/>
          <a:lstStyle/>
          <a:p>
            <a:r>
              <a:rPr lang="en-US" sz="3000" dirty="0" smtClean="0"/>
              <a:t>Ebola was not some obscure disease of private scientific interest; it was a very ‘public’ disease.</a:t>
            </a:r>
          </a:p>
          <a:p>
            <a:endParaRPr lang="en-US" sz="3000" dirty="0" smtClean="0"/>
          </a:p>
          <a:p>
            <a:r>
              <a:rPr lang="en-US" sz="3000" dirty="0" smtClean="0"/>
              <a:t>For </a:t>
            </a:r>
            <a:r>
              <a:rPr lang="en-US" sz="3000" dirty="0" smtClean="0"/>
              <a:t>the public, Ebola was equivalent to a death sentence; they wanted nothing to do with it!</a:t>
            </a:r>
            <a:endParaRPr lang="en-US" sz="3000" dirty="0"/>
          </a:p>
          <a:p>
            <a:endParaRPr lang="en-US" sz="3000" dirty="0" smtClean="0"/>
          </a:p>
          <a:p>
            <a:r>
              <a:rPr lang="en-US" sz="3000" dirty="0" smtClean="0"/>
              <a:t>For </a:t>
            </a:r>
            <a:r>
              <a:rPr lang="en-US" sz="3000" dirty="0" smtClean="0"/>
              <a:t>the politicians, going against the strong anti-trial public sentiment was political </a:t>
            </a:r>
            <a:r>
              <a:rPr lang="en-US" sz="3000" dirty="0"/>
              <a:t>suicide regardless of the assurances of the </a:t>
            </a:r>
            <a:r>
              <a:rPr lang="en-US" sz="3000" dirty="0" smtClean="0"/>
              <a:t>investigators.</a:t>
            </a:r>
          </a:p>
          <a:p>
            <a:endParaRPr lang="en-US" sz="3000" dirty="0" smtClean="0"/>
          </a:p>
          <a:p>
            <a:r>
              <a:rPr lang="en-US" sz="3000" dirty="0" smtClean="0"/>
              <a:t>With </a:t>
            </a:r>
            <a:r>
              <a:rPr lang="en-US" sz="3000" dirty="0" smtClean="0"/>
              <a:t>the public in panic fueled by comments from GAAS, the political response was probably no surprise. </a:t>
            </a:r>
            <a:endParaRPr lang="en-US" sz="3000" dirty="0"/>
          </a:p>
        </p:txBody>
      </p:sp>
    </p:spTree>
    <p:extLst>
      <p:ext uri="{BB962C8B-B14F-4D97-AF65-F5344CB8AC3E}">
        <p14:creationId xmlns:p14="http://schemas.microsoft.com/office/powerpoint/2010/main" val="3138842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82" name="Rectangle 2"/>
          <p:cNvSpPr>
            <a:spLocks noChangeArrowheads="1"/>
          </p:cNvSpPr>
          <p:nvPr/>
        </p:nvSpPr>
        <p:spPr bwMode="auto">
          <a:xfrm>
            <a:off x="2819400" y="2438400"/>
            <a:ext cx="7543800" cy="1752600"/>
          </a:xfrm>
          <a:prstGeom prst="rect">
            <a:avLst/>
          </a:prstGeom>
          <a:gradFill rotWithShape="0">
            <a:gsLst>
              <a:gs pos="0">
                <a:srgbClr val="E6DCAC"/>
              </a:gs>
              <a:gs pos="12000">
                <a:srgbClr val="E6D78A"/>
              </a:gs>
              <a:gs pos="30000">
                <a:srgbClr val="C7AC4C"/>
              </a:gs>
              <a:gs pos="45000">
                <a:srgbClr val="E6D78A"/>
              </a:gs>
              <a:gs pos="77000">
                <a:srgbClr val="C7AC4C"/>
              </a:gs>
              <a:gs pos="100000">
                <a:srgbClr val="E6DCAC"/>
              </a:gs>
            </a:gsLst>
            <a:path path="shape">
              <a:fillToRect l="50000" t="50000" r="50000" b="50000"/>
            </a:path>
          </a:gradFill>
          <a:ln w="9525">
            <a:solidFill>
              <a:schemeClr val="tx1"/>
            </a:solidFill>
            <a:miter lim="800000"/>
            <a:headEnd/>
            <a:tailEnd/>
          </a:ln>
          <a:effectLst/>
        </p:spPr>
        <p:txBody>
          <a:bodyPr wrap="none" anchor="ctr"/>
          <a:lstStyle/>
          <a:p>
            <a:pPr algn="ctr"/>
            <a:r>
              <a:rPr lang="en-US" sz="4400" b="1" dirty="0" smtClean="0">
                <a:solidFill>
                  <a:srgbClr val="000000"/>
                </a:solidFill>
              </a:rPr>
              <a:t>Personal View – Way Forward</a:t>
            </a:r>
            <a:endParaRPr lang="en-US" sz="4400" b="1" dirty="0">
              <a:solidFill>
                <a:srgbClr val="000000"/>
              </a:solidFill>
            </a:endParaRPr>
          </a:p>
        </p:txBody>
      </p:sp>
    </p:spTree>
    <p:extLst>
      <p:ext uri="{BB962C8B-B14F-4D97-AF65-F5344CB8AC3E}">
        <p14:creationId xmlns:p14="http://schemas.microsoft.com/office/powerpoint/2010/main" val="35526175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Going forward</a:t>
            </a:r>
            <a:endParaRPr lang="en-US" dirty="0"/>
          </a:p>
        </p:txBody>
      </p:sp>
      <p:sp>
        <p:nvSpPr>
          <p:cNvPr id="3" name="Content Placeholder 2"/>
          <p:cNvSpPr>
            <a:spLocks noGrp="1"/>
          </p:cNvSpPr>
          <p:nvPr>
            <p:ph idx="1"/>
          </p:nvPr>
        </p:nvSpPr>
        <p:spPr/>
        <p:txBody>
          <a:bodyPr/>
          <a:lstStyle/>
          <a:p>
            <a:r>
              <a:rPr lang="en-US" dirty="0" smtClean="0"/>
              <a:t>Going forward if a trial is going to be done in a setting similar to Ghana, these are the issues that those involved in clinical trials must look out for or address in order not to get a similar outcome.</a:t>
            </a:r>
            <a:endParaRPr lang="en-US" dirty="0"/>
          </a:p>
          <a:p>
            <a:endParaRPr lang="en-US" dirty="0" smtClean="0"/>
          </a:p>
          <a:p>
            <a:r>
              <a:rPr lang="en-US" dirty="0" smtClean="0"/>
              <a:t>We failed to cover this base and that is why this did not work as it was supposed to.</a:t>
            </a:r>
            <a:endParaRPr lang="en-US" dirty="0"/>
          </a:p>
        </p:txBody>
      </p:sp>
    </p:spTree>
    <p:extLst>
      <p:ext uri="{BB962C8B-B14F-4D97-AF65-F5344CB8AC3E}">
        <p14:creationId xmlns:p14="http://schemas.microsoft.com/office/powerpoint/2010/main" val="20608229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6443" y="55605"/>
            <a:ext cx="10058400" cy="834081"/>
          </a:xfrm>
        </p:spPr>
        <p:txBody>
          <a:bodyPr/>
          <a:lstStyle/>
          <a:p>
            <a:r>
              <a:rPr lang="en-US" dirty="0" smtClean="0"/>
              <a:t>Anticipation </a:t>
            </a:r>
            <a:endParaRPr lang="en-US" dirty="0"/>
          </a:p>
        </p:txBody>
      </p:sp>
      <p:sp>
        <p:nvSpPr>
          <p:cNvPr id="3" name="Content Placeholder 2"/>
          <p:cNvSpPr>
            <a:spLocks noGrp="1"/>
          </p:cNvSpPr>
          <p:nvPr>
            <p:ph idx="1"/>
          </p:nvPr>
        </p:nvSpPr>
        <p:spPr>
          <a:xfrm>
            <a:off x="1062680" y="1044146"/>
            <a:ext cx="10952623" cy="5412976"/>
          </a:xfrm>
        </p:spPr>
        <p:txBody>
          <a:bodyPr/>
          <a:lstStyle/>
          <a:p>
            <a:r>
              <a:rPr lang="en-US" sz="3000" dirty="0" smtClean="0"/>
              <a:t>Does the Academy have the same understanding of the trial that </a:t>
            </a:r>
            <a:r>
              <a:rPr lang="en-US" sz="3000" dirty="0" smtClean="0"/>
              <a:t>investigators, ERC and regulators have</a:t>
            </a:r>
            <a:r>
              <a:rPr lang="en-US" sz="3000" dirty="0" smtClean="0"/>
              <a:t>?</a:t>
            </a:r>
          </a:p>
          <a:p>
            <a:endParaRPr lang="en-US" sz="3000" dirty="0" smtClean="0"/>
          </a:p>
          <a:p>
            <a:r>
              <a:rPr lang="en-US" sz="3000" dirty="0" smtClean="0"/>
              <a:t>What </a:t>
            </a:r>
            <a:r>
              <a:rPr lang="en-US" sz="3000" dirty="0" smtClean="0"/>
              <a:t>is the prevailing public sentiment? Is it conducive for carrying out a trial or do we need ‘condition’ the public first?</a:t>
            </a:r>
          </a:p>
          <a:p>
            <a:endParaRPr lang="en-US" sz="3000" dirty="0" smtClean="0"/>
          </a:p>
          <a:p>
            <a:r>
              <a:rPr lang="en-US" sz="3000" dirty="0" smtClean="0"/>
              <a:t>What </a:t>
            </a:r>
            <a:r>
              <a:rPr lang="en-US" sz="3000" dirty="0" smtClean="0"/>
              <a:t>are the political implications? Are the political risks acceptable to those in power? How may we influence </a:t>
            </a:r>
            <a:r>
              <a:rPr lang="en-US" sz="3000" dirty="0" smtClean="0"/>
              <a:t>that?</a:t>
            </a:r>
          </a:p>
          <a:p>
            <a:endParaRPr lang="en-US" sz="3000" dirty="0" smtClean="0"/>
          </a:p>
          <a:p>
            <a:r>
              <a:rPr lang="en-US" sz="3000" dirty="0" smtClean="0"/>
              <a:t>Addressing </a:t>
            </a:r>
            <a:r>
              <a:rPr lang="en-US" sz="3000" dirty="0" smtClean="0"/>
              <a:t>such issues ahead of the trials could have given us a different and hopefully better outcome.</a:t>
            </a:r>
          </a:p>
        </p:txBody>
      </p:sp>
    </p:spTree>
    <p:extLst>
      <p:ext uri="{BB962C8B-B14F-4D97-AF65-F5344CB8AC3E}">
        <p14:creationId xmlns:p14="http://schemas.microsoft.com/office/powerpoint/2010/main" val="11704567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49427"/>
            <a:ext cx="10058400" cy="1143000"/>
          </a:xfrm>
        </p:spPr>
        <p:txBody>
          <a:bodyPr/>
          <a:lstStyle/>
          <a:p>
            <a:r>
              <a:rPr lang="en-US" dirty="0" smtClean="0"/>
              <a:t>Anticipation: GAAS</a:t>
            </a:r>
            <a:endParaRPr lang="en-US" dirty="0"/>
          </a:p>
        </p:txBody>
      </p:sp>
      <p:sp>
        <p:nvSpPr>
          <p:cNvPr id="3" name="Content Placeholder 2"/>
          <p:cNvSpPr>
            <a:spLocks noGrp="1"/>
          </p:cNvSpPr>
          <p:nvPr>
            <p:ph idx="1"/>
          </p:nvPr>
        </p:nvSpPr>
        <p:spPr>
          <a:xfrm>
            <a:off x="1422400" y="1130643"/>
            <a:ext cx="10566400" cy="5366235"/>
          </a:xfrm>
        </p:spPr>
        <p:txBody>
          <a:bodyPr/>
          <a:lstStyle/>
          <a:p>
            <a:endParaRPr lang="en-US" sz="2800" dirty="0" smtClean="0"/>
          </a:p>
          <a:p>
            <a:r>
              <a:rPr lang="en-US" sz="3600" dirty="0" smtClean="0"/>
              <a:t>The Academy carries influence with the public and politicians. </a:t>
            </a:r>
            <a:endParaRPr lang="en-US" sz="3600" dirty="0" smtClean="0"/>
          </a:p>
          <a:p>
            <a:endParaRPr lang="en-US" sz="3600" dirty="0"/>
          </a:p>
          <a:p>
            <a:r>
              <a:rPr lang="en-US" sz="3600" dirty="0" smtClean="0"/>
              <a:t>When </a:t>
            </a:r>
            <a:r>
              <a:rPr lang="en-US" sz="3600" dirty="0" smtClean="0"/>
              <a:t>the Academy speaks the politicians listen.</a:t>
            </a:r>
          </a:p>
          <a:p>
            <a:endParaRPr lang="en-US" sz="3600" dirty="0" smtClean="0"/>
          </a:p>
          <a:p>
            <a:endParaRPr lang="en-US" sz="3600" dirty="0"/>
          </a:p>
          <a:p>
            <a:r>
              <a:rPr lang="en-US" sz="3600" dirty="0" smtClean="0"/>
              <a:t>It is a </a:t>
            </a:r>
            <a:r>
              <a:rPr lang="en-US" sz="3600" dirty="0"/>
              <a:t>serious </a:t>
            </a:r>
            <a:r>
              <a:rPr lang="en-US" sz="3600" dirty="0" smtClean="0"/>
              <a:t>(if not fatal) setback if </a:t>
            </a:r>
            <a:r>
              <a:rPr lang="en-US" sz="3600" dirty="0"/>
              <a:t>the Academy misunderstands the </a:t>
            </a:r>
            <a:r>
              <a:rPr lang="en-US" sz="3600" dirty="0" smtClean="0"/>
              <a:t>processes and goals </a:t>
            </a:r>
            <a:r>
              <a:rPr lang="en-US" sz="3600" dirty="0"/>
              <a:t>of the </a:t>
            </a:r>
            <a:r>
              <a:rPr lang="en-US" sz="3600" dirty="0" smtClean="0"/>
              <a:t>trials.</a:t>
            </a:r>
          </a:p>
        </p:txBody>
      </p:sp>
    </p:spTree>
    <p:extLst>
      <p:ext uri="{BB962C8B-B14F-4D97-AF65-F5344CB8AC3E}">
        <p14:creationId xmlns:p14="http://schemas.microsoft.com/office/powerpoint/2010/main" val="42396910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Anticipation: What should you expect as a reaction from the people?  </a:t>
            </a:r>
            <a:endParaRPr lang="en-US" dirty="0"/>
          </a:p>
        </p:txBody>
      </p:sp>
      <p:sp>
        <p:nvSpPr>
          <p:cNvPr id="3" name="Content Placeholder 2"/>
          <p:cNvSpPr>
            <a:spLocks noGrp="1"/>
          </p:cNvSpPr>
          <p:nvPr>
            <p:ph idx="1"/>
          </p:nvPr>
        </p:nvSpPr>
        <p:spPr>
          <a:xfrm>
            <a:off x="998621" y="1651183"/>
            <a:ext cx="10990179" cy="4978217"/>
          </a:xfrm>
        </p:spPr>
        <p:txBody>
          <a:bodyPr/>
          <a:lstStyle/>
          <a:p>
            <a:r>
              <a:rPr lang="en-US" sz="3600" dirty="0" smtClean="0"/>
              <a:t>The context: </a:t>
            </a:r>
            <a:endParaRPr lang="en-US" sz="3600" dirty="0" smtClean="0"/>
          </a:p>
          <a:p>
            <a:pPr lvl="1"/>
            <a:r>
              <a:rPr lang="en-US" sz="3200" dirty="0" smtClean="0"/>
              <a:t>What </a:t>
            </a:r>
            <a:r>
              <a:rPr lang="en-US" sz="3200" dirty="0" smtClean="0"/>
              <a:t>the disease is about? </a:t>
            </a:r>
            <a:endParaRPr lang="en-US" sz="3200" dirty="0"/>
          </a:p>
          <a:p>
            <a:pPr lvl="1"/>
            <a:r>
              <a:rPr lang="en-US" sz="3200" dirty="0" smtClean="0"/>
              <a:t>It </a:t>
            </a:r>
            <a:r>
              <a:rPr lang="en-US" sz="3200" dirty="0" smtClean="0"/>
              <a:t>was not just another clinical trial as far as people were concerned.</a:t>
            </a:r>
          </a:p>
          <a:p>
            <a:endParaRPr lang="en-US" sz="3200" dirty="0" smtClean="0"/>
          </a:p>
          <a:p>
            <a:r>
              <a:rPr lang="en-US" sz="3600" dirty="0" smtClean="0"/>
              <a:t>Other clinical trials did not evoke that much fear.</a:t>
            </a:r>
          </a:p>
          <a:p>
            <a:pPr marL="0" indent="0">
              <a:buNone/>
            </a:pPr>
            <a:endParaRPr lang="en-US" sz="3600" dirty="0"/>
          </a:p>
          <a:p>
            <a:r>
              <a:rPr lang="en-US" sz="3600" dirty="0" smtClean="0"/>
              <a:t>Failure to anticipate the public reaction was a big flaw </a:t>
            </a:r>
          </a:p>
        </p:txBody>
      </p:sp>
    </p:spTree>
    <p:extLst>
      <p:ext uri="{BB962C8B-B14F-4D97-AF65-F5344CB8AC3E}">
        <p14:creationId xmlns:p14="http://schemas.microsoft.com/office/powerpoint/2010/main" val="2587508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3195" y="0"/>
            <a:ext cx="10058400" cy="1143000"/>
          </a:xfrm>
        </p:spPr>
        <p:txBody>
          <a:bodyPr/>
          <a:lstStyle/>
          <a:p>
            <a:r>
              <a:rPr lang="en-US" sz="4800" dirty="0" smtClean="0"/>
              <a:t>Recommendations for Future Trials</a:t>
            </a:r>
            <a:endParaRPr lang="en-US" sz="4800" dirty="0"/>
          </a:p>
        </p:txBody>
      </p:sp>
      <p:sp>
        <p:nvSpPr>
          <p:cNvPr id="3" name="Content Placeholder 2"/>
          <p:cNvSpPr>
            <a:spLocks noGrp="1"/>
          </p:cNvSpPr>
          <p:nvPr>
            <p:ph idx="1"/>
          </p:nvPr>
        </p:nvSpPr>
        <p:spPr>
          <a:xfrm>
            <a:off x="1422400" y="1624869"/>
            <a:ext cx="10566400" cy="4999597"/>
          </a:xfrm>
        </p:spPr>
        <p:txBody>
          <a:bodyPr/>
          <a:lstStyle/>
          <a:p>
            <a:r>
              <a:rPr lang="en-US" b="1" dirty="0" smtClean="0"/>
              <a:t>All trials are not created </a:t>
            </a:r>
            <a:r>
              <a:rPr lang="en-US" b="1" dirty="0" smtClean="0"/>
              <a:t>equal</a:t>
            </a:r>
          </a:p>
          <a:p>
            <a:endParaRPr lang="en-US" dirty="0" smtClean="0"/>
          </a:p>
          <a:p>
            <a:r>
              <a:rPr lang="en-US" dirty="0" smtClean="0"/>
              <a:t>For </a:t>
            </a:r>
            <a:r>
              <a:rPr lang="en-US" dirty="0" smtClean="0"/>
              <a:t>trials belonging to the Ebola category (public headlines, high case fatality rate, potential for rapid spread, no reliable treatment or cure), the following ought to be addressed:</a:t>
            </a:r>
            <a:endParaRPr lang="en-US" dirty="0"/>
          </a:p>
          <a:p>
            <a:pPr marL="400050" lvl="1" indent="0">
              <a:buNone/>
            </a:pPr>
            <a:r>
              <a:rPr lang="en-US" sz="4000" b="1" dirty="0" smtClean="0"/>
              <a:t>	</a:t>
            </a:r>
          </a:p>
        </p:txBody>
      </p:sp>
    </p:spTree>
    <p:extLst>
      <p:ext uri="{BB962C8B-B14F-4D97-AF65-F5344CB8AC3E}">
        <p14:creationId xmlns:p14="http://schemas.microsoft.com/office/powerpoint/2010/main" val="27218178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0"/>
            <a:ext cx="10058400" cy="1039391"/>
          </a:xfrm>
        </p:spPr>
        <p:txBody>
          <a:bodyPr/>
          <a:lstStyle/>
          <a:p>
            <a:r>
              <a:rPr lang="en-US" sz="4800" dirty="0"/>
              <a:t>Recommendations for Future Trials</a:t>
            </a:r>
          </a:p>
        </p:txBody>
      </p:sp>
      <p:sp>
        <p:nvSpPr>
          <p:cNvPr id="3" name="Content Placeholder 2"/>
          <p:cNvSpPr>
            <a:spLocks noGrp="1"/>
          </p:cNvSpPr>
          <p:nvPr>
            <p:ph idx="1"/>
          </p:nvPr>
        </p:nvSpPr>
        <p:spPr>
          <a:xfrm>
            <a:off x="1072282" y="1039391"/>
            <a:ext cx="11189888" cy="5590010"/>
          </a:xfrm>
        </p:spPr>
        <p:txBody>
          <a:bodyPr/>
          <a:lstStyle/>
          <a:p>
            <a:r>
              <a:rPr lang="en-US" b="1" dirty="0" smtClean="0">
                <a:solidFill>
                  <a:srgbClr val="FF0000"/>
                </a:solidFill>
              </a:rPr>
              <a:t>Address </a:t>
            </a:r>
            <a:r>
              <a:rPr lang="en-US" b="1" dirty="0">
                <a:solidFill>
                  <a:srgbClr val="FF0000"/>
                </a:solidFill>
              </a:rPr>
              <a:t>Public Sentiment: </a:t>
            </a:r>
            <a:endParaRPr lang="en-US" b="1" dirty="0" smtClean="0">
              <a:solidFill>
                <a:srgbClr val="FF0000"/>
              </a:solidFill>
            </a:endParaRPr>
          </a:p>
          <a:p>
            <a:pPr lvl="1"/>
            <a:r>
              <a:rPr lang="en-US" sz="3400" dirty="0" smtClean="0"/>
              <a:t>How </a:t>
            </a:r>
            <a:r>
              <a:rPr lang="en-US" sz="3400" dirty="0"/>
              <a:t>people understand the disease and their attitude. </a:t>
            </a:r>
          </a:p>
          <a:p>
            <a:r>
              <a:rPr lang="en-US" b="1" dirty="0">
                <a:solidFill>
                  <a:srgbClr val="FF0000"/>
                </a:solidFill>
              </a:rPr>
              <a:t>Address the recognized Scientific </a:t>
            </a:r>
            <a:r>
              <a:rPr lang="en-US" b="1" dirty="0" smtClean="0">
                <a:solidFill>
                  <a:srgbClr val="FF0000"/>
                </a:solidFill>
              </a:rPr>
              <a:t>Authority: </a:t>
            </a:r>
            <a:endParaRPr lang="en-US" b="1" dirty="0">
              <a:solidFill>
                <a:srgbClr val="FF0000"/>
              </a:solidFill>
            </a:endParaRPr>
          </a:p>
          <a:p>
            <a:pPr lvl="1"/>
            <a:r>
              <a:rPr lang="en-US" sz="3400" dirty="0"/>
              <a:t>Investigators did not realize that  GAAS could pose substantial problems. GAAS was essentially the Authority on anything </a:t>
            </a:r>
            <a:r>
              <a:rPr lang="en-US" sz="3400" dirty="0" smtClean="0"/>
              <a:t>scientific</a:t>
            </a:r>
            <a:r>
              <a:rPr lang="en-US" sz="3400" dirty="0"/>
              <a:t> </a:t>
            </a:r>
            <a:r>
              <a:rPr lang="en-US" sz="3400" dirty="0" smtClean="0"/>
              <a:t>per politicians &amp; public</a:t>
            </a:r>
            <a:endParaRPr lang="en-US" sz="3400" dirty="0"/>
          </a:p>
          <a:p>
            <a:r>
              <a:rPr lang="en-US" b="1" dirty="0">
                <a:solidFill>
                  <a:srgbClr val="FF0000"/>
                </a:solidFill>
              </a:rPr>
              <a:t>Address the likely Political </a:t>
            </a:r>
            <a:r>
              <a:rPr lang="en-US" b="1" dirty="0" smtClean="0">
                <a:solidFill>
                  <a:srgbClr val="FF0000"/>
                </a:solidFill>
              </a:rPr>
              <a:t>Ramifications</a:t>
            </a:r>
            <a:r>
              <a:rPr lang="en-US" dirty="0" smtClean="0">
                <a:solidFill>
                  <a:srgbClr val="FF0000"/>
                </a:solidFill>
              </a:rPr>
              <a:t>: </a:t>
            </a:r>
            <a:endParaRPr lang="en-US" dirty="0">
              <a:solidFill>
                <a:srgbClr val="FF0000"/>
              </a:solidFill>
            </a:endParaRPr>
          </a:p>
          <a:p>
            <a:pPr lvl="1"/>
            <a:r>
              <a:rPr lang="en-US" sz="3400" dirty="0"/>
              <a:t>The strategy has to have a political arm to address the perceived political risks for those in power. </a:t>
            </a:r>
          </a:p>
        </p:txBody>
      </p:sp>
    </p:spTree>
    <p:extLst>
      <p:ext uri="{BB962C8B-B14F-4D97-AF65-F5344CB8AC3E}">
        <p14:creationId xmlns:p14="http://schemas.microsoft.com/office/powerpoint/2010/main" val="207370824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1" name="Picture 2" descr="thank u 4 atten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pPr>
              <a:defRPr/>
            </a:pPr>
            <a:fld id="{8321AFEB-3DA6-496A-9E29-6A41CEC2D522}" type="slidenum">
              <a:rPr lang="en-US" smtClean="0">
                <a:solidFill>
                  <a:srgbClr val="000000"/>
                </a:solidFill>
              </a:rPr>
              <a:pPr>
                <a:defRPr/>
              </a:pPr>
              <a:t>32</a:t>
            </a:fld>
            <a:endParaRPr lang="en-US">
              <a:solidFill>
                <a:srgbClr val="000000"/>
              </a:solidFill>
            </a:endParaRPr>
          </a:p>
        </p:txBody>
      </p:sp>
    </p:spTree>
    <p:extLst>
      <p:ext uri="{BB962C8B-B14F-4D97-AF65-F5344CB8AC3E}">
        <p14:creationId xmlns:p14="http://schemas.microsoft.com/office/powerpoint/2010/main" val="26199095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1_Strategic">
  <a:themeElements>
    <a:clrScheme name="Strategic 2">
      <a:dk1>
        <a:srgbClr val="000000"/>
      </a:dk1>
      <a:lt1>
        <a:srgbClr val="E9E2B6"/>
      </a:lt1>
      <a:dk2>
        <a:srgbClr val="996600"/>
      </a:dk2>
      <a:lt2>
        <a:srgbClr val="786950"/>
      </a:lt2>
      <a:accent1>
        <a:srgbClr val="727DE0"/>
      </a:accent1>
      <a:accent2>
        <a:srgbClr val="D54F41"/>
      </a:accent2>
      <a:accent3>
        <a:srgbClr val="F2EED7"/>
      </a:accent3>
      <a:accent4>
        <a:srgbClr val="000000"/>
      </a:accent4>
      <a:accent5>
        <a:srgbClr val="BCBFED"/>
      </a:accent5>
      <a:accent6>
        <a:srgbClr val="C1473A"/>
      </a:accent6>
      <a:hlink>
        <a:srgbClr val="003300"/>
      </a:hlink>
      <a:folHlink>
        <a:srgbClr val="339933"/>
      </a:folHlink>
    </a:clrScheme>
    <a:fontScheme name="Strategic">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miter lim="800000"/>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miter lim="800000"/>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Strategic 1">
        <a:dk1>
          <a:srgbClr val="000000"/>
        </a:dk1>
        <a:lt1>
          <a:srgbClr val="EAEAEA"/>
        </a:lt1>
        <a:dk2>
          <a:srgbClr val="819E81"/>
        </a:dk2>
        <a:lt2>
          <a:srgbClr val="FFCC66"/>
        </a:lt2>
        <a:accent1>
          <a:srgbClr val="727DE0"/>
        </a:accent1>
        <a:accent2>
          <a:srgbClr val="D54F41"/>
        </a:accent2>
        <a:accent3>
          <a:srgbClr val="C1CCC1"/>
        </a:accent3>
        <a:accent4>
          <a:srgbClr val="C8C8C8"/>
        </a:accent4>
        <a:accent5>
          <a:srgbClr val="BCBFED"/>
        </a:accent5>
        <a:accent6>
          <a:srgbClr val="C1473A"/>
        </a:accent6>
        <a:hlink>
          <a:srgbClr val="003300"/>
        </a:hlink>
        <a:folHlink>
          <a:srgbClr val="663300"/>
        </a:folHlink>
      </a:clrScheme>
      <a:clrMap bg1="dk2" tx1="lt1" bg2="dk1" tx2="lt2" accent1="accent1" accent2="accent2" accent3="accent3" accent4="accent4" accent5="accent5" accent6="accent6" hlink="hlink" folHlink="folHlink"/>
    </a:extraClrScheme>
    <a:extraClrScheme>
      <a:clrScheme name="Strategic 2">
        <a:dk1>
          <a:srgbClr val="000000"/>
        </a:dk1>
        <a:lt1>
          <a:srgbClr val="E9E2B6"/>
        </a:lt1>
        <a:dk2>
          <a:srgbClr val="996600"/>
        </a:dk2>
        <a:lt2>
          <a:srgbClr val="786950"/>
        </a:lt2>
        <a:accent1>
          <a:srgbClr val="727DE0"/>
        </a:accent1>
        <a:accent2>
          <a:srgbClr val="D54F41"/>
        </a:accent2>
        <a:accent3>
          <a:srgbClr val="F2EED7"/>
        </a:accent3>
        <a:accent4>
          <a:srgbClr val="000000"/>
        </a:accent4>
        <a:accent5>
          <a:srgbClr val="BCBFED"/>
        </a:accent5>
        <a:accent6>
          <a:srgbClr val="C1473A"/>
        </a:accent6>
        <a:hlink>
          <a:srgbClr val="003300"/>
        </a:hlink>
        <a:folHlink>
          <a:srgbClr val="339933"/>
        </a:folHlink>
      </a:clrScheme>
      <a:clrMap bg1="lt1" tx1="dk1" bg2="lt2" tx2="dk2" accent1="accent1" accent2="accent2" accent3="accent3" accent4="accent4" accent5="accent5" accent6="accent6" hlink="hlink" folHlink="folHlink"/>
    </a:extraClrScheme>
    <a:extraClrScheme>
      <a:clrScheme name="Strategic 3">
        <a:dk1>
          <a:srgbClr val="000000"/>
        </a:dk1>
        <a:lt1>
          <a:srgbClr val="FFFFFF"/>
        </a:lt1>
        <a:dk2>
          <a:srgbClr val="000000"/>
        </a:dk2>
        <a:lt2>
          <a:srgbClr val="5F5F5F"/>
        </a:lt2>
        <a:accent1>
          <a:srgbClr val="CBCBCB"/>
        </a:accent1>
        <a:accent2>
          <a:srgbClr val="808080"/>
        </a:accent2>
        <a:accent3>
          <a:srgbClr val="FFFFFF"/>
        </a:accent3>
        <a:accent4>
          <a:srgbClr val="000000"/>
        </a:accent4>
        <a:accent5>
          <a:srgbClr val="E2E2E2"/>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Strategic 4">
        <a:dk1>
          <a:srgbClr val="000000"/>
        </a:dk1>
        <a:lt1>
          <a:srgbClr val="EAEAEA"/>
        </a:lt1>
        <a:dk2>
          <a:srgbClr val="BC6262"/>
        </a:dk2>
        <a:lt2>
          <a:srgbClr val="FFCC66"/>
        </a:lt2>
        <a:accent1>
          <a:srgbClr val="727DE0"/>
        </a:accent1>
        <a:accent2>
          <a:srgbClr val="D54F41"/>
        </a:accent2>
        <a:accent3>
          <a:srgbClr val="DAB7B7"/>
        </a:accent3>
        <a:accent4>
          <a:srgbClr val="C8C8C8"/>
        </a:accent4>
        <a:accent5>
          <a:srgbClr val="BCBFED"/>
        </a:accent5>
        <a:accent6>
          <a:srgbClr val="C1473A"/>
        </a:accent6>
        <a:hlink>
          <a:srgbClr val="000066"/>
        </a:hlink>
        <a:folHlink>
          <a:srgbClr val="FFFF99"/>
        </a:folHlink>
      </a:clrScheme>
      <a:clrMap bg1="dk2" tx1="lt1" bg2="dk1" tx2="lt2" accent1="accent1" accent2="accent2" accent3="accent3" accent4="accent4" accent5="accent5" accent6="accent6" hlink="hlink" folHlink="folHlink"/>
    </a:extraClrScheme>
    <a:extraClrScheme>
      <a:clrScheme name="Strategic 5">
        <a:dk1>
          <a:srgbClr val="000000"/>
        </a:dk1>
        <a:lt1>
          <a:srgbClr val="EAEAEA"/>
        </a:lt1>
        <a:dk2>
          <a:srgbClr val="5C74A4"/>
        </a:dk2>
        <a:lt2>
          <a:srgbClr val="FFCC99"/>
        </a:lt2>
        <a:accent1>
          <a:srgbClr val="727DE0"/>
        </a:accent1>
        <a:accent2>
          <a:srgbClr val="D54F41"/>
        </a:accent2>
        <a:accent3>
          <a:srgbClr val="B5BCCF"/>
        </a:accent3>
        <a:accent4>
          <a:srgbClr val="C8C8C8"/>
        </a:accent4>
        <a:accent5>
          <a:srgbClr val="BCBFED"/>
        </a:accent5>
        <a:accent6>
          <a:srgbClr val="C1473A"/>
        </a:accent6>
        <a:hlink>
          <a:srgbClr val="FFFFCC"/>
        </a:hlink>
        <a:folHlink>
          <a:srgbClr val="CC9900"/>
        </a:folHlink>
      </a:clrScheme>
      <a:clrMap bg1="dk2" tx1="lt1" bg2="dk1" tx2="lt2" accent1="accent1" accent2="accent2" accent3="accent3" accent4="accent4" accent5="accent5" accent6="accent6" hlink="hlink" folHlink="folHlink"/>
    </a:extraClrScheme>
    <a:extraClrScheme>
      <a:clrScheme name="Strategic 6">
        <a:dk1>
          <a:srgbClr val="000000"/>
        </a:dk1>
        <a:lt1>
          <a:srgbClr val="EAEAEA"/>
        </a:lt1>
        <a:dk2>
          <a:srgbClr val="996600"/>
        </a:dk2>
        <a:lt2>
          <a:srgbClr val="FFCC99"/>
        </a:lt2>
        <a:accent1>
          <a:srgbClr val="727DE0"/>
        </a:accent1>
        <a:accent2>
          <a:srgbClr val="D54F41"/>
        </a:accent2>
        <a:accent3>
          <a:srgbClr val="CAB8AA"/>
        </a:accent3>
        <a:accent4>
          <a:srgbClr val="C8C8C8"/>
        </a:accent4>
        <a:accent5>
          <a:srgbClr val="BCBFED"/>
        </a:accent5>
        <a:accent6>
          <a:srgbClr val="C1473A"/>
        </a:accent6>
        <a:hlink>
          <a:srgbClr val="99CCFF"/>
        </a:hlink>
        <a:folHlink>
          <a:srgbClr val="FFFF99"/>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10955</TotalTime>
  <Words>1318</Words>
  <Application>Microsoft Office PowerPoint</Application>
  <PresentationFormat>Widescreen</PresentationFormat>
  <Paragraphs>177</Paragraphs>
  <Slides>32</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Calibri</vt:lpstr>
      <vt:lpstr>Times New Roman</vt:lpstr>
      <vt:lpstr>Wingdings</vt:lpstr>
      <vt:lpstr>1_Strategic</vt:lpstr>
      <vt:lpstr> COUNTRY EXPERIENCE ON CLINICAL TRIALS OVERSIGHT AND ETHICAL CLEARANCE IN GHANA  Science and Politics:  The Case of The Ebola Clinical Trials in Ghana</vt:lpstr>
      <vt:lpstr>Overview </vt:lpstr>
      <vt:lpstr>PowerPoint Presentation</vt:lpstr>
      <vt:lpstr>Clinical Trials Oversight of the Ebola Vaccines</vt:lpstr>
      <vt:lpstr>Joint Reviews of Received Protocols</vt:lpstr>
      <vt:lpstr>GHSERC Review and Ethical Approval</vt:lpstr>
      <vt:lpstr>The Ghana Academy of Arts and Science</vt:lpstr>
      <vt:lpstr>Ghana FDA Press Conference </vt:lpstr>
      <vt:lpstr>PowerPoint Presentation</vt:lpstr>
      <vt:lpstr>Public Outcry</vt:lpstr>
      <vt:lpstr>Parliament of Ghana</vt:lpstr>
      <vt:lpstr>The Ghana Academy of Arts and Science </vt:lpstr>
      <vt:lpstr>PowerPoint Presentation</vt:lpstr>
      <vt:lpstr>Minister’s Statement to Parliament</vt:lpstr>
      <vt:lpstr>PUBLIC FORA</vt:lpstr>
      <vt:lpstr>Feedback from Public Fora</vt:lpstr>
      <vt:lpstr>Meeting with GAAS</vt:lpstr>
      <vt:lpstr>Current status </vt:lpstr>
      <vt:lpstr>PowerPoint Presentation</vt:lpstr>
      <vt:lpstr>The Ghana Academy of Arts and Science (GAAS)</vt:lpstr>
      <vt:lpstr>Buy in from the Academy</vt:lpstr>
      <vt:lpstr>Public perception</vt:lpstr>
      <vt:lpstr>Political Ramifications</vt:lpstr>
      <vt:lpstr>The political arm</vt:lpstr>
      <vt:lpstr>PowerPoint Presentation</vt:lpstr>
      <vt:lpstr>Going forward</vt:lpstr>
      <vt:lpstr>Anticipation </vt:lpstr>
      <vt:lpstr>Anticipation: GAAS</vt:lpstr>
      <vt:lpstr>Anticipation: What should you expect as a reaction from the people?  </vt:lpstr>
      <vt:lpstr>Recommendations for Future Trials</vt:lpstr>
      <vt:lpstr>Recommendations for Future Trials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SYMPOSIUM ON “CLINICAL TRIAL OF EBOLA VACCINE IN GHANA</dc:title>
  <dc:creator>Ama Edwin</dc:creator>
  <cp:lastModifiedBy>Ama Edwin</cp:lastModifiedBy>
  <cp:revision>142</cp:revision>
  <dcterms:created xsi:type="dcterms:W3CDTF">2015-08-25T17:16:58Z</dcterms:created>
  <dcterms:modified xsi:type="dcterms:W3CDTF">2015-11-03T10:30:41Z</dcterms:modified>
</cp:coreProperties>
</file>